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7FFFC846_B70E16E6.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7FFFC85C_53B35AF7.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7FFFC9B0_F1D76BB0.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7FFFC9B3_42BF5092.xml" ContentType="application/vnd.ms-powerpoint.comments+xml"/>
  <Override PartName="/ppt/notesSlides/notesSlide2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87" r:id="rId4"/>
  </p:sldMasterIdLst>
  <p:notesMasterIdLst>
    <p:notesMasterId r:id="rId47"/>
  </p:notesMasterIdLst>
  <p:handoutMasterIdLst>
    <p:handoutMasterId r:id="rId48"/>
  </p:handoutMasterIdLst>
  <p:sldIdLst>
    <p:sldId id="2147469748" r:id="rId5"/>
    <p:sldId id="2076136568" r:id="rId6"/>
    <p:sldId id="2147469396" r:id="rId7"/>
    <p:sldId id="2146846746" r:id="rId8"/>
    <p:sldId id="2147469405" r:id="rId9"/>
    <p:sldId id="2146846692" r:id="rId10"/>
    <p:sldId id="2147469406" r:id="rId11"/>
    <p:sldId id="2147469407" r:id="rId12"/>
    <p:sldId id="2147469751" r:id="rId13"/>
    <p:sldId id="2147469752" r:id="rId14"/>
    <p:sldId id="2147469408" r:id="rId15"/>
    <p:sldId id="2147469398" r:id="rId16"/>
    <p:sldId id="256" r:id="rId17"/>
    <p:sldId id="2147469754" r:id="rId18"/>
    <p:sldId id="2147469411" r:id="rId19"/>
    <p:sldId id="2147469758" r:id="rId20"/>
    <p:sldId id="10607" r:id="rId21"/>
    <p:sldId id="2147469756" r:id="rId22"/>
    <p:sldId id="2147469757" r:id="rId23"/>
    <p:sldId id="2147469399" r:id="rId24"/>
    <p:sldId id="2147469400" r:id="rId25"/>
    <p:sldId id="2147469414" r:id="rId26"/>
    <p:sldId id="265" r:id="rId27"/>
    <p:sldId id="2146846688" r:id="rId28"/>
    <p:sldId id="2147469401" r:id="rId29"/>
    <p:sldId id="4589" r:id="rId30"/>
    <p:sldId id="2076136689" r:id="rId31"/>
    <p:sldId id="2147469377" r:id="rId32"/>
    <p:sldId id="2147469382" r:id="rId33"/>
    <p:sldId id="2076138186" r:id="rId34"/>
    <p:sldId id="2147469402" r:id="rId35"/>
    <p:sldId id="2147469415" r:id="rId36"/>
    <p:sldId id="2147469404" r:id="rId37"/>
    <p:sldId id="2147469743" r:id="rId38"/>
    <p:sldId id="2147469744" r:id="rId39"/>
    <p:sldId id="2147469745" r:id="rId40"/>
    <p:sldId id="2147469746" r:id="rId41"/>
    <p:sldId id="2147469747" r:id="rId42"/>
    <p:sldId id="2147469410" r:id="rId43"/>
    <p:sldId id="2147469749" r:id="rId44"/>
    <p:sldId id="321" r:id="rId45"/>
    <p:sldId id="2147469750" r:id="rId46"/>
  </p:sldIdLst>
  <p:sldSz cx="12434888" cy="6994525"/>
  <p:notesSz cx="6858000" cy="20383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A4FAB754-2565-4DB3-B03D-3FEBBEF61CAB}">
          <p14:sldIdLst>
            <p14:sldId id="2147469748"/>
            <p14:sldId id="2076136568"/>
          </p14:sldIdLst>
        </p14:section>
        <p14:section name="Landscape" id="{44D04A1E-B0E1-433A-AC9D-B185AE32CFC9}">
          <p14:sldIdLst>
            <p14:sldId id="2147469396"/>
            <p14:sldId id="2146846746"/>
            <p14:sldId id="2147469405"/>
            <p14:sldId id="2146846692"/>
            <p14:sldId id="2147469406"/>
            <p14:sldId id="2147469407"/>
          </p14:sldIdLst>
        </p14:section>
        <p14:section name="Overview" id="{DE5436F1-2EA6-4EF7-AC88-CF3FDE0C424D}">
          <p14:sldIdLst>
            <p14:sldId id="2147469751"/>
            <p14:sldId id="2147469752"/>
            <p14:sldId id="2147469408"/>
            <p14:sldId id="2147469398"/>
            <p14:sldId id="256"/>
            <p14:sldId id="2147469754"/>
            <p14:sldId id="2147469411"/>
            <p14:sldId id="2147469758"/>
          </p14:sldIdLst>
        </p14:section>
        <p14:section name="Methodology" id="{E50F6BAE-E626-4DCB-9E92-7D80500CB35A}">
          <p14:sldIdLst>
            <p14:sldId id="10607"/>
            <p14:sldId id="2147469756"/>
            <p14:sldId id="2147469757"/>
            <p14:sldId id="2147469399"/>
            <p14:sldId id="2147469400"/>
            <p14:sldId id="2147469414"/>
            <p14:sldId id="265"/>
            <p14:sldId id="2146846688"/>
          </p14:sldIdLst>
        </p14:section>
        <p14:section name="Azure Sec" id="{B3C0D37F-D26E-4512-9C41-E0365C8E8E23}">
          <p14:sldIdLst>
            <p14:sldId id="2147469401"/>
            <p14:sldId id="4589"/>
            <p14:sldId id="2076136689"/>
            <p14:sldId id="2147469377"/>
            <p14:sldId id="2147469382"/>
            <p14:sldId id="2076138186"/>
          </p14:sldIdLst>
        </p14:section>
        <p14:section name="Use Case" id="{F4625891-7358-4FE9-9339-1430215A09D5}">
          <p14:sldIdLst>
            <p14:sldId id="2147469402"/>
            <p14:sldId id="2147469415"/>
            <p14:sldId id="2147469404"/>
            <p14:sldId id="2147469743"/>
            <p14:sldId id="2147469744"/>
            <p14:sldId id="2147469745"/>
            <p14:sldId id="2147469746"/>
            <p14:sldId id="2147469747"/>
            <p14:sldId id="2147469410"/>
          </p14:sldIdLst>
        </p14:section>
        <p14:section name="Closing &amp; Next Steps" id="{E750FD28-6823-4CAF-9353-36F2AFF0B28C}">
          <p14:sldIdLst>
            <p14:sldId id="2147469749"/>
            <p14:sldId id="321"/>
            <p14:sldId id="2147469750"/>
          </p14:sldIdLst>
        </p14:section>
      </p14:sectionLst>
    </p:ext>
    <p:ext uri="{EFAFB233-063F-42B5-8137-9DF3F51BA10A}">
      <p15:sldGuideLst xmlns:p15="http://schemas.microsoft.com/office/powerpoint/2012/main">
        <p15:guide id="1" orient="horz" pos="2947" userDrawn="1">
          <p15:clr>
            <a:srgbClr val="A4A3A4"/>
          </p15:clr>
        </p15:guide>
        <p15:guide id="2" pos="53" userDrawn="1">
          <p15:clr>
            <a:srgbClr val="A4A3A4"/>
          </p15:clr>
        </p15:guide>
        <p15:guide id="3" orient="horz" pos="2683"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B33A10-684D-BC21-FF5D-BFCAB6EF50D6}" name="Naomi Oriuchi" initials="NO" userId="S::naomio@microsoft.com::18895724-1de2-4c7a-9bd4-fb16b1d81f6f" providerId="AD"/>
  <p188:author id="{BE902633-72E8-578D-491E-5FD855C6458C}" name="Nathalia Bittar" initials="NB" userId="S::nathbi@microsoft.com::c60baafa-e017-4667-a8b5-8e5a4652a730" providerId="AD"/>
  <p188:author id="{6D9EEA54-BD08-CC7B-EF7F-F4F8A67BD339}" name="Thomas Zou" initials="TZ" userId="S::thomaszou@microsoft.com::a548303b-815e-4c05-9468-8b54004ad9a0" providerId="AD"/>
  <p188:author id="{1EF6EF85-34AB-D9EE-4DC4-A98BC7C4B1B3}" name="Ben Brauer" initials="BB" userId="S::benbrauer@microsoft.com::c317541a-57b1-4402-99ab-626ae3a59199" providerId="AD"/>
  <p188:author id="{5BCEA088-214E-5721-0042-0E63ABD2E4C2}" name="Pratibha Sood" initials="PS" userId="S::prsood@microsoft.com::757de0c6-7155-45cc-8575-9f822407d213" providerId="AD"/>
  <p188:author id="{837B5DD6-6ED0-2D29-F449-351219C6E8FB}" name="Brian Blanchard (AZURE PNP)" initials="BP" userId="S::brblanch@microsoft.com::8d4157a8-64e6-4b97-b092-1526621426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29" name="Pete Apple" initials="PA" lastIdx="8" clrIdx="29">
    <p:extLst>
      <p:ext uri="{19B8F6BF-5375-455C-9EA6-DF929625EA0E}">
        <p15:presenceInfo xmlns:p15="http://schemas.microsoft.com/office/powerpoint/2012/main" userId="S::peteappl@microsoft.com::c857cc24-d118-4db1-a800-8f4ca17639e0" providerId="AD"/>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angita Jayaraman" initials="SJ" lastIdx="30" clrIdx="4">
    <p:extLst>
      <p:ext uri="{19B8F6BF-5375-455C-9EA6-DF929625EA0E}">
        <p15:presenceInfo xmlns:p15="http://schemas.microsoft.com/office/powerpoint/2012/main" userId="S::sangitaj@microsoft.com::842ff81f-a047-49f4-b05c-0521d985243a" providerId="AD"/>
      </p:ext>
    </p:extLst>
  </p:cmAuthor>
  <p:cmAuthor id="5" name="John Nelson" initials="JN" lastIdx="10" clrIdx="5">
    <p:extLst>
      <p:ext uri="{19B8F6BF-5375-455C-9EA6-DF929625EA0E}">
        <p15:presenceInfo xmlns:p15="http://schemas.microsoft.com/office/powerpoint/2012/main" userId="S::jnelson_mcorp.cx#ext#@microsoft.onmicrosoft.com::53392702-b8ea-474f-b669-607a57c578ff" providerId="AD"/>
      </p:ext>
    </p:extLst>
  </p:cmAuthor>
  <p:cmAuthor id="6" name="Llewellyn Preece" initials="LP" lastIdx="8" clrIdx="6">
    <p:extLst>
      <p:ext uri="{19B8F6BF-5375-455C-9EA6-DF929625EA0E}">
        <p15:presenceInfo xmlns:p15="http://schemas.microsoft.com/office/powerpoint/2012/main" userId="S::llpree@microsoft.com::fab412c5-9419-4273-9357-f3e7fdb4a8b7" providerId="AD"/>
      </p:ext>
    </p:extLst>
  </p:cmAuthor>
  <p:cmAuthor id="7" name="Stephen Shay" initials="SS" lastIdx="1" clrIdx="7">
    <p:extLst>
      <p:ext uri="{19B8F6BF-5375-455C-9EA6-DF929625EA0E}">
        <p15:presenceInfo xmlns:p15="http://schemas.microsoft.com/office/powerpoint/2012/main" userId="Stephen Shay" providerId="None"/>
      </p:ext>
    </p:extLst>
  </p:cmAuthor>
  <p:cmAuthor id="8" name="Charles Cadwallader" initials="CC" lastIdx="2" clrIdx="8">
    <p:extLst>
      <p:ext uri="{19B8F6BF-5375-455C-9EA6-DF929625EA0E}">
        <p15:presenceInfo xmlns:p15="http://schemas.microsoft.com/office/powerpoint/2012/main" userId="Charles Cadwallader" providerId="None"/>
      </p:ext>
    </p:extLst>
  </p:cmAuthor>
  <p:cmAuthor id="9" name=" " initials="" lastIdx="3" clrIdx="9">
    <p:extLst>
      <p:ext uri="{19B8F6BF-5375-455C-9EA6-DF929625EA0E}">
        <p15:presenceInfo xmlns:p15="http://schemas.microsoft.com/office/powerpoint/2012/main" userId=" " providerId="None"/>
      </p:ext>
    </p:extLst>
  </p:cmAuthor>
  <p:cmAuthor id="10" name="Vic Pongracz" initials="VP" lastIdx="7" clrIdx="10">
    <p:extLst>
      <p:ext uri="{19B8F6BF-5375-455C-9EA6-DF929625EA0E}">
        <p15:presenceInfo xmlns:p15="http://schemas.microsoft.com/office/powerpoint/2012/main" userId="S::vipongra@microsoft.com::bddaf31c-b7b0-491c-8ba5-7525fa7b3730" providerId="AD"/>
      </p:ext>
    </p:extLst>
  </p:cmAuthor>
  <p:cmAuthor id="11" name="Brian Blanchard (AZURE PNP)" initials="BB(P" lastIdx="16" clrIdx="11">
    <p:extLst>
      <p:ext uri="{19B8F6BF-5375-455C-9EA6-DF929625EA0E}">
        <p15:presenceInfo xmlns:p15="http://schemas.microsoft.com/office/powerpoint/2012/main" userId="S::brblanch@microsoft.com::8d4157a8-64e6-4b97-b092-1526621426f9" providerId="AD"/>
      </p:ext>
    </p:extLst>
  </p:cmAuthor>
  <p:cmAuthor id="12" name="Evelyn Padrino" initials="EP" lastIdx="4" clrIdx="12">
    <p:extLst>
      <p:ext uri="{19B8F6BF-5375-455C-9EA6-DF929625EA0E}">
        <p15:presenceInfo xmlns:p15="http://schemas.microsoft.com/office/powerpoint/2012/main" userId="Evelyn Padrino" providerId="None"/>
      </p:ext>
    </p:extLst>
  </p:cmAuthor>
  <p:cmAuthor id="13" name="David Coulter" initials="DC" lastIdx="19" clrIdx="13">
    <p:extLst>
      <p:ext uri="{19B8F6BF-5375-455C-9EA6-DF929625EA0E}">
        <p15:presenceInfo xmlns:p15="http://schemas.microsoft.com/office/powerpoint/2012/main" userId="S::dacoulte@microsoft.com::bd7f51f3-86ab-4183-af7c-70e0e78624e3" providerId="AD"/>
      </p:ext>
    </p:extLst>
  </p:cmAuthor>
  <p:cmAuthor id="14" name="Matt Zanner" initials="MZ" lastIdx="8" clrIdx="14">
    <p:extLst>
      <p:ext uri="{19B8F6BF-5375-455C-9EA6-DF929625EA0E}">
        <p15:presenceInfo xmlns:p15="http://schemas.microsoft.com/office/powerpoint/2012/main" userId="S::mzanner@microsoft.com::f4b3a98e-8e6f-46bb-be43-27f32b492073" providerId="AD"/>
      </p:ext>
    </p:extLst>
  </p:cmAuthor>
  <p:cmAuthor id="15" name="James Complin" initials="JC" lastIdx="2" clrIdx="15">
    <p:extLst>
      <p:ext uri="{19B8F6BF-5375-455C-9EA6-DF929625EA0E}">
        <p15:presenceInfo xmlns:p15="http://schemas.microsoft.com/office/powerpoint/2012/main" userId="S::jacompli@microsoft.com::04684b05-a571-42a8-b582-bdb318c64b6d" providerId="AD"/>
      </p:ext>
    </p:extLst>
  </p:cmAuthor>
  <p:cmAuthor id="16" name="Pratibha Sood" initials="PS" lastIdx="45" clrIdx="16">
    <p:extLst>
      <p:ext uri="{19B8F6BF-5375-455C-9EA6-DF929625EA0E}">
        <p15:presenceInfo xmlns:p15="http://schemas.microsoft.com/office/powerpoint/2012/main" userId="S::prsood@microsoft.com::757de0c6-7155-45cc-8575-9f822407d213" providerId="AD"/>
      </p:ext>
    </p:extLst>
  </p:cmAuthor>
  <p:cmAuthor id="17" name="Pablo Sanchez" initials="PS" lastIdx="3" clrIdx="17">
    <p:extLst>
      <p:ext uri="{19B8F6BF-5375-455C-9EA6-DF929625EA0E}">
        <p15:presenceInfo xmlns:p15="http://schemas.microsoft.com/office/powerpoint/2012/main" userId="S::pablosp@microsoft.com::0f48470a-3c87-4ba9-ac2f-63e38402478e" providerId="AD"/>
      </p:ext>
    </p:extLst>
  </p:cmAuthor>
  <p:cmAuthor id="18" name="Wayne Meyer" initials="WM" lastIdx="48" clrIdx="18">
    <p:extLst>
      <p:ext uri="{19B8F6BF-5375-455C-9EA6-DF929625EA0E}">
        <p15:presenceInfo xmlns:p15="http://schemas.microsoft.com/office/powerpoint/2012/main" userId="S::wayneme@microsoft.com::505e5828-32a7-4b23-b483-86ab7e4f6d84" providerId="AD"/>
      </p:ext>
    </p:extLst>
  </p:cmAuthor>
  <p:cmAuthor id="19" name="Johan Grant" initials="JG" lastIdx="5" clrIdx="19">
    <p:extLst>
      <p:ext uri="{19B8F6BF-5375-455C-9EA6-DF929625EA0E}">
        <p15:presenceInfo xmlns:p15="http://schemas.microsoft.com/office/powerpoint/2012/main" userId="S::jogrant@microsoft.com::4c19665d-e4ad-4a0a-a05e-a1053f6c6b5c" providerId="AD"/>
      </p:ext>
    </p:extLst>
  </p:cmAuthor>
  <p:cmAuthor id="20" name="Ansley Yeo" initials="AY" lastIdx="8" clrIdx="20">
    <p:extLst>
      <p:ext uri="{19B8F6BF-5375-455C-9EA6-DF929625EA0E}">
        <p15:presenceInfo xmlns:p15="http://schemas.microsoft.com/office/powerpoint/2012/main" userId="S::ansyeo@microsoft.com::0d040379-8e93-4226-9271-d416b2176717" providerId="AD"/>
      </p:ext>
    </p:extLst>
  </p:cmAuthor>
  <p:cmAuthor id="21" name="Kenny Young" initials="KY" lastIdx="1" clrIdx="21">
    <p:extLst>
      <p:ext uri="{19B8F6BF-5375-455C-9EA6-DF929625EA0E}">
        <p15:presenceInfo xmlns:p15="http://schemas.microsoft.com/office/powerpoint/2012/main" userId="Kenny Young" providerId="None"/>
      </p:ext>
    </p:extLst>
  </p:cmAuthor>
  <p:cmAuthor id="22" name="Kenny Young" initials="KY [2]" lastIdx="11" clrIdx="22">
    <p:extLst>
      <p:ext uri="{19B8F6BF-5375-455C-9EA6-DF929625EA0E}">
        <p15:presenceInfo xmlns:p15="http://schemas.microsoft.com/office/powerpoint/2012/main" userId="S::keyo@microsoft.com::d357d056-f682-48fc-bc2c-4dee56b37154" providerId="AD"/>
      </p:ext>
    </p:extLst>
  </p:cmAuthor>
  <p:cmAuthor id="23" name="Guillermo Gomez" initials="GG" lastIdx="19" clrIdx="23">
    <p:extLst>
      <p:ext uri="{19B8F6BF-5375-455C-9EA6-DF929625EA0E}">
        <p15:presenceInfo xmlns:p15="http://schemas.microsoft.com/office/powerpoint/2012/main" userId="S::gugomez@microsoft.com::65fc3c68-5ff3-46c4-8611-d7aab518adfa" providerId="AD"/>
      </p:ext>
    </p:extLst>
  </p:cmAuthor>
  <p:cmAuthor id="24" name="Abdul Sheik" initials="AS" lastIdx="3" clrIdx="24">
    <p:extLst>
      <p:ext uri="{19B8F6BF-5375-455C-9EA6-DF929625EA0E}">
        <p15:presenceInfo xmlns:p15="http://schemas.microsoft.com/office/powerpoint/2012/main" userId="S::absheik@microsoft.com::74e933d6-6494-48b2-9cce-d7738aaf4042" providerId="AD"/>
      </p:ext>
    </p:extLst>
  </p:cmAuthor>
  <p:cmAuthor id="25" name="Dean Cefola" initials="DC" lastIdx="1" clrIdx="25">
    <p:extLst>
      <p:ext uri="{19B8F6BF-5375-455C-9EA6-DF929625EA0E}">
        <p15:presenceInfo xmlns:p15="http://schemas.microsoft.com/office/powerpoint/2012/main" userId="S::deacef@microsoft.com::2af39dce-b999-4877-bfdb-5eec986497ed" providerId="AD"/>
      </p:ext>
    </p:extLst>
  </p:cmAuthor>
  <p:cmAuthor id="26" name="Rob Kuehfus" initials="RK" lastIdx="4" clrIdx="26">
    <p:extLst>
      <p:ext uri="{19B8F6BF-5375-455C-9EA6-DF929625EA0E}">
        <p15:presenceInfo xmlns:p15="http://schemas.microsoft.com/office/powerpoint/2012/main" userId="S::rokuehfu@microsoft.com::08fa2429-8542-44d3-bca6-fdf2f04fc238" providerId="AD"/>
      </p:ext>
    </p:extLst>
  </p:cmAuthor>
  <p:cmAuthor id="27" name="Lorand Farkas" initials="LF" lastIdx="7" clrIdx="27">
    <p:extLst>
      <p:ext uri="{19B8F6BF-5375-455C-9EA6-DF929625EA0E}">
        <p15:presenceInfo xmlns:p15="http://schemas.microsoft.com/office/powerpoint/2012/main" userId="S::lorandf@microsoft.com::6dd8c035-74a1-41f1-bcf4-8d01c12b1819" providerId="AD"/>
      </p:ext>
    </p:extLst>
  </p:cmAuthor>
  <p:cmAuthor id="28" name="Fredrik Arnesen" initials="FA" lastIdx="2" clrIdx="28">
    <p:extLst>
      <p:ext uri="{19B8F6BF-5375-455C-9EA6-DF929625EA0E}">
        <p15:presenceInfo xmlns:p15="http://schemas.microsoft.com/office/powerpoint/2012/main" userId="S::frarnese@microsoft.com::36ce4db8-73c5-45e0-898f-6673a26cf4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B40"/>
    <a:srgbClr val="FFFFFF"/>
    <a:srgbClr val="3C3B41"/>
    <a:srgbClr val="B8686F"/>
    <a:srgbClr val="A6A6A6"/>
    <a:srgbClr val="75757A"/>
    <a:srgbClr val="3B3B40"/>
    <a:srgbClr val="9CBCDE"/>
    <a:srgbClr val="3C3A41"/>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5" autoAdjust="0"/>
    <p:restoredTop sz="95984" autoAdjust="0"/>
  </p:normalViewPr>
  <p:slideViewPr>
    <p:cSldViewPr snapToGrid="0">
      <p:cViewPr varScale="1">
        <p:scale>
          <a:sx n="162" d="100"/>
          <a:sy n="162" d="100"/>
        </p:scale>
        <p:origin x="630" y="126"/>
      </p:cViewPr>
      <p:guideLst>
        <p:guide orient="horz" pos="2947"/>
        <p:guide pos="53"/>
        <p:guide orient="horz" pos="2683"/>
      </p:guideLst>
    </p:cSldViewPr>
  </p:slideViewPr>
  <p:outlineViewPr>
    <p:cViewPr>
      <p:scale>
        <a:sx n="33" d="100"/>
        <a:sy n="33" d="100"/>
      </p:scale>
      <p:origin x="0" y="-13360"/>
    </p:cViewPr>
  </p:outlineViewPr>
  <p:notesTextViewPr>
    <p:cViewPr>
      <p:scale>
        <a:sx n="1" d="1"/>
        <a:sy n="1" d="1"/>
      </p:scale>
      <p:origin x="0" y="0"/>
    </p:cViewPr>
  </p:notesTextViewPr>
  <p:sorterViewPr>
    <p:cViewPr varScale="1">
      <p:scale>
        <a:sx n="100" d="100"/>
        <a:sy n="100" d="100"/>
      </p:scale>
      <p:origin x="0" y="-4248"/>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EBDD28D2-832D-494E-8359-A29DC47E57B9}"/>
    <pc:docChg chg="delSld modSld modSection">
      <pc:chgData name="Jonathan Vella" userId="ff59d9e4-9df8-4ae6-90e3-b837e2f6651b" providerId="ADAL" clId="{EBDD28D2-832D-494E-8359-A29DC47E57B9}" dt="2023-01-25T10:25:33.552" v="2" actId="1036"/>
      <pc:docMkLst>
        <pc:docMk/>
      </pc:docMkLst>
      <pc:sldChg chg="modSp mod">
        <pc:chgData name="Jonathan Vella" userId="ff59d9e4-9df8-4ae6-90e3-b837e2f6651b" providerId="ADAL" clId="{EBDD28D2-832D-494E-8359-A29DC47E57B9}" dt="2023-01-25T09:58:53.938" v="1" actId="1076"/>
        <pc:sldMkLst>
          <pc:docMk/>
          <pc:sldMk cId="3378822244" sldId="4589"/>
        </pc:sldMkLst>
        <pc:spChg chg="mod">
          <ac:chgData name="Jonathan Vella" userId="ff59d9e4-9df8-4ae6-90e3-b837e2f6651b" providerId="ADAL" clId="{EBDD28D2-832D-494E-8359-A29DC47E57B9}" dt="2023-01-25T09:58:53.938" v="1" actId="1076"/>
          <ac:spMkLst>
            <pc:docMk/>
            <pc:sldMk cId="3378822244" sldId="4589"/>
            <ac:spMk id="178" creationId="{674B81D4-D292-4C0A-A554-CFB771310D0C}"/>
          </ac:spMkLst>
        </pc:spChg>
      </pc:sldChg>
      <pc:sldChg chg="del">
        <pc:chgData name="Jonathan Vella" userId="ff59d9e4-9df8-4ae6-90e3-b837e2f6651b" providerId="ADAL" clId="{EBDD28D2-832D-494E-8359-A29DC47E57B9}" dt="2023-01-12T07:32:31.483" v="0" actId="47"/>
        <pc:sldMkLst>
          <pc:docMk/>
          <pc:sldMk cId="3962772936" sldId="2076138043"/>
        </pc:sldMkLst>
      </pc:sldChg>
      <pc:sldChg chg="modSp mod">
        <pc:chgData name="Jonathan Vella" userId="ff59d9e4-9df8-4ae6-90e3-b837e2f6651b" providerId="ADAL" clId="{EBDD28D2-832D-494E-8359-A29DC47E57B9}" dt="2023-01-25T10:25:33.552" v="2" actId="1036"/>
        <pc:sldMkLst>
          <pc:docMk/>
          <pc:sldMk cId="1404263159" sldId="2147469404"/>
        </pc:sldMkLst>
        <pc:spChg chg="mod">
          <ac:chgData name="Jonathan Vella" userId="ff59d9e4-9df8-4ae6-90e3-b837e2f6651b" providerId="ADAL" clId="{EBDD28D2-832D-494E-8359-A29DC47E57B9}" dt="2023-01-25T10:25:33.552" v="2" actId="1036"/>
          <ac:spMkLst>
            <pc:docMk/>
            <pc:sldMk cId="1404263159" sldId="2147469404"/>
            <ac:spMk id="78" creationId="{F8A48B7B-FF1F-4BAD-816C-A1D2D8B1F802}"/>
          </ac:spMkLst>
        </pc:spChg>
      </pc:sldChg>
    </pc:docChg>
  </pc:docChgLst>
</pc:chgInfo>
</file>

<file path=ppt/comments/modernComment_7FFFC846_B70E16E6.xml><?xml version="1.0" encoding="utf-8"?>
<p188:cmLst xmlns:a="http://schemas.openxmlformats.org/drawingml/2006/main" xmlns:r="http://schemas.openxmlformats.org/officeDocument/2006/relationships" xmlns:p188="http://schemas.microsoft.com/office/powerpoint/2018/8/main">
  <p188:cm id="{2F88F374-FD2D-48DD-8D3E-61E407B8CBA1}" authorId="{1EF6EF85-34AB-D9EE-4DC4-A98BC7C4B1B3}" created="2022-11-16T19:27:59.784">
    <ac:deMkLst xmlns:ac="http://schemas.microsoft.com/office/drawing/2013/main/command">
      <pc:docMk xmlns:pc="http://schemas.microsoft.com/office/powerpoint/2013/main/command"/>
      <pc:sldMk xmlns:pc="http://schemas.microsoft.com/office/powerpoint/2013/main/command" cId="3071153894" sldId="2147469382"/>
      <ac:spMk id="5" creationId="{C7275F92-4D54-4B35-9E85-F93895B55720}"/>
    </ac:deMkLst>
    <p188:txBody>
      <a:bodyPr/>
      <a:lstStyle/>
      <a:p>
        <a:r>
          <a:rPr lang="en-US"/>
          <a:t>Should remove. Expand on LZAs</a:t>
        </a:r>
      </a:p>
    </p188:txBody>
  </p188:cm>
</p188:cmLst>
</file>

<file path=ppt/comments/modernComment_7FFFC85C_53B35AF7.xml><?xml version="1.0" encoding="utf-8"?>
<p188:cmLst xmlns:a="http://schemas.openxmlformats.org/drawingml/2006/main" xmlns:r="http://schemas.openxmlformats.org/officeDocument/2006/relationships" xmlns:p188="http://schemas.microsoft.com/office/powerpoint/2018/8/main">
  <p188:cm id="{32234063-8365-4CBA-85A8-94B9C41DA2E4}" authorId="{6D9EEA54-BD08-CC7B-EF7F-F4F8A67BD339}" created="2022-12-15T00:38:43.878">
    <ac:txMkLst xmlns:ac="http://schemas.microsoft.com/office/drawing/2013/main/command">
      <pc:docMk xmlns:pc="http://schemas.microsoft.com/office/powerpoint/2013/main/command"/>
      <pc:sldMk xmlns:pc="http://schemas.microsoft.com/office/powerpoint/2013/main/command" cId="1404263159" sldId="2147469404"/>
      <ac:spMk id="78" creationId="{F8A48B7B-FF1F-4BAD-816C-A1D2D8B1F802}"/>
      <ac:txMk cp="0" len="18">
        <ac:context len="50" hash="2483247621"/>
      </ac:txMk>
    </ac:txMkLst>
    <p188:pos x="2242356" y="448366"/>
    <p188:txBody>
      <a:bodyPr/>
      <a:lstStyle/>
      <a:p>
        <a:r>
          <a:rPr lang="en-US"/>
          <a:t>Updated</a:t>
        </a:r>
      </a:p>
    </p188:txBody>
  </p188:cm>
</p188:cmLst>
</file>

<file path=ppt/comments/modernComment_7FFFC9B0_F1D76BB0.xml><?xml version="1.0" encoding="utf-8"?>
<p188:cmLst xmlns:a="http://schemas.openxmlformats.org/drawingml/2006/main" xmlns:r="http://schemas.openxmlformats.org/officeDocument/2006/relationships" xmlns:p188="http://schemas.microsoft.com/office/powerpoint/2018/8/main">
  <p188:cm id="{1565B101-E146-41C3-B1AA-B64BB5965C52}" authorId="{6D9EEA54-BD08-CC7B-EF7F-F4F8A67BD339}" created="2022-12-15T00:39:23.536">
    <ac:txMkLst xmlns:ac="http://schemas.microsoft.com/office/drawing/2013/main/command">
      <pc:docMk xmlns:pc="http://schemas.microsoft.com/office/powerpoint/2013/main/command"/>
      <pc:sldMk xmlns:pc="http://schemas.microsoft.com/office/powerpoint/2013/main/command" cId="4057426864" sldId="2147469744"/>
      <ac:spMk id="95" creationId="{29A0EA88-34CA-4F05-8D2A-D201C13471D9}"/>
      <ac:txMk cp="0" len="18">
        <ac:context len="19" hash="3920712616"/>
      </ac:txMk>
    </ac:txMkLst>
    <p188:pos x="1402492" y="546192"/>
    <p188:txBody>
      <a:bodyPr/>
      <a:lstStyle/>
      <a:p>
        <a:r>
          <a:rPr lang="en-US"/>
          <a:t>Updated.</a:t>
        </a:r>
      </a:p>
    </p188:txBody>
  </p188:cm>
</p188:cmLst>
</file>

<file path=ppt/comments/modernComment_7FFFC9B3_42BF5092.xml><?xml version="1.0" encoding="utf-8"?>
<p188:cmLst xmlns:a="http://schemas.openxmlformats.org/drawingml/2006/main" xmlns:r="http://schemas.openxmlformats.org/officeDocument/2006/relationships" xmlns:p188="http://schemas.microsoft.com/office/powerpoint/2018/8/main">
  <p188:cm id="{06B6907F-DDF9-4654-A6D3-887BA865CCF0}" authorId="{6D9EEA54-BD08-CC7B-EF7F-F4F8A67BD339}" created="2022-12-15T00:39:49.849">
    <ac:txMkLst xmlns:ac="http://schemas.microsoft.com/office/drawing/2013/main/command">
      <pc:docMk xmlns:pc="http://schemas.microsoft.com/office/powerpoint/2013/main/command"/>
      <pc:sldMk xmlns:pc="http://schemas.microsoft.com/office/powerpoint/2013/main/command" cId="1119834258" sldId="2147469747"/>
      <ac:spMk id="3" creationId="{C805D98A-A104-4D27-BAD0-EA12D9FFAA9D}"/>
      <ac:txMk cp="6" len="18">
        <ac:context len="25" hash="463652871"/>
      </ac:txMk>
    </ac:txMkLst>
    <p188:pos x="7110309" y="1051624"/>
    <p188:txBody>
      <a:bodyPr/>
      <a:lstStyle/>
      <a:p>
        <a:r>
          <a:rPr lang="en-US"/>
          <a:t>Updated.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6" tIns="46588" rIns="93176" bIns="4658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6" tIns="46588" rIns="93176" bIns="46588" rtlCol="0"/>
          <a:lstStyle>
            <a:lvl1pPr algn="r">
              <a:defRPr sz="1200"/>
            </a:lvl1pPr>
          </a:lstStyle>
          <a:p>
            <a:fld id="{7D882017-B93D-4480-9374-1B6DA8CF948B}" type="datetime8">
              <a:rPr lang="en-US" smtClean="0">
                <a:latin typeface="Segoe UI" pitchFamily="34" charset="0"/>
              </a:rPr>
              <a:pPr/>
              <a:t>1/25/2023 10:58 AM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6" tIns="46588" rIns="93176" bIns="46588" rtlCol="0" anchor="b"/>
          <a:lstStyle>
            <a:lvl1pPr algn="l">
              <a:defRPr sz="1200"/>
            </a:lvl1pPr>
          </a:lstStyle>
          <a:p>
            <a:pPr marL="406027" defTabSz="931451"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6"/>
            <a:ext cx="1096674" cy="464820"/>
          </a:xfrm>
          <a:prstGeom prst="rect">
            <a:avLst/>
          </a:prstGeom>
        </p:spPr>
        <p:txBody>
          <a:bodyPr vert="horz" lIns="93176" tIns="46588" rIns="93176" bIns="46588" rtlCol="0" anchor="b"/>
          <a:lstStyle>
            <a:lvl1pPr algn="r">
              <a:defRPr sz="1200"/>
            </a:lvl1pPr>
          </a:lstStyle>
          <a:p>
            <a:fld id="{0EC9E9D6-92A0-482B-A603-C9BA7FFB8190}" type="slidenum">
              <a:rPr lang="en-US" smtClean="0">
                <a:latin typeface="Segoe UI" pitchFamily="34" charset="0"/>
              </a:rPr>
              <a:p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6" tIns="46588" rIns="93176" bIns="4658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6" tIns="46588" rIns="93176" bIns="46588"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6" tIns="46588" rIns="93176" bIns="46588" rtlCol="0" anchor="b"/>
          <a:lstStyle>
            <a:lvl1pPr marL="582349" indent="0" algn="l">
              <a:defRPr sz="1200"/>
            </a:lvl1p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6" tIns="46588" rIns="93176" bIns="46588" rtlCol="0"/>
          <a:lstStyle>
            <a:lvl1pPr algn="r">
              <a:defRPr sz="1200">
                <a:latin typeface="Segoe UI" pitchFamily="34" charset="0"/>
              </a:defRPr>
            </a:lvl1pPr>
          </a:lstStyle>
          <a:p>
            <a:fld id="{AF558CAF-ED4A-48B5-B365-EB5B674553D1}" type="datetime8">
              <a:rPr lang="en-US" smtClean="0"/>
              <a:pPr/>
              <a:t>1/25/2023 9:55 AM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6" tIns="46588" rIns="93176"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8" y="8829966"/>
            <a:ext cx="968150" cy="464820"/>
          </a:xfrm>
          <a:prstGeom prst="rect">
            <a:avLst/>
          </a:prstGeom>
        </p:spPr>
        <p:txBody>
          <a:bodyPr vert="horz" lIns="93176" tIns="46588" rIns="93176" bIns="4658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66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a:endParaRPr>
          </a:p>
        </p:txBody>
      </p:sp>
    </p:spTree>
    <p:extLst>
      <p:ext uri="{BB962C8B-B14F-4D97-AF65-F5344CB8AC3E}">
        <p14:creationId xmlns:p14="http://schemas.microsoft.com/office/powerpoint/2010/main" val="1898034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is a visual depiction of how securing business assets maps to technical implementation and Microsoft security guidance to help you with each step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32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This diagram resulted from a collaboration with The Open Group where Microsoft is an active participant</a:t>
            </a:r>
          </a:p>
          <a:p>
            <a:endParaRPr lang="en-US"/>
          </a:p>
          <a:p>
            <a:r>
              <a:rPr lang="en-US" sz="1800" i="0">
                <a:effectLst/>
                <a:latin typeface="Times" panose="02020603050405020304" pitchFamily="18" charset="0"/>
                <a:ea typeface="Times" panose="02020603050405020304" pitchFamily="18" charset="0"/>
                <a:cs typeface="Times New Roman" panose="02020603050405020304" pitchFamily="18" charset="0"/>
              </a:rPr>
              <a:t>Zero Trust brings security to the users, data/information, applications, APIs, devices, networks, cloud, etc. wherever they are – instead of forcing them onto a “secure” network. In other words, Zero Trust shifts the perceived role of security restricting business to security enabling business</a:t>
            </a:r>
            <a:endParaRPr lang="en-US" i="0"/>
          </a:p>
        </p:txBody>
      </p:sp>
    </p:spTree>
    <p:extLst>
      <p:ext uri="{BB962C8B-B14F-4D97-AF65-F5344CB8AC3E}">
        <p14:creationId xmlns:p14="http://schemas.microsoft.com/office/powerpoint/2010/main" val="2217090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Security governance (and architecture) provides the bridge from business priorities to technical reality and the oversight to ensure visibility and security assurances are sustained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Business goals and risk </a:t>
            </a:r>
            <a:r>
              <a:rPr lang="en-US" dirty="0"/>
              <a:t>provide the true north star for security, ensuring that security is focusing efforts on what matters to the organization and is informing the risk owners using familiar language and processes in the risk management framework</a:t>
            </a:r>
          </a:p>
          <a:p>
            <a:pPr marL="171450" indent="-171450">
              <a:buFont typeface="Arial" panose="020B0604020202020204" pitchFamily="34" charset="0"/>
              <a:buChar char="•"/>
            </a:pPr>
            <a:r>
              <a:rPr lang="en-US" b="1" dirty="0"/>
              <a:t>Compliance and reporting </a:t>
            </a:r>
            <a:r>
              <a:rPr lang="en-US" dirty="0"/>
              <a:t>on external security requirements (and optionally internal policy) are the basic required elements of operating in a given industry. The mandatory requirements are like feeding the bear in the zoo, if you don’t feed it every day, it may eat you. </a:t>
            </a:r>
          </a:p>
          <a:p>
            <a:pPr marL="171450" indent="-171450">
              <a:buFont typeface="Arial" panose="020B0604020202020204" pitchFamily="34" charset="0"/>
              <a:buChar char="•"/>
            </a:pPr>
            <a:endParaRPr lang="en-US" dirty="0"/>
          </a:p>
          <a:p>
            <a:r>
              <a:rPr lang="en-US" b="1" dirty="0"/>
              <a:t>CLICK 1 – Architecture and Standards</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Architecture, Standards, and Policy </a:t>
            </a:r>
            <a:r>
              <a:rPr lang="en-US" dirty="0"/>
              <a:t>provide the critical translation from business requirements and risk into the technical environment. We strongly recommend a unified view across your enterprise estate rather than splitting up cloud vs. on premises. Attackers don’t care about your internal processes and will attack any point in the organization and move laterally if that is the easiest path to their target. </a:t>
            </a:r>
            <a:br>
              <a:rPr lang="en-US" dirty="0"/>
            </a:br>
            <a:r>
              <a:rPr lang="en-US" dirty="0"/>
              <a:t>Most enterprises today are a hybrid environment that spans </a:t>
            </a:r>
          </a:p>
          <a:p>
            <a:pPr marL="628650" lvl="1" indent="-171450">
              <a:buFont typeface="Arial" panose="020B0604020202020204" pitchFamily="34" charset="0"/>
              <a:buChar char="•"/>
            </a:pPr>
            <a:r>
              <a:rPr lang="en-US" b="1" dirty="0"/>
              <a:t>On-premises – </a:t>
            </a:r>
            <a:r>
              <a:rPr lang="en-US" b="0" dirty="0"/>
              <a:t>including multiple generations of technology, often significant numbers of </a:t>
            </a:r>
            <a:r>
              <a:rPr lang="en-US" dirty="0"/>
              <a:t>legacy software and hardware (and sometimes operational technology controlling physical systems with a potential life/safety impact).</a:t>
            </a:r>
          </a:p>
          <a:p>
            <a:pPr marL="628650" lvl="1" indent="-171450">
              <a:buFont typeface="Arial" panose="020B0604020202020204" pitchFamily="34" charset="0"/>
              <a:buChar char="•"/>
            </a:pPr>
            <a:r>
              <a:rPr lang="en-US" b="1" dirty="0"/>
              <a:t>Clouds – </a:t>
            </a:r>
            <a:r>
              <a:rPr lang="en-US" b="0" dirty="0"/>
              <a:t>typically </a:t>
            </a:r>
            <a:r>
              <a:rPr lang="en-US" dirty="0"/>
              <a:t>including multiple providers for</a:t>
            </a:r>
          </a:p>
          <a:p>
            <a:pPr marL="1085850" lvl="2" indent="-171450">
              <a:buFont typeface="Arial" panose="020B0604020202020204" pitchFamily="34" charset="0"/>
              <a:buChar char="•"/>
            </a:pPr>
            <a:r>
              <a:rPr lang="en-US" dirty="0"/>
              <a:t>Software as a Service (SaaS) applications</a:t>
            </a:r>
          </a:p>
          <a:p>
            <a:pPr marL="1085850" lvl="2" indent="-171450">
              <a:buFont typeface="Arial" panose="020B0604020202020204" pitchFamily="34" charset="0"/>
              <a:buChar char="•"/>
            </a:pPr>
            <a:r>
              <a:rPr lang="en-US" dirty="0"/>
              <a:t>Infrastructure and Platform as a Service (IaaS/PaaS) providers </a:t>
            </a:r>
          </a:p>
          <a:p>
            <a:endParaRPr lang="en-US" dirty="0"/>
          </a:p>
          <a:p>
            <a:r>
              <a:rPr lang="en-US" b="1" dirty="0"/>
              <a:t>CLICK 2 - Security Posture Management</a:t>
            </a:r>
          </a:p>
          <a:p>
            <a:endParaRPr lang="en-US" dirty="0"/>
          </a:p>
          <a:p>
            <a:pPr marL="171450" indent="-171450">
              <a:buFont typeface="Arial" panose="020B0604020202020204" pitchFamily="34" charset="0"/>
              <a:buChar char="•"/>
            </a:pPr>
            <a:r>
              <a:rPr lang="en-US" b="1" dirty="0"/>
              <a:t>Security posture management </a:t>
            </a:r>
            <a:r>
              <a:rPr lang="en-US" dirty="0"/>
              <a:t>is a new/emerging function that represents the convergence (or near-convergence) of several related </a:t>
            </a:r>
            <a:r>
              <a:rPr lang="en-US" b="0" dirty="0"/>
              <a:t>security functions focus on the question of “how secure are we?” including vulnerability management and collecting security compliance data for regulatory reporting. </a:t>
            </a:r>
            <a:br>
              <a:rPr lang="en-US" b="0" dirty="0"/>
            </a:br>
            <a:r>
              <a:rPr lang="en-US" b="0" dirty="0"/>
              <a:t>The key tenets of success for this are</a:t>
            </a:r>
          </a:p>
          <a:p>
            <a:pPr marL="628650" lvl="1" indent="-171450">
              <a:buFont typeface="Arial" panose="020B0604020202020204" pitchFamily="34" charset="0"/>
              <a:buChar char="•"/>
            </a:pPr>
            <a:r>
              <a:rPr lang="en-US" b="1" dirty="0"/>
              <a:t>Continuous discovery </a:t>
            </a:r>
            <a:r>
              <a:rPr lang="en-US" b="0" dirty="0"/>
              <a:t>of assets and asset types. The cloud is a dynamic environment where new types of services are offered regularly and workload owners dynamically spin up and down instances of applications and services as needed. Governance teams need to perform continuously discovery to keep up with this pace of change. </a:t>
            </a:r>
          </a:p>
          <a:p>
            <a:pPr marL="628650" lvl="1" indent="-171450">
              <a:buFont typeface="Arial" panose="020B0604020202020204" pitchFamily="34" charset="0"/>
              <a:buChar char="•"/>
            </a:pPr>
            <a:r>
              <a:rPr lang="en-US" b="1" dirty="0"/>
              <a:t>Continuous improvement </a:t>
            </a:r>
            <a:r>
              <a:rPr lang="en-US" b="0" dirty="0"/>
              <a:t>of asset security posture. Attackers are continuously evolving, defenses are continuously improving, and you can’t always get all the security in the initial configuration, so governance teams should focus on continuously improving standards and enforcement of them. </a:t>
            </a:r>
          </a:p>
          <a:p>
            <a:pPr marL="628650" lvl="1" indent="-171450">
              <a:buFont typeface="Arial" panose="020B0604020202020204" pitchFamily="34" charset="0"/>
              <a:buChar char="•"/>
            </a:pPr>
            <a:r>
              <a:rPr lang="en-US" b="1" dirty="0"/>
              <a:t>Policy Driven Governance </a:t>
            </a:r>
            <a:r>
              <a:rPr lang="en-US" b="0" dirty="0"/>
              <a:t>provides consistent execution by fixing something once in policy that is automatically applied at scale across resources. This limits wasted time/effort on repeated manual tasks and is often implemented using Azure Policy or 3</a:t>
            </a:r>
            <a:r>
              <a:rPr lang="en-US" b="0" baseline="30000" dirty="0"/>
              <a:t>rd</a:t>
            </a:r>
            <a:r>
              <a:rPr lang="en-US" b="0" dirty="0"/>
              <a:t> party policy automation frameworks</a:t>
            </a:r>
          </a:p>
          <a:p>
            <a:endParaRPr lang="en-US" dirty="0"/>
          </a:p>
          <a:p>
            <a:r>
              <a:rPr lang="en-US" b="1" dirty="0"/>
              <a:t>Additional information</a:t>
            </a:r>
          </a:p>
          <a:p>
            <a:endParaRPr lang="en-US"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Any critical active governance alerts that are raised after hours are typically handled by Security Operations as that organization usually has 24x7 visibility for critical configuration issues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are seeing a natural convergence of some functions that have often been viewed as separate “security” vs. “compliance” functions. In the on-premises datacenter era, these functions were typically scoped and managed differently because of constraints</a:t>
            </a:r>
          </a:p>
          <a:p>
            <a:pPr marL="628650" lvl="1" indent="-171450">
              <a:buFont typeface="Arial" panose="020B0604020202020204" pitchFamily="34" charset="0"/>
              <a:buChar char="•"/>
            </a:pPr>
            <a:r>
              <a:rPr lang="en-US" b="1" dirty="0"/>
              <a:t>Compliance </a:t>
            </a:r>
            <a:r>
              <a:rPr lang="en-US" dirty="0"/>
              <a:t>- assessing all security risk was required by regulation and often took months because of the manual effort required to complete it, so it was only done every few years </a:t>
            </a:r>
          </a:p>
          <a:p>
            <a:pPr marL="628650" lvl="1" indent="-171450">
              <a:buFont typeface="Arial" panose="020B0604020202020204" pitchFamily="34" charset="0"/>
              <a:buChar char="•"/>
            </a:pPr>
            <a:r>
              <a:rPr lang="en-US" b="1" dirty="0"/>
              <a:t>Security </a:t>
            </a:r>
            <a:r>
              <a:rPr lang="en-US" dirty="0"/>
              <a:t>– some security functions required fast turnaround, so they focused on a limited scope like software vulnerability management. </a:t>
            </a:r>
          </a:p>
          <a:p>
            <a:pPr marL="457200" lvl="1" indent="0">
              <a:buSzPct val="78000"/>
              <a:buFont typeface="Arial" panose="020B0604020202020204" pitchFamily="34" charset="0"/>
              <a:buNone/>
            </a:pPr>
            <a:r>
              <a:rPr lang="en-US" dirty="0"/>
              <a:t>Because the cloud now allows for on-demand reporting of many security risk factors, we are starting to see tooling consolidation (e.g. Azure Security Center reports both secure score and compliance using the same datasets). This is also leading to increased convergence between security and compliance.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85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a:t>Key Takeaway: </a:t>
            </a:r>
            <a:r>
              <a:rPr lang="en-US"/>
              <a:t>Asset Protection provide the critical execution of standards across resources</a:t>
            </a:r>
          </a:p>
          <a:p>
            <a:pPr lvl="1"/>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Each asset type and security requirements are unique (identities, endpoints, applications, Azure services, etc.), but the security standards for any asset type should be consistently applied to all instances. </a:t>
            </a:r>
          </a:p>
          <a:p>
            <a:pPr lvl="1"/>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Asset protection is primarily focused on consistent execution of security controls at scale (preventive, detective, and other controls) to meet the policies, standards, and architecture of the organization. Asset protection typically acts as the technical subject matter expert for assets (which is a continuous journey of learning) while working with other disciplines (governance, architecture, security operations, workload teams, etc.). Asset protection ensures that policy and standards are feasible, enables implementation of controls to support the policy and standards, and provides feedback for continuous improvement. </a:t>
            </a:r>
          </a:p>
          <a:p>
            <a:pPr lvl="1"/>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Asset protection critically important because threat actors are persistent and seek out gaps in the application of standards and policy to exploit. Attackers can directly target the business-critical data or application, but also frequently target the underlying infrastructure that grants them access to the business-critical data and applications.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Get Secure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a:t>The first focus area for asset protection is to </a:t>
            </a:r>
            <a:r>
              <a:rPr lang="en-US" b="1"/>
              <a:t>Get Secure</a:t>
            </a:r>
            <a:r>
              <a:rPr lang="en-US" b="0"/>
              <a:t>. The two activity types of getting secure are: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Greenfield </a:t>
            </a:r>
            <a:r>
              <a:rPr lang="en-US" b="0"/>
              <a:t>- Ensuring that new assets are configured and new asset types are configured to standards is critical to avoid continuously creating technical debt that has to be addressed later at a greater expense (and results in increased risk exposure until that is done).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Brownfield </a:t>
            </a:r>
            <a:r>
              <a:rPr lang="en-US" b="0"/>
              <a:t>– retrofitting new security controls to existing assets. Organizations often operated IT environments for decades with security as a low or nonexistent priority, resulting in a large amount of technical debt (weak security configurations, unpatched software, unencrypted communication or storage, legacy software and protocols, etc.). Bringing security controls up to current standards and policy is critical to avoid increasing risk as attackers increase their ability to exploit it for profit with ransomware and other illicit business models)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Get Secure </a:t>
            </a:r>
            <a:r>
              <a:rPr lang="en-US"/>
              <a:t>roughly maps to </a:t>
            </a:r>
            <a:r>
              <a:rPr lang="en-US" b="1"/>
              <a:t>Capital Expenditures (</a:t>
            </a:r>
            <a:r>
              <a:rPr lang="en-US" b="1" err="1"/>
              <a:t>CapEx</a:t>
            </a:r>
            <a:r>
              <a:rPr lang="en-US" b="1"/>
              <a:t>)</a:t>
            </a:r>
            <a:r>
              <a:rPr lang="en-US" b="0"/>
              <a:t> dynamics. The budget and cost to implement security should be linked to the creation of the asset (e.g. new software project, growth of an application, cloud adoption initiative, etc.) for greenfield. For brownfield, this is usually a special project funded to bring security controls up to standards/compliance.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CLICK 1 - Stay Secure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Everything wears out or degrades over time including security configurations and standards, and this happens faster than ever in the cloud age with continuous evolution of capabilities. Part of sustaining asset protection is continuing to apply the latest best practices.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b="1" u="sng"/>
              <a:t>Examples</a:t>
            </a:r>
            <a:r>
              <a:rPr lang="en-US"/>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Continuous Cloud Improvement - </a:t>
            </a:r>
            <a:r>
              <a:rPr lang="en-US"/>
              <a:t>Azure Storage, SQL, and others regularly add security features to detect attacker activity that wasn’t available when the service first launched.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Software End of Life - </a:t>
            </a:r>
            <a:r>
              <a:rPr lang="en-US"/>
              <a:t>Any software, including Windows and Linux Operating </a:t>
            </a:r>
            <a:r>
              <a:rPr lang="en-US" err="1"/>
              <a:t>sytems</a:t>
            </a:r>
            <a:r>
              <a:rPr lang="en-US"/>
              <a:t>, will always reach end of life and security updates won’t be provided for them, potentially leaving business critical data and applications exposed to attackers.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Taking advantage of these changes requires ongoing investment and resources to ensure that your security posture improves with available capabilities and doesn’t degrade over time. </a:t>
            </a:r>
            <a:r>
              <a:rPr lang="en-US" b="1"/>
              <a:t>Stay Secure </a:t>
            </a:r>
            <a:r>
              <a:rPr lang="en-US"/>
              <a:t>roughly maps </a:t>
            </a:r>
            <a:r>
              <a:rPr lang="en-US" b="0"/>
              <a:t>to Operational Expenditures (</a:t>
            </a:r>
            <a:r>
              <a:rPr lang="en-US" b="0" err="1"/>
              <a:t>OpEx</a:t>
            </a:r>
            <a:r>
              <a:rPr lang="en-US" b="0"/>
              <a:t>) as it is an ongoing cost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Getting started </a:t>
            </a:r>
            <a:r>
              <a:rPr lang="en-US"/>
              <a:t>– Asset protection can be challenging for newer resource types like Azure and AWS Services. You should focus first on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Well-known resources </a:t>
            </a:r>
            <a:r>
              <a:rPr lang="en-US"/>
              <a:t>like VMs, networks, identities, etc. that the team is familiar with (and which are easier to manage with newer cloud tools like Azure Security Center and Azure Defender).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a:t>Baselines in Azure Security Benchmark </a:t>
            </a:r>
            <a:r>
              <a:rPr lang="en-US" b="0" i="0" u="none"/>
              <a:t>– Microsoft provides security configuration guidance for specific Azure services that are aligned to the Azure security benchmarks</a:t>
            </a:r>
          </a:p>
          <a:p>
            <a:pPr lvl="1"/>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Additional Information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Responsible Teams - </a:t>
            </a:r>
            <a:r>
              <a:rPr lang="en-US"/>
              <a:t>Asset Protection may be performed by IT operations teams responsible for enterprise-wide assets, DevOps/DevSecOps teams responsible for their workload’s assets, or security teams working with the IT or DevOps/DevSecOps teams. </a:t>
            </a:r>
            <a:endParaRPr lang="en-US" b="1"/>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Cloud Elasticity </a:t>
            </a:r>
            <a:r>
              <a:rPr lang="en-US"/>
              <a:t>– Unlike on premises, cloud resources may be created and destroyed over short timeframes. As needed, workloads can spin up more instances of servers, Azure Functions, etc. to perform a job and then spin them down afterward within (something within month, but sometimes within minutes or hours). Your asset protection processes and measurements should take this into account.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Manage Exceptions - </a:t>
            </a:r>
            <a:r>
              <a:rPr lang="en-US"/>
              <a:t>Once a best practice is identified for an asset, it should be consistently applied to all instances of it. While temporary exceptions may need to be approved, these should be managed closely with expiration dates to ensure that temporary exceptions don’t become a permanent risk from attackers.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Challenges Measuring Value - </a:t>
            </a:r>
            <a:r>
              <a:rPr lang="en-US"/>
              <a:t>One of the difficulties with measuring the business value of asset protection investments is that the impact of a problem isn’t often apparent until there is a real-world failure. Just like changing your oil in a car seems like an expensive nuisance until the engine fails, security vulnerabilities can appear silent and invisible until an attacker exploits them.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Favor Automated Policy - </a:t>
            </a:r>
            <a:r>
              <a:rPr lang="en-US"/>
              <a:t>Asset protection should favor automated enforcement and remediation mechanisms like Azure Policy or another automation framework. This helps avoid cost and morale issues from repeatedly performing manual tasks (and increased security risk from human errors)</a:t>
            </a:r>
          </a:p>
          <a:p>
            <a:pPr lvl="1"/>
            <a:endParaRPr lang="en-US"/>
          </a:p>
        </p:txBody>
      </p:sp>
      <p:sp>
        <p:nvSpPr>
          <p:cNvPr id="4" name="Slide Number Placeholder 3"/>
          <p:cNvSpPr>
            <a:spLocks noGrp="1"/>
          </p:cNvSpPr>
          <p:nvPr>
            <p:ph type="sldNum" sz="quarter" idx="5"/>
          </p:nvPr>
        </p:nvSpPr>
        <p:spPr/>
        <p:txBody>
          <a:bodyPr/>
          <a:lstStyle/>
          <a:p>
            <a:fld id="{D76E7F59-4757-4900-8133-C3F65499925C}" type="slidenum">
              <a:rPr lang="en-US" smtClean="0"/>
              <a:t>23</a:t>
            </a:fld>
            <a:endParaRPr lang="en-US"/>
          </a:p>
        </p:txBody>
      </p:sp>
    </p:spTree>
    <p:extLst>
      <p:ext uri="{BB962C8B-B14F-4D97-AF65-F5344CB8AC3E}">
        <p14:creationId xmlns:p14="http://schemas.microsoft.com/office/powerpoint/2010/main" val="44728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Segoe UI" panose="020B0502040204020203" pitchFamily="34" charset="0"/>
              </a:rPr>
              <a:t>Key Takeaway: </a:t>
            </a:r>
            <a:r>
              <a:rPr lang="en-US" b="0" i="0" dirty="0">
                <a:effectLst/>
                <a:latin typeface="Segoe UI" panose="020B0502040204020203" pitchFamily="34" charset="0"/>
              </a:rPr>
              <a:t>Security should feel natural, important, and part of everyone’s job, just like business requirements, performance, and reliability</a:t>
            </a:r>
          </a:p>
          <a:p>
            <a:endParaRPr lang="en-US" dirty="0"/>
          </a:p>
          <a:p>
            <a:pPr algn="l"/>
            <a:r>
              <a:rPr lang="en-US" i="0" dirty="0">
                <a:solidFill>
                  <a:srgbClr val="171717"/>
                </a:solidFill>
                <a:effectLst/>
                <a:latin typeface="Segoe UI" panose="020B0502040204020203" pitchFamily="34" charset="0"/>
              </a:rPr>
              <a:t>Innovation is the beating heart of an organization in today’s digital landscape, keeping the organization competitive in marketplaces that include both digital native startups and digitally transforming traditional organizations. </a:t>
            </a:r>
          </a:p>
          <a:p>
            <a:pPr algn="l"/>
            <a:endParaRPr lang="en-US" dirty="0">
              <a:solidFill>
                <a:srgbClr val="171717"/>
              </a:solidFill>
              <a:latin typeface="Segoe UI" panose="020B0502040204020203" pitchFamily="34" charset="0"/>
            </a:endParaRPr>
          </a:p>
          <a:p>
            <a:endParaRPr lang="en-US" dirty="0"/>
          </a:p>
          <a:p>
            <a:endParaRPr lang="en-US" dirty="0"/>
          </a:p>
          <a:p>
            <a:pPr algn="l"/>
            <a:r>
              <a:rPr lang="en-US" b="0" i="0" dirty="0">
                <a:effectLst/>
                <a:latin typeface="Segoe UI" panose="020B0502040204020203" pitchFamily="34" charset="0"/>
              </a:rPr>
              <a:t>Pragmatically, this is composed of modifying existing DevOps processes and sometimes adding in new elements that fit naturally into the process. All of these should be tuned to create only healthy friction that generates important bugs to fix and valuable critical thinking like threat modeling to understand the attacker “user persona” and </a:t>
            </a:r>
            <a:r>
              <a:rPr lang="en-US" b="0" i="0" dirty="0" err="1">
                <a:effectLst/>
                <a:latin typeface="Segoe UI" panose="020B0502040204020203" pitchFamily="34" charset="0"/>
              </a:rPr>
              <a:t>aboiding</a:t>
            </a:r>
            <a:r>
              <a:rPr lang="en-US" b="0" i="0" dirty="0">
                <a:effectLst/>
                <a:latin typeface="Segoe UI" panose="020B0502040204020203" pitchFamily="34" charset="0"/>
              </a:rPr>
              <a:t> unhealthy friction / wasted effort.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the DevOps standup may have an agenda to review alert types and the security ones are skipped over because nobody understands what they mean. A security engineer can highlight which ones are important and high risk vs. which ones are probably noise or lower </a:t>
            </a:r>
            <a:r>
              <a:rPr lang="en-US" b="0" i="0" dirty="0" err="1">
                <a:effectLst/>
                <a:latin typeface="Segoe UI" panose="020B0502040204020203" pitchFamily="34" charset="0"/>
              </a:rPr>
              <a:t>prioritity</a:t>
            </a:r>
            <a:r>
              <a:rPr lang="en-US" b="0" i="0" dirty="0">
                <a:effectLst/>
                <a:latin typeface="Segoe UI" panose="020B0502040204020203" pitchFamily="34" charset="0"/>
              </a:rPr>
              <a:t>. </a:t>
            </a:r>
          </a:p>
          <a:p>
            <a:pPr algn="l"/>
            <a:r>
              <a:rPr lang="en-US" b="0" i="0" dirty="0">
                <a:effectLst/>
                <a:latin typeface="Segoe UI" panose="020B0502040204020203" pitchFamily="34" charset="0"/>
              </a:rPr>
              <a:t>The DevOps team may also not have enabled security elements in the development tools and CI/CD process as they didn’t know it existed or how it could help. </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endParaRPr lang="en-US" dirty="0"/>
          </a:p>
          <a:p>
            <a:pPr algn="l"/>
            <a:r>
              <a:rPr lang="en-US" i="0" dirty="0">
                <a:solidFill>
                  <a:srgbClr val="171717"/>
                </a:solidFill>
                <a:effectLst/>
                <a:latin typeface="Segoe UI" panose="020B0502040204020203" pitchFamily="34" charset="0"/>
              </a:rPr>
              <a:t>Innovation is the beating heart of an organization in today’s digital landscape, keeping the organization competitive in marketplaces that include both digital native startups and digitally transforming traditional organizations. </a:t>
            </a:r>
          </a:p>
          <a:p>
            <a:pPr algn="l"/>
            <a:endParaRPr lang="en-US" dirty="0">
              <a:solidFill>
                <a:srgbClr val="171717"/>
              </a:solidFill>
              <a:latin typeface="Segoe UI" panose="020B0502040204020203" pitchFamily="34" charset="0"/>
            </a:endParaRPr>
          </a:p>
          <a:p>
            <a:pPr algn="l"/>
            <a:r>
              <a:rPr lang="en-US" i="0" dirty="0">
                <a:solidFill>
                  <a:srgbClr val="171717"/>
                </a:solidFill>
                <a:effectLst/>
                <a:latin typeface="Segoe UI" panose="020B0502040204020203" pitchFamily="34" charset="0"/>
              </a:rPr>
              <a:t>For innovation to be successful and sustainable, it must meet the minimum viable product (MVP) requirements and expectations across </a:t>
            </a:r>
            <a:r>
              <a:rPr lang="en-US" i="0" dirty="0" err="1">
                <a:solidFill>
                  <a:srgbClr val="171717"/>
                </a:solidFill>
                <a:effectLst/>
                <a:latin typeface="Segoe UI" panose="020B0502040204020203" pitchFamily="34" charset="0"/>
              </a:rPr>
              <a:t>DevSecOps</a:t>
            </a:r>
            <a:r>
              <a:rPr lang="en-US" i="0" dirty="0">
                <a:solidFill>
                  <a:srgbClr val="171717"/>
                </a:solidFill>
                <a:effectLst/>
                <a:latin typeface="Segoe UI" panose="020B0502040204020203" pitchFamily="34" charset="0"/>
              </a:rPr>
              <a:t> domains: </a:t>
            </a:r>
          </a:p>
          <a:p>
            <a:pPr marL="285750" indent="-285750" algn="l">
              <a:buFont typeface="Arial" panose="020B0604020202020204" pitchFamily="34" charset="0"/>
              <a:buChar char="•"/>
            </a:pPr>
            <a:r>
              <a:rPr lang="en-US" b="1" dirty="0">
                <a:solidFill>
                  <a:srgbClr val="171717"/>
                </a:solidFill>
                <a:latin typeface="Segoe UI" panose="020B0502040204020203" pitchFamily="34" charset="0"/>
              </a:rPr>
              <a:t>Development – </a:t>
            </a:r>
            <a:r>
              <a:rPr lang="en-US" dirty="0">
                <a:solidFill>
                  <a:srgbClr val="171717"/>
                </a:solidFill>
                <a:latin typeface="Segoe UI" panose="020B0502040204020203" pitchFamily="34" charset="0"/>
              </a:rPr>
              <a:t>Business requirements for market/customer relevance and responsiveness changing needs</a:t>
            </a:r>
          </a:p>
          <a:p>
            <a:pPr marL="285750" indent="-285750">
              <a:buFont typeface="Arial" panose="020B0604020202020204" pitchFamily="34" charset="0"/>
              <a:buChar char="•"/>
            </a:pPr>
            <a:r>
              <a:rPr lang="en-US" b="1" dirty="0">
                <a:solidFill>
                  <a:srgbClr val="171717"/>
                </a:solidFill>
                <a:latin typeface="Segoe UI" panose="020B0502040204020203" pitchFamily="34" charset="0"/>
              </a:rPr>
              <a:t>Security – </a:t>
            </a:r>
            <a:r>
              <a:rPr lang="en-US" dirty="0">
                <a:solidFill>
                  <a:srgbClr val="171717"/>
                </a:solidFill>
                <a:latin typeface="Segoe UI" panose="020B0502040204020203" pitchFamily="34" charset="0"/>
              </a:rPr>
              <a:t>Ensuring safety, confidentiality, integrity, and availability</a:t>
            </a:r>
          </a:p>
          <a:p>
            <a:pPr marL="285750" indent="-285750" algn="l">
              <a:buFont typeface="Arial" panose="020B0604020202020204" pitchFamily="34" charset="0"/>
              <a:buChar char="•"/>
            </a:pPr>
            <a:r>
              <a:rPr lang="en-US" b="1" i="0" dirty="0">
                <a:solidFill>
                  <a:srgbClr val="171717"/>
                </a:solidFill>
                <a:effectLst/>
                <a:latin typeface="Segoe UI" panose="020B0502040204020203" pitchFamily="34" charset="0"/>
              </a:rPr>
              <a:t>Operations – </a:t>
            </a:r>
            <a:r>
              <a:rPr lang="en-US" i="0" dirty="0">
                <a:solidFill>
                  <a:srgbClr val="171717"/>
                </a:solidFill>
                <a:effectLst/>
                <a:latin typeface="Segoe UI" panose="020B0502040204020203" pitchFamily="34" charset="0"/>
              </a:rPr>
              <a:t>Quality, Performance, and reliability requirements and expectations</a:t>
            </a:r>
          </a:p>
          <a:p>
            <a:endParaRPr lang="en-US" dirty="0"/>
          </a:p>
          <a:p>
            <a:r>
              <a:rPr lang="en-US" b="1" dirty="0"/>
              <a:t>Additional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Lack of operations and support rigor can result in “Instant legacy” dynamic where applications are not properly supported starting on the first day of production use.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972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1/25/2023 9:55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151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latin typeface="Segoe UI Light" pitchFamily="34" charset="0"/>
                <a:ea typeface="+mn-ea"/>
                <a:cs typeface="+mn-cs"/>
              </a:rPr>
              <a:t>We have done an assessment lets focus on a few areas that we can address within the time frame allocated. Note we are building an MVP with you to get something established, once this is done we can continue to evolve to further improve.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1/25/2023 9:55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5217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&lt;jeff&gt; Should this go away?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1/25/2023 9:55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487359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Context</a:t>
            </a:r>
          </a:p>
          <a:p>
            <a:endParaRPr lang="en-GB" dirty="0"/>
          </a:p>
          <a:p>
            <a:r>
              <a:rPr lang="en-GB" dirty="0"/>
              <a:t>As organizations start out on their cloud adoption journey, they may want to start with a </a:t>
            </a:r>
            <a:r>
              <a:rPr lang="en-GB" b="1" dirty="0"/>
              <a:t>proof-of-concept approach </a:t>
            </a:r>
            <a:r>
              <a:rPr lang="en-GB" dirty="0"/>
              <a:t>that starts small in order to evaluate technologies and architectures and iterate and expand over time.</a:t>
            </a:r>
          </a:p>
          <a:p>
            <a:r>
              <a:rPr lang="en-GB" dirty="0"/>
              <a:t>This would be based around a greenfield subscription, potentially in a brownfield tenant.</a:t>
            </a:r>
          </a:p>
          <a:p>
            <a:r>
              <a:rPr lang="en-GB" dirty="0"/>
              <a:t>The primary use case is starting small – learning and iterating. It is not intended to be a ‘one and done’ deployment, it is a small core set of products aimed at demonstrating the Microsoft security story.</a:t>
            </a:r>
          </a:p>
          <a:p>
            <a:r>
              <a:rPr lang="en-GB" dirty="0"/>
              <a:t>Customers and partners would use this toolkit as the basis for discussions, planning and further technical implementation work in order to build out an environment that meets their needs.</a:t>
            </a:r>
          </a:p>
          <a:p>
            <a:endParaRPr lang="en-GB" dirty="0"/>
          </a:p>
          <a:p>
            <a:r>
              <a:rPr lang="en-GB" dirty="0"/>
              <a:t>Alternatively, the intention to adopt Azure as the strategic path may already have been decided and the requirement is to get to </a:t>
            </a:r>
            <a:r>
              <a:rPr lang="en-GB" b="1" dirty="0"/>
              <a:t>scale and maturity quickly</a:t>
            </a:r>
            <a:r>
              <a:rPr lang="en-GB" dirty="0"/>
              <a:t>.</a:t>
            </a:r>
          </a:p>
          <a:p>
            <a:r>
              <a:rPr lang="en-GB" dirty="0"/>
              <a:t>In this scenario, the customer and partner will have identified the need to deploy a full environment and will use the Enterprise Scale implementations to build out a comprehensive architecture in Azure with multiple subscriptions and expanded policy configuration. </a:t>
            </a:r>
          </a:p>
          <a:p>
            <a:endParaRPr lang="en-GB" dirty="0"/>
          </a:p>
          <a:p>
            <a:r>
              <a:rPr lang="en-GB" dirty="0"/>
              <a:t>In a subset of scenarios, some customers may wish to use both approaches – deploying an Enterprise scale implementation to establish a broad set of capabilities to jumpstart the Azure adoption, but also use a smaller deployment for a separate use-case, or in order to develop a specific security operations environment.</a:t>
            </a:r>
          </a:p>
          <a:p>
            <a:endParaRPr lang="en-GB" dirty="0"/>
          </a:p>
          <a:p>
            <a:r>
              <a:rPr lang="en-GB" dirty="0"/>
              <a:t>For these scenarios, there are two approaches. </a:t>
            </a:r>
          </a:p>
          <a:p>
            <a:endParaRPr lang="en-GB" dirty="0"/>
          </a:p>
          <a:p>
            <a:r>
              <a:rPr lang="en-GB" b="1" dirty="0"/>
              <a:t>Security starter toolkit</a:t>
            </a:r>
            <a:r>
              <a:rPr lang="en-GB" dirty="0"/>
              <a:t> </a:t>
            </a:r>
          </a:p>
          <a:p>
            <a:r>
              <a:rPr lang="en-GB" dirty="0"/>
              <a:t>-   Intended for organizations who are early in their cloud journey and are looking to get hands on with Azure security technologies</a:t>
            </a:r>
          </a:p>
          <a:p>
            <a:pPr marL="171450" indent="-171450">
              <a:buFontTx/>
              <a:buChar char="-"/>
            </a:pPr>
            <a:r>
              <a:rPr lang="en-GB" dirty="0"/>
              <a:t>Enables the quick deployment of the essential Azure security technologies – Security </a:t>
            </a:r>
            <a:r>
              <a:rPr lang="en-GB" dirty="0" err="1"/>
              <a:t>Center</a:t>
            </a:r>
            <a:r>
              <a:rPr lang="en-GB" dirty="0"/>
              <a:t>, Defender and example policies</a:t>
            </a:r>
          </a:p>
          <a:p>
            <a:pPr marL="171450" indent="-171450">
              <a:buFontTx/>
              <a:buChar char="-"/>
            </a:pPr>
            <a:r>
              <a:rPr lang="en-GB" dirty="0"/>
              <a:t>Intended to be used for PoC/Pilot environments, or developed further with a partner to create a fully-featured environment </a:t>
            </a:r>
          </a:p>
          <a:p>
            <a:pPr marL="171450" indent="-171450">
              <a:buFontTx/>
              <a:buChar char="-"/>
            </a:pPr>
            <a:r>
              <a:rPr lang="en-GB" dirty="0"/>
              <a:t>Could also be deployed as a greenfield subscription in a existing (brownfield) tenant, in order to create the foundation for a new security management subscription (with further development)</a:t>
            </a:r>
          </a:p>
          <a:p>
            <a:pPr marL="171450" indent="-171450">
              <a:buFontTx/>
              <a:buChar char="-"/>
            </a:pPr>
            <a:endParaRPr lang="en-GB" dirty="0"/>
          </a:p>
          <a:p>
            <a:pPr marL="0" indent="0">
              <a:buFontTx/>
              <a:buNone/>
            </a:pPr>
            <a:r>
              <a:rPr lang="en-GB" b="1" dirty="0"/>
              <a:t>Enterprise Scale</a:t>
            </a:r>
          </a:p>
          <a:p>
            <a:pPr marL="171450" indent="-171450">
              <a:buFontTx/>
              <a:buChar char="-"/>
            </a:pPr>
            <a:r>
              <a:rPr lang="en-GB" b="0" dirty="0"/>
              <a:t>Intended for organizations who need to achieve maturity and scale quickly</a:t>
            </a:r>
          </a:p>
          <a:p>
            <a:pPr marL="171450" indent="-171450">
              <a:buFontTx/>
              <a:buChar char="-"/>
            </a:pPr>
            <a:r>
              <a:rPr lang="en-GB" b="0" dirty="0"/>
              <a:t>Based on a mature reference architecture that enables customers to build out a full Azure environment based on guidance from Microsoft</a:t>
            </a:r>
          </a:p>
          <a:p>
            <a:pPr marL="171450" indent="-171450">
              <a:buFontTx/>
              <a:buChar char="-"/>
            </a:pPr>
            <a:r>
              <a:rPr lang="en-GB" b="0" dirty="0"/>
              <a:t>An opinionated configuration that deploys specific configuration (e.g. policies, management group structure)</a:t>
            </a:r>
          </a:p>
          <a:p>
            <a:pPr marL="171450" indent="-171450">
              <a:buFontTx/>
              <a:buChar char="-"/>
            </a:pPr>
            <a:r>
              <a:rPr lang="en-GB" b="0" dirty="0"/>
              <a:t>Intended as a greenfield deployment, with the opportunity to migrate brownfield workloads/subscriptions into it (project planning, change controls, testing required)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1/25/2023 9:55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115755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i="0">
                <a:solidFill>
                  <a:srgbClr val="171717"/>
                </a:solidFill>
                <a:effectLst/>
                <a:latin typeface="Segoe UI" panose="020B0502040204020203" pitchFamily="34" charset="0"/>
              </a:rPr>
              <a:t>Key Takeaway: </a:t>
            </a:r>
            <a:r>
              <a:rPr lang="en-US" sz="900" b="0" i="0">
                <a:solidFill>
                  <a:srgbClr val="171717"/>
                </a:solidFill>
                <a:effectLst/>
                <a:latin typeface="Segoe UI" panose="020B0502040204020203" pitchFamily="34" charset="0"/>
              </a:rPr>
              <a:t>Organizations are adapting to three simultaneous transformations at once – business, technology, and security</a:t>
            </a:r>
          </a:p>
          <a:p>
            <a:pPr algn="l"/>
            <a:endParaRPr lang="en-US" sz="900" b="0" i="0">
              <a:solidFill>
                <a:srgbClr val="171717"/>
              </a:solidFill>
              <a:effectLst/>
              <a:latin typeface="Segoe UI" panose="020B0502040204020203" pitchFamily="34" charset="0"/>
            </a:endParaRPr>
          </a:p>
          <a:p>
            <a:pPr algn="l"/>
            <a:r>
              <a:rPr lang="en-US" sz="900" b="0" i="0">
                <a:solidFill>
                  <a:srgbClr val="171717"/>
                </a:solidFill>
                <a:effectLst/>
                <a:latin typeface="Segoe UI" panose="020B0502040204020203" pitchFamily="34" charset="0"/>
              </a:rPr>
              <a:t>These start because nearly all external markets are transforming to meet new customer preferences for mobile and cloud technologies. Organizations often face the competitive threat of new technology native startups (like Amazon and Uber) as well as traditional competitors who are using digital transformation to disrupt the market. </a:t>
            </a:r>
          </a:p>
          <a:p>
            <a:endParaRPr lang="en-US" sz="900"/>
          </a:p>
          <a:p>
            <a:pPr algn="l"/>
            <a:r>
              <a:rPr lang="en-US" sz="900" b="0" i="0">
                <a:solidFill>
                  <a:srgbClr val="171717"/>
                </a:solidFill>
                <a:effectLst/>
                <a:latin typeface="Segoe UI" panose="020B0502040204020203" pitchFamily="34" charset="0"/>
              </a:rPr>
              <a:t>The </a:t>
            </a:r>
            <a:r>
              <a:rPr lang="en-US" sz="900" b="1" i="0">
                <a:solidFill>
                  <a:srgbClr val="171717"/>
                </a:solidFill>
                <a:effectLst/>
                <a:latin typeface="Segoe UI" panose="020B0502040204020203" pitchFamily="34" charset="0"/>
              </a:rPr>
              <a:t>Market Transformation </a:t>
            </a:r>
            <a:r>
              <a:rPr lang="en-US" sz="900" b="0" i="0">
                <a:solidFill>
                  <a:srgbClr val="171717"/>
                </a:solidFill>
                <a:effectLst/>
                <a:latin typeface="Segoe UI" panose="020B0502040204020203" pitchFamily="34" charset="0"/>
              </a:rPr>
              <a:t>kick off a digital</a:t>
            </a:r>
            <a:r>
              <a:rPr lang="en-US" sz="900" b="1" i="0">
                <a:solidFill>
                  <a:srgbClr val="171717"/>
                </a:solidFill>
                <a:effectLst/>
                <a:latin typeface="Segoe UI" panose="020B0502040204020203" pitchFamily="34" charset="0"/>
              </a:rPr>
              <a:t> Business Transformation</a:t>
            </a:r>
            <a:r>
              <a:rPr lang="en-US" sz="900" b="0" i="0">
                <a:solidFill>
                  <a:srgbClr val="171717"/>
                </a:solidFill>
                <a:effectLst/>
                <a:latin typeface="Segoe UI" panose="020B0502040204020203" pitchFamily="34" charset="0"/>
              </a:rPr>
              <a:t> of the business to capture new opportunities and stay competitive against digital native startups.</a:t>
            </a:r>
          </a:p>
          <a:p>
            <a:pPr algn="l">
              <a:buFont typeface="Arial" panose="020B0604020202020204" pitchFamily="34" charset="0"/>
              <a:buChar char="•"/>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1" i="0">
                <a:solidFill>
                  <a:srgbClr val="171717"/>
                </a:solidFill>
                <a:effectLst/>
                <a:latin typeface="Segoe UI" panose="020B0502040204020203" pitchFamily="34" charset="0"/>
              </a:rPr>
              <a:t>CLICK 2 - Technology transformation </a:t>
            </a:r>
          </a:p>
          <a:p>
            <a:pPr algn="l">
              <a:buFont typeface="Arial" panose="020B0604020202020204" pitchFamily="34" charset="0"/>
              <a:buNone/>
            </a:pPr>
            <a:endParaRPr lang="en-US" sz="900" b="1"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digital transformation requires a </a:t>
            </a:r>
            <a:r>
              <a:rPr lang="en-US" sz="900" b="1" i="0">
                <a:solidFill>
                  <a:srgbClr val="171717"/>
                </a:solidFill>
                <a:effectLst/>
                <a:latin typeface="Segoe UI" panose="020B0502040204020203" pitchFamily="34" charset="0"/>
              </a:rPr>
              <a:t>Technology Transformation</a:t>
            </a:r>
            <a:r>
              <a:rPr lang="en-US" sz="900" b="0" i="0">
                <a:solidFill>
                  <a:srgbClr val="171717"/>
                </a:solidFill>
                <a:effectLst/>
                <a:latin typeface="Segoe UI" panose="020B0502040204020203" pitchFamily="34" charset="0"/>
              </a:rPr>
              <a:t> for the IT organization to integrate cloud services, modernized development practices, and related changes to keep up with the rapid market evolution.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1" i="0">
                <a:solidFill>
                  <a:srgbClr val="171717"/>
                </a:solidFill>
                <a:effectLst/>
                <a:latin typeface="Segoe UI" panose="020B0502040204020203" pitchFamily="34" charset="0"/>
              </a:rPr>
              <a:t>CLICK 3 - Security Transformation</a:t>
            </a:r>
            <a:r>
              <a:rPr lang="en-US" sz="900" b="0" i="0">
                <a:solidFill>
                  <a:srgbClr val="171717"/>
                </a:solidFill>
                <a:effectLst/>
                <a:latin typeface="Segoe UI" panose="020B0502040204020203" pitchFamily="34" charset="0"/>
              </a:rPr>
              <a:t>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should then lead to a </a:t>
            </a:r>
            <a:r>
              <a:rPr lang="en-US" sz="900" b="1" i="0">
                <a:solidFill>
                  <a:srgbClr val="171717"/>
                </a:solidFill>
                <a:effectLst/>
                <a:latin typeface="Segoe UI" panose="020B0502040204020203" pitchFamily="34" charset="0"/>
              </a:rPr>
              <a:t>Security Transformation </a:t>
            </a:r>
            <a:r>
              <a:rPr lang="en-US" sz="900" b="0" i="0">
                <a:solidFill>
                  <a:srgbClr val="171717"/>
                </a:solidFill>
                <a:effectLst/>
                <a:latin typeface="Segoe UI" panose="020B0502040204020203" pitchFamily="34" charset="0"/>
              </a:rPr>
              <a:t>that protects these new cloud assets and simultaneously takes advantage of these technologies to better manage threats and security risk</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1" i="0">
                <a:solidFill>
                  <a:srgbClr val="171717"/>
                </a:solidFill>
                <a:effectLst/>
                <a:latin typeface="Segoe UI" panose="020B0502040204020203" pitchFamily="34" charset="0"/>
              </a:rPr>
              <a:t>CLICK 4 – Attacker Evolution</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Unfortunately, security organizations often function as a kind of “last step” quality gate before release that has to justify budget as a special Capital Expenditure (</a:t>
            </a:r>
            <a:r>
              <a:rPr lang="en-US" sz="900" b="0" i="0" err="1">
                <a:solidFill>
                  <a:srgbClr val="171717"/>
                </a:solidFill>
                <a:effectLst/>
                <a:latin typeface="Segoe UI" panose="020B0502040204020203" pitchFamily="34" charset="0"/>
              </a:rPr>
              <a:t>CapEx</a:t>
            </a:r>
            <a:r>
              <a:rPr lang="en-US" sz="900" b="0" i="0">
                <a:solidFill>
                  <a:srgbClr val="171717"/>
                </a:solidFill>
                <a:effectLst/>
                <a:latin typeface="Segoe UI" panose="020B0502040204020203" pitchFamily="34" charset="0"/>
              </a:rPr>
              <a:t>).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engagement model makes it challenging for security to transform, often causing business and IT stakeholders to skip security in order to quickly respond to market needs.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Simultaneously there has been an </a:t>
            </a:r>
            <a:r>
              <a:rPr lang="en-US" sz="900" b="1" i="0">
                <a:solidFill>
                  <a:srgbClr val="171717"/>
                </a:solidFill>
                <a:effectLst/>
                <a:latin typeface="Segoe UI" panose="020B0502040204020203" pitchFamily="34" charset="0"/>
              </a:rPr>
              <a:t>attacker evolution </a:t>
            </a:r>
            <a:r>
              <a:rPr lang="en-US" sz="900" b="0" i="0">
                <a:solidFill>
                  <a:srgbClr val="171717"/>
                </a:solidFill>
                <a:effectLst/>
                <a:latin typeface="Segoe UI" panose="020B0502040204020203" pitchFamily="34" charset="0"/>
              </a:rPr>
              <a:t>where attackers rapidly adapt to add these new assets to their list of easy targets</a:t>
            </a:r>
          </a:p>
          <a:p>
            <a:pPr marL="457200" indent="-457200" algn="l">
              <a:buFont typeface="Arial" panose="020B0604020202020204" pitchFamily="34" charset="0"/>
              <a:buChar char="•"/>
            </a:pPr>
            <a:r>
              <a:rPr lang="en-US" sz="900" b="0" i="0">
                <a:solidFill>
                  <a:srgbClr val="171717"/>
                </a:solidFill>
                <a:effectLst/>
                <a:latin typeface="Segoe UI" panose="020B0502040204020203" pitchFamily="34" charset="0"/>
              </a:rPr>
              <a:t>Attack these lower security workloads that are critical to business growth</a:t>
            </a:r>
          </a:p>
          <a:p>
            <a:pPr marL="457200" indent="-457200" algn="l">
              <a:buFont typeface="Arial" panose="020B0604020202020204" pitchFamily="34" charset="0"/>
              <a:buChar char="•"/>
            </a:pPr>
            <a:r>
              <a:rPr lang="en-US" sz="900" b="0" i="0">
                <a:solidFill>
                  <a:srgbClr val="171717"/>
                </a:solidFill>
                <a:effectLst/>
                <a:latin typeface="Segoe UI" panose="020B0502040204020203" pitchFamily="34" charset="0"/>
              </a:rPr>
              <a:t>Find new ways to attack existing assets (both in business models like ransomware and in technical attack techniques)</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This creates increased security risk for new workloads and attackers.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pPr algn="l">
              <a:buFont typeface="Arial" panose="020B0604020202020204" pitchFamily="34" charset="0"/>
              <a:buNone/>
            </a:pPr>
            <a:r>
              <a:rPr lang="en-US" sz="900" b="0" i="0">
                <a:solidFill>
                  <a:srgbClr val="171717"/>
                </a:solidFill>
                <a:effectLst/>
                <a:latin typeface="Segoe UI" panose="020B0502040204020203" pitchFamily="34" charset="0"/>
              </a:rPr>
              <a:t>Click the zoom for more information on how too little security and too much security (overly restrictive security) lead to the same outcome. </a:t>
            </a:r>
          </a:p>
          <a:p>
            <a:pPr algn="l">
              <a:buFont typeface="Arial" panose="020B0604020202020204" pitchFamily="34" charset="0"/>
              <a:buNone/>
            </a:pPr>
            <a:endParaRPr lang="en-US" sz="900"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4827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 move towards accelerated architecture with accelerator</a:t>
            </a:r>
          </a:p>
          <a:p>
            <a:r>
              <a:rPr lang="en-US" dirty="0"/>
              <a:t>‘Align’ – review design areas and asses what parts need to be improved.</a:t>
            </a:r>
          </a:p>
          <a:p>
            <a:r>
              <a:rPr lang="en-US" dirty="0"/>
              <a:t>‘evolve’ – what other processes can be built on top.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Irrespective of where you are at in your journey, this is the best practice aligned architecture we want to implement.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is constantly investing across these five domains.  We spend in excess of a billion dollars a year to develop </a:t>
            </a:r>
            <a:r>
              <a:rPr lang="en-US" b="0" i="0">
                <a:solidFill>
                  <a:srgbClr val="171717"/>
                </a:solidFill>
                <a:effectLst/>
                <a:latin typeface="Segoe UI" panose="020B0502040204020203" pitchFamily="34" charset="0"/>
              </a:rPr>
              <a:t>tools and capabilities to help ensure the security of the Azure platform. Microsoft Azure provides confidentiality, integrity, and availability of customer data, while also enabling transparent accountability. </a:t>
            </a:r>
            <a:r>
              <a:rPr lang="en-US" b="0" i="0">
                <a:solidFill>
                  <a:srgbClr val="444444"/>
                </a:solidFill>
                <a:effectLst/>
                <a:latin typeface="Open Sans" panose="020B0606030504020204" pitchFamily="34" charset="0"/>
              </a:rPr>
              <a:t>We have this internal saying, “Microsoft runs on trust”. We have to be trusted by our customers, by our partners, and by the governments and the institutions that we work with globally. </a:t>
            </a:r>
          </a:p>
          <a:p>
            <a:endParaRPr lang="en-US" b="0" i="0">
              <a:solidFill>
                <a:srgbClr val="444444"/>
              </a:solidFill>
              <a:effectLst/>
              <a:latin typeface="Open Sans" panose="020B0606030504020204" pitchFamily="34" charset="0"/>
            </a:endParaRPr>
          </a:p>
          <a:p>
            <a:r>
              <a:rPr lang="en-US" b="0" i="0">
                <a:solidFill>
                  <a:srgbClr val="444444"/>
                </a:solidFill>
                <a:effectLst/>
                <a:latin typeface="Open Sans" panose="020B0606030504020204" pitchFamily="34" charset="0"/>
              </a:rPr>
              <a:t>This review covers all five of these verticals, in 5 days, we are trusting that you to validate security configurations, identify weaknesses, and provide triage guidance.</a:t>
            </a:r>
            <a:endParaRPr lang="en-US" b="0" i="0">
              <a:solidFill>
                <a:srgbClr val="171717"/>
              </a:solidFill>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1/25/2023 9:55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686286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FastTrack for Azure security team will be looking for proper configuration of the following during review of an AMMP engagement.  Obviously, this is not an exhaustive list, and the FastTrack for Azure team is working on a checklist that will assist you during the engagement.</a:t>
            </a:r>
          </a:p>
          <a:p>
            <a:r>
              <a:rPr lang="en-US" dirty="0">
                <a:latin typeface="Segoe UI Light"/>
                <a:cs typeface="Segoe UI Light"/>
              </a:rPr>
              <a:t>Similar to the Landing Zone review, we will be looking to have partners complete the checklist and be able to discuss any and all applicable items.</a:t>
            </a:r>
          </a:p>
          <a:p>
            <a:r>
              <a:rPr lang="en-US" dirty="0">
                <a:latin typeface="Segoe UI Light"/>
                <a:cs typeface="Segoe UI Light"/>
              </a:rPr>
              <a:t>You will notice the MCAS is not directly called out – this belongs to the O365 FastTrack team – however we will be looking to see if they are an 0365 customer that MCAS portal is in use and connected to Sentinel when it fits their operational model.</a:t>
            </a:r>
          </a:p>
          <a:p>
            <a:endParaRPr lang="en-US" dirty="0">
              <a:latin typeface="Segoe UI Light"/>
              <a:cs typeface="Segoe UI Light"/>
            </a:endParaRPr>
          </a:p>
          <a:p>
            <a:r>
              <a:rPr lang="en-US" dirty="0">
                <a:latin typeface="Segoe UI Light"/>
                <a:cs typeface="Segoe UI Light"/>
              </a:rPr>
              <a:t>To dive into the weeds a bit, one of the key metrics we are looking for is an improved Secure Score between the start of the engagement, and the end of the engagement.</a:t>
            </a:r>
          </a:p>
          <a:p>
            <a:endParaRPr lang="en-US"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1/25/2023 9:55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768855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will all be very familiar to security sellers and security engineers. </a:t>
            </a:r>
            <a:r>
              <a:rPr lang="en-US" b="0" i="0">
                <a:solidFill>
                  <a:srgbClr val="000000"/>
                </a:solidFill>
                <a:effectLst/>
                <a:latin typeface="Graphik Regular"/>
              </a:rPr>
              <a:t>Security is often seen as the biggest inhibitor to a cloud-first journey—but in reality, it can be its greatest accelerator, by providing a trusted platform for any workload.  </a:t>
            </a:r>
          </a:p>
          <a:p>
            <a:r>
              <a:rPr lang="en-US" b="0" i="0">
                <a:solidFill>
                  <a:srgbClr val="000000"/>
                </a:solidFill>
                <a:effectLst/>
                <a:latin typeface="Graphik Regular"/>
              </a:rPr>
              <a:t>The objectives of the AMMP program are twofold, to find and remediate the ‘’low hanging fruit’ in a customers security posture, and to identify the areas where additional effort is required to remediate gaps across the five security disciplines. </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2910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Today we are going to show you four technologies that will help your customers secure their environments.    We have created two web servers that sit behind Azure Firewall Premium, that is in turn behind Web Application Firewall running  on an Application Gateway.  These servers are in turn monitored by Security Center to ensure that best practices are being observed, and both are also connected to Sentinel to help customer quickly identify and remediate any breach of the system.  So with that I’ll turn it over to our first presenter, Manny, to walk you through Application Gateway and Azure Firewall Premium.</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571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Firewall Premium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645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Focus on policy around Web Servers (recommendations) – integration and then a nice transition statement to Sentinel  -</a:t>
            </a:r>
            <a:r>
              <a:rPr lang="en-US" err="1"/>
              <a:t>ie</a:t>
            </a:r>
            <a:r>
              <a:rPr lang="en-US"/>
              <a:t> ‘what do use to detect and remediate a breach’.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2350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Load Sentinel Portal Sentinel is a both a SIEM Security Incident &amp; Event Management, and a SOAR, Security Operations And Response.   This means that Sentinel is used to both identify threats and to responds either automatically or through an analyst’s action.</a:t>
            </a:r>
          </a:p>
          <a:p>
            <a:r>
              <a:rPr lang="en-US"/>
              <a:t>Sentinel has five key components, </a:t>
            </a:r>
          </a:p>
          <a:p>
            <a:r>
              <a:rPr lang="en-US"/>
              <a:t>First, data connectors, that enable the transfer of data from a source to a log analytics workspace that is Sentinel enabled</a:t>
            </a:r>
          </a:p>
          <a:p>
            <a:r>
              <a:rPr lang="en-US"/>
              <a:t>Second analytics in the form or rules, User and Entity Behavior Analytics, </a:t>
            </a:r>
          </a:p>
          <a:p>
            <a:r>
              <a:rPr lang="en-US"/>
              <a:t>Third, Hunting, the ability to look for threat patterns using queries or </a:t>
            </a:r>
            <a:r>
              <a:rPr lang="en-US" err="1"/>
              <a:t>Juypter</a:t>
            </a:r>
            <a:r>
              <a:rPr lang="en-US"/>
              <a:t> notebooks</a:t>
            </a:r>
          </a:p>
          <a:p>
            <a:r>
              <a:rPr lang="en-US"/>
              <a:t>Fourth, alert and incident  identification and management</a:t>
            </a:r>
          </a:p>
          <a:p>
            <a:r>
              <a:rPr lang="en-US"/>
              <a:t>Fifth, remediation, through automated response or analyst action.</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61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Everybody must work together during continuous transformations to manage the dynamic market and threat environments</a:t>
            </a:r>
          </a:p>
          <a:p>
            <a:endParaRPr lang="en-US"/>
          </a:p>
          <a:p>
            <a:r>
              <a:rPr lang="en-US"/>
              <a:t>Everyone in the organization is undergoing their own massive transformation and needs to remember they aren’t the only one figuring it out as they go. </a:t>
            </a:r>
          </a:p>
          <a:p>
            <a:endParaRPr lang="en-US"/>
          </a:p>
          <a:p>
            <a:r>
              <a:rPr lang="en-US"/>
              <a:t>Nobody has a clear detailed long term plan that will be accurate in a year or more. Everyone is adapting to a changing environment:</a:t>
            </a:r>
          </a:p>
          <a:p>
            <a:pPr marL="171450" indent="-171450">
              <a:buFont typeface="Arial" panose="020B0604020202020204" pitchFamily="34" charset="0"/>
              <a:buChar char="•"/>
            </a:pPr>
            <a:r>
              <a:rPr lang="en-US" b="1"/>
              <a:t>Digital Transformation </a:t>
            </a:r>
            <a:r>
              <a:rPr lang="en-US"/>
              <a:t>- Businesses are constantly reading the market and adjusting plans to ensure they are on the right track </a:t>
            </a:r>
          </a:p>
          <a:p>
            <a:pPr marL="171450" indent="-171450">
              <a:buFont typeface="Arial" panose="020B0604020202020204" pitchFamily="34" charset="0"/>
              <a:buChar char="•"/>
            </a:pPr>
            <a:r>
              <a:rPr lang="en-US" b="1"/>
              <a:t>Cloud Transformation </a:t>
            </a:r>
            <a:r>
              <a:rPr lang="en-US"/>
              <a:t>- Technology organizations are constantly working to keep up with the innovation from the cloud providers (for their own efficiency/effectiveness reasons + helping enable digital transformation) </a:t>
            </a:r>
          </a:p>
          <a:p>
            <a:pPr marL="171450" indent="-171450">
              <a:buFont typeface="Arial" panose="020B0604020202020204" pitchFamily="34" charset="0"/>
              <a:buChar char="•"/>
            </a:pPr>
            <a:r>
              <a:rPr lang="en-US" b="1"/>
              <a:t>Zero Trust Transformation </a:t>
            </a:r>
            <a:r>
              <a:rPr lang="en-US"/>
              <a:t>– Security is constantly adapting to the changing threat environment + changing technology platform driven by cloud + changing attack surface and priorities based on the digital transformation. </a:t>
            </a:r>
          </a:p>
          <a:p>
            <a:pPr marL="171450" indent="-171450">
              <a:buFont typeface="Arial" panose="020B0604020202020204" pitchFamily="34" charset="0"/>
              <a:buChar char="•"/>
            </a:pPr>
            <a:endParaRPr lang="en-US"/>
          </a:p>
          <a:p>
            <a:r>
              <a:rPr lang="en-US"/>
              <a:t>Each of these has a consistent general direction of what they are trying to achieve, but the details and processes are often changing frequently. </a:t>
            </a:r>
          </a:p>
          <a:p>
            <a:endParaRPr lang="en-US"/>
          </a:p>
          <a:p>
            <a:r>
              <a:rPr lang="en-US"/>
              <a:t>Its critical for everyone to work together to manage the dynamic market and dynamic threat environment so that the organization stays safe and reduces risk in the time of transformation that we are in.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enable this, organizations should build a culture that increases empathy for each other, builds productive relationships, shares context across these disciplines, and encourages learning and collaboration.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challenging at many organizations that have a traditional </a:t>
            </a:r>
            <a:r>
              <a:rPr lang="en-US" err="1"/>
              <a:t>silo’ed</a:t>
            </a:r>
            <a:r>
              <a:rPr lang="en-US"/>
              <a:t> approach. Business leaders need to set a tone and a culture, model it, and hold their people accountable to do the same</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9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i="0">
                <a:solidFill>
                  <a:srgbClr val="171717"/>
                </a:solidFill>
                <a:effectLst/>
                <a:latin typeface="Segoe UI" panose="020B0502040204020203" pitchFamily="34" charset="0"/>
              </a:rPr>
              <a:t>Key Takeaway: </a:t>
            </a:r>
            <a:r>
              <a:rPr lang="en-US" sz="2000" b="0" i="0">
                <a:solidFill>
                  <a:srgbClr val="171717"/>
                </a:solidFill>
                <a:effectLst/>
                <a:latin typeface="Segoe UI" panose="020B0502040204020203" pitchFamily="34" charset="0"/>
              </a:rPr>
              <a:t>Too little security and too much security (overly restrictive security) lead to the same outcome – more risk</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Organizations need to avoid the trap of either too much security or too little security driving up risk</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If you skip security completely, your risk of a security incident that disrupts business operations is very high (no surprise)</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1" i="0">
                <a:solidFill>
                  <a:srgbClr val="171717"/>
                </a:solidFill>
                <a:effectLst/>
                <a:latin typeface="Segoe UI" panose="020B0502040204020203" pitchFamily="34" charset="0"/>
              </a:rPr>
              <a:t>CLICK 1 </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What may surprise you is that dialing up security also leads to increased risk. This is because strict security processes can make it hard for people to do their job developing new capabilities to meet the market, motivating those teams to bypass security entirely and putting out systems that (ironically) are lower security and present a higher risk to the business. </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Organizations need to recognize both adapting rapidly to the cloud and addressing security risks are important priorities. You should pick a middle ground that fits your risk appetite and ensure both teams work together to identify the tough tradeoffs and work through them together. </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0" i="0">
                <a:solidFill>
                  <a:srgbClr val="171717"/>
                </a:solidFill>
                <a:effectLst/>
                <a:latin typeface="Segoe UI" panose="020B0502040204020203" pitchFamily="34" charset="0"/>
              </a:rPr>
              <a:t>If the business teams or security teams have the ability to override the other teams, you will probably have a higher number of security incidents and damage business because of it. </a:t>
            </a:r>
          </a:p>
          <a:p>
            <a:pPr algn="l">
              <a:buFont typeface="Arial" panose="020B0604020202020204" pitchFamily="34" charset="0"/>
              <a:buNone/>
            </a:pPr>
            <a:endParaRPr lang="en-US" sz="2000" b="0" i="0">
              <a:solidFill>
                <a:srgbClr val="171717"/>
              </a:solidFill>
              <a:effectLst/>
              <a:latin typeface="Segoe UI" panose="020B0502040204020203" pitchFamily="34" charset="0"/>
            </a:endParaRPr>
          </a:p>
          <a:p>
            <a:pPr algn="l">
              <a:buFont typeface="Arial" panose="020B0604020202020204" pitchFamily="34" charset="0"/>
              <a:buNone/>
            </a:pPr>
            <a:r>
              <a:rPr lang="en-US" sz="2000" b="1" i="1" u="sng">
                <a:solidFill>
                  <a:srgbClr val="171717"/>
                </a:solidFill>
                <a:effectLst/>
                <a:latin typeface="Segoe UI" panose="020B0502040204020203" pitchFamily="34" charset="0"/>
              </a:rPr>
              <a:t>Scraps</a:t>
            </a:r>
          </a:p>
          <a:p>
            <a:pPr lvl="0">
              <a:lnSpc>
                <a:spcPct val="90000"/>
              </a:lnSpc>
              <a:spcAft>
                <a:spcPts val="600"/>
              </a:spcAft>
              <a:defRPr/>
            </a:pPr>
            <a:endParaRPr lang="en-US" sz="1400" b="1">
              <a:gradFill>
                <a:gsLst>
                  <a:gs pos="2917">
                    <a:srgbClr val="505050"/>
                  </a:gs>
                  <a:gs pos="30000">
                    <a:srgbClr val="505050"/>
                  </a:gs>
                </a:gsLst>
                <a:lin ang="5400000" scaled="0"/>
              </a:gradFill>
            </a:endParaRPr>
          </a:p>
          <a:p>
            <a:pPr lvl="0">
              <a:lnSpc>
                <a:spcPct val="90000"/>
              </a:lnSpc>
              <a:spcAft>
                <a:spcPts val="600"/>
              </a:spcAft>
              <a:defRPr/>
            </a:pPr>
            <a:r>
              <a:rPr lang="en-US" sz="1400" b="1">
                <a:gradFill>
                  <a:gsLst>
                    <a:gs pos="2917">
                      <a:srgbClr val="505050"/>
                    </a:gs>
                    <a:gs pos="30000">
                      <a:srgbClr val="505050"/>
                    </a:gs>
                  </a:gsLst>
                  <a:lin ang="5400000" scaled="0"/>
                </a:gradFill>
              </a:rPr>
              <a:t>Friction generates “Shadow IT”</a:t>
            </a:r>
          </a:p>
          <a:p>
            <a:pPr marL="231775" lvl="0" indent="-231775">
              <a:lnSpc>
                <a:spcPct val="90000"/>
              </a:lnSpc>
              <a:spcAft>
                <a:spcPts val="600"/>
              </a:spcAft>
              <a:buFont typeface="Arial" panose="020B0604020202020204" pitchFamily="34" charset="0"/>
              <a:buChar char="•"/>
              <a:defRPr/>
            </a:pPr>
            <a:r>
              <a:rPr lang="en-US" sz="1800">
                <a:gradFill>
                  <a:gsLst>
                    <a:gs pos="2917">
                      <a:srgbClr val="505050"/>
                    </a:gs>
                    <a:gs pos="30000">
                      <a:srgbClr val="505050"/>
                    </a:gs>
                  </a:gsLst>
                  <a:lin ang="5400000" scaled="0"/>
                </a:gradFill>
              </a:rPr>
              <a:t>Bypass standard process </a:t>
            </a:r>
          </a:p>
          <a:p>
            <a:pPr marL="231775" lvl="0" indent="-231775">
              <a:lnSpc>
                <a:spcPct val="90000"/>
              </a:lnSpc>
              <a:spcAft>
                <a:spcPts val="600"/>
              </a:spcAft>
              <a:buFont typeface="Arial" panose="020B0604020202020204" pitchFamily="34" charset="0"/>
              <a:buChar char="•"/>
              <a:defRPr/>
            </a:pPr>
            <a:r>
              <a:rPr lang="en-US" sz="1800">
                <a:gradFill>
                  <a:gsLst>
                    <a:gs pos="2917">
                      <a:srgbClr val="505050"/>
                    </a:gs>
                    <a:gs pos="30000">
                      <a:srgbClr val="505050"/>
                    </a:gs>
                  </a:gsLst>
                  <a:lin ang="5400000" scaled="0"/>
                </a:gradFill>
              </a:rPr>
              <a:t>IT + security must support anyway</a:t>
            </a:r>
          </a:p>
          <a:p>
            <a:pPr marL="0" marR="0">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There are different risk levels in security depending on the risk appetite of the organization (how much you value speed/productivity vs. safety / incident avoidance), but you always have to </a:t>
            </a:r>
            <a:r>
              <a:rPr lang="en-US" sz="1200" b="1" i="1">
                <a:effectLst/>
                <a:latin typeface="Calibri" panose="020F0502020204030204" pitchFamily="34" charset="0"/>
                <a:ea typeface="Calibri" panose="020F0502020204030204" pitchFamily="34" charset="0"/>
                <a:cs typeface="Times New Roman" panose="02020603050405020304" pitchFamily="18" charset="0"/>
              </a:rPr>
              <a:t>avoid the extreme</a:t>
            </a:r>
            <a:r>
              <a:rPr lang="en-US" sz="1200">
                <a:effectLst/>
                <a:latin typeface="Calibri" panose="020F0502020204030204" pitchFamily="34" charset="0"/>
                <a:ea typeface="Calibri" panose="020F0502020204030204" pitchFamily="34" charset="0"/>
                <a:cs typeface="Times New Roman" panose="02020603050405020304" pitchFamily="18" charset="0"/>
              </a:rPr>
              <a:t> ends of the spectrum.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There is always risk at all levels, but you can make it worse by going for an extreme</a:t>
            </a:r>
            <a:endParaRPr lang="en-US" sz="12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Too much security</a:t>
            </a:r>
            <a:r>
              <a:rPr lang="en-US" sz="1200">
                <a:effectLst/>
                <a:latin typeface="Calibri" panose="020F0502020204030204" pitchFamily="34" charset="0"/>
                <a:ea typeface="Calibri" panose="020F0502020204030204" pitchFamily="34" charset="0"/>
                <a:cs typeface="Times New Roman" panose="02020603050405020304" pitchFamily="18" charset="0"/>
              </a:rPr>
              <a:t> incents people to go around the system to be productive (ultimately/ironically undermining security goals)</a:t>
            </a:r>
            <a:endParaRPr lang="en-US" sz="120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Too little security</a:t>
            </a:r>
            <a:r>
              <a:rPr lang="en-US" sz="1200">
                <a:effectLst/>
                <a:latin typeface="Calibri" panose="020F0502020204030204" pitchFamily="34" charset="0"/>
                <a:ea typeface="Calibri" panose="020F0502020204030204" pitchFamily="34" charset="0"/>
                <a:cs typeface="Times New Roman" panose="02020603050405020304" pitchFamily="18" charset="0"/>
              </a:rPr>
              <a:t> increases risk of security incidents (ultimately/ironically undermining productivity goals </a:t>
            </a:r>
            <a:r>
              <a:rPr lang="en-US" sz="1200" strike="sngStrike">
                <a:effectLst/>
                <a:latin typeface="Calibri" panose="020F0502020204030204" pitchFamily="34" charset="0"/>
                <a:ea typeface="Calibri" panose="020F0502020204030204" pitchFamily="34" charset="0"/>
                <a:cs typeface="Times New Roman" panose="02020603050405020304" pitchFamily="18" charset="0"/>
              </a:rPr>
              <a:t>if</a:t>
            </a:r>
            <a:r>
              <a:rPr lang="en-US" sz="1200">
                <a:effectLst/>
                <a:latin typeface="Calibri" panose="020F0502020204030204" pitchFamily="34" charset="0"/>
                <a:ea typeface="Calibri" panose="020F0502020204030204" pitchFamily="34" charset="0"/>
                <a:cs typeface="Times New Roman" panose="02020603050405020304" pitchFamily="18" charset="0"/>
              </a:rPr>
              <a:t> when ransomware hits)</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497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1/25/2023 9:55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383171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1/25/2023 9:55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171288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a:ea typeface="+mn-ea"/>
                <a:cs typeface="+mn-cs"/>
              </a:rPr>
              <a:t>&lt;Key point&gt;: Change is more than adopting technology. It’s adapting how you do business.</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We share</a:t>
            </a:r>
            <a:r>
              <a:rPr lang="en-US" sz="1100" dirty="0">
                <a:effectLst/>
                <a:latin typeface="Segoe"/>
              </a:rPr>
              <a:t> best practices from our employees, partners, and customers who have already undertaken the cloud journey.</a:t>
            </a:r>
            <a:endParaRPr lang="en-US" sz="1100" kern="1200" dirty="0">
              <a:solidFill>
                <a:schemeClr val="tx1"/>
              </a:solidFill>
              <a:effectLst/>
              <a:latin typeface="Segoe"/>
              <a:ea typeface="+mn-ea"/>
              <a:cs typeface="+mn-cs"/>
            </a:endParaRP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Cloud Adoption Framework brings together </a:t>
            </a:r>
            <a:r>
              <a:rPr lang="en-US" sz="1100" b="1" kern="1200" dirty="0">
                <a:solidFill>
                  <a:schemeClr val="tx1"/>
                </a:solidFill>
                <a:effectLst/>
                <a:latin typeface="Segoe"/>
                <a:ea typeface="+mn-ea"/>
                <a:cs typeface="+mn-cs"/>
              </a:rPr>
              <a:t>people, process, and technology</a:t>
            </a:r>
            <a:r>
              <a:rPr lang="en-US" sz="11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100" b="0" kern="1200" dirty="0">
                <a:solidFill>
                  <a:schemeClr val="tx1"/>
                </a:solidFill>
                <a:effectLst/>
                <a:latin typeface="Segoe"/>
                <a:ea typeface="+mn-ea"/>
                <a:cs typeface="+mn-cs"/>
              </a:rPr>
              <a:t>We can help guide you through.</a:t>
            </a:r>
          </a:p>
          <a:p>
            <a:r>
              <a:rPr lang="en-US" sz="1100" dirty="0">
                <a:latin typeface="Segoe"/>
              </a:rPr>
              <a:t> </a:t>
            </a:r>
            <a:endParaRPr lang="en-US" sz="1100" kern="1200" dirty="0">
              <a:solidFill>
                <a:schemeClr val="tx1"/>
              </a:solidFill>
              <a:effectLst/>
              <a:latin typeface="Segoe"/>
            </a:endParaRPr>
          </a:p>
          <a:p>
            <a:r>
              <a:rPr lang="en-US" sz="1100" b="1" kern="1200" dirty="0">
                <a:solidFill>
                  <a:schemeClr val="tx1"/>
                </a:solidFill>
                <a:effectLst/>
                <a:latin typeface="Segoe"/>
                <a:ea typeface="+mn-ea"/>
                <a:cs typeface="+mn-cs"/>
              </a:rPr>
              <a:t>&lt;Transition&gt;:</a:t>
            </a:r>
            <a:r>
              <a:rPr lang="en-US" sz="1100" b="1" dirty="0">
                <a:latin typeface="Segoe"/>
              </a:rPr>
              <a:t> </a:t>
            </a:r>
            <a:r>
              <a:rPr lang="en-US" sz="1100" b="1" kern="1200" dirty="0">
                <a:solidFill>
                  <a:schemeClr val="tx1"/>
                </a:solidFill>
                <a:effectLst/>
                <a:latin typeface="Segoe"/>
                <a:ea typeface="+mn-ea"/>
                <a:cs typeface="+mn-cs"/>
              </a:rPr>
              <a:t> How does cloud adoption work alongside your</a:t>
            </a:r>
            <a:r>
              <a:rPr lang="en-US" sz="1100" b="1" dirty="0">
                <a:latin typeface="Segoe"/>
              </a:rPr>
              <a:t> organization’s people, process, and technology?</a:t>
            </a:r>
            <a:endParaRPr lang="en-US" sz="1100" b="1" i="1" dirty="0">
              <a:highlight>
                <a:srgbClr val="FFFF00"/>
              </a:highlight>
              <a:latin typeface="Segoe"/>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AE664B-9853-46E9-AB97-CB53734249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31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a:endParaRPr>
          </a:p>
        </p:txBody>
      </p:sp>
    </p:spTree>
    <p:extLst>
      <p:ext uri="{BB962C8B-B14F-4D97-AF65-F5344CB8AC3E}">
        <p14:creationId xmlns:p14="http://schemas.microsoft.com/office/powerpoint/2010/main" val="1425599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281" y="4436713"/>
            <a:ext cx="9794126"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577071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3662" y="0"/>
            <a:ext cx="6201226"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7875" y="0"/>
            <a:ext cx="6092799" cy="6994525"/>
          </a:xfrm>
          <a:prstGeom prst="rect">
            <a:avLst/>
          </a:prstGeom>
        </p:spPr>
      </p:pic>
    </p:spTree>
    <p:extLst>
      <p:ext uri="{BB962C8B-B14F-4D97-AF65-F5344CB8AC3E}">
        <p14:creationId xmlns:p14="http://schemas.microsoft.com/office/powerpoint/2010/main" val="31351428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089" y="0"/>
            <a:ext cx="6092799" cy="6994525"/>
          </a:xfrm>
          <a:prstGeom prst="rect">
            <a:avLst/>
          </a:prstGeom>
        </p:spPr>
      </p:pic>
    </p:spTree>
    <p:extLst>
      <p:ext uri="{BB962C8B-B14F-4D97-AF65-F5344CB8AC3E}">
        <p14:creationId xmlns:p14="http://schemas.microsoft.com/office/powerpoint/2010/main" val="12678822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089" y="0"/>
            <a:ext cx="6092799" cy="6994525"/>
          </a:xfrm>
          <a:prstGeom prst="rect">
            <a:avLst/>
          </a:prstGeom>
        </p:spPr>
      </p:pic>
    </p:spTree>
    <p:extLst>
      <p:ext uri="{BB962C8B-B14F-4D97-AF65-F5344CB8AC3E}">
        <p14:creationId xmlns:p14="http://schemas.microsoft.com/office/powerpoint/2010/main" val="11602762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089" y="0"/>
            <a:ext cx="6092799" cy="6994525"/>
          </a:xfrm>
          <a:prstGeom prst="rect">
            <a:avLst/>
          </a:prstGeom>
        </p:spPr>
      </p:pic>
    </p:spTree>
    <p:extLst>
      <p:ext uri="{BB962C8B-B14F-4D97-AF65-F5344CB8AC3E}">
        <p14:creationId xmlns:p14="http://schemas.microsoft.com/office/powerpoint/2010/main" val="34207848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1192214"/>
            <a:ext cx="3690466"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3954" y="1192214"/>
            <a:ext cx="558343" cy="3862387"/>
          </a:xfrm>
          <a:prstGeom prst="rect">
            <a:avLst/>
          </a:prstGeo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2296" y="1192213"/>
            <a:ext cx="3355931" cy="3862387"/>
          </a:xfrm>
          <a:prstGeom prst="rect">
            <a:avLst/>
          </a:prstGeom>
        </p:spPr>
        <p:txBody>
          <a:bodyPr wrap="square" lIns="0" tIns="0" rIns="0" bIns="0">
            <a:noAutofit/>
          </a:bodyPr>
          <a:lstStyle>
            <a:lvl1pPr marL="0" indent="0" defTabSz="517426">
              <a:spcAft>
                <a:spcPts val="500"/>
              </a:spcAft>
              <a:buNone/>
              <a:defRPr sz="1800" spc="0" baseline="0">
                <a:solidFill>
                  <a:srgbClr val="000000"/>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5379667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0" y="1961079"/>
            <a:ext cx="11531716"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080" y="3075739"/>
            <a:ext cx="11531716"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080" y="4593491"/>
            <a:ext cx="11531716"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17" y="4385525"/>
            <a:ext cx="11531716" cy="247983"/>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17" y="3323870"/>
            <a:ext cx="11531716"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36631764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080" y="1960860"/>
            <a:ext cx="9571403"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034257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0" y="1960861"/>
            <a:ext cx="9571403"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0" y="3214124"/>
            <a:ext cx="3690466"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20510"/>
          </a:xfrm>
          <a:prstGeom prst="rect">
            <a:avLst/>
          </a:prstGeo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17" y="3445695"/>
            <a:ext cx="3690466"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4481" y="3445695"/>
            <a:ext cx="3690466"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19265" y="3445695"/>
            <a:ext cx="3690466"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20040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0" y="2410676"/>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9" y="2410676"/>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080" y="2645384"/>
            <a:ext cx="3690466"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211" y="2645384"/>
            <a:ext cx="3690466"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83704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6329" y="1631566"/>
            <a:ext cx="3681324"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4846" y="1631567"/>
            <a:ext cx="368450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20" y="1631569"/>
            <a:ext cx="3681324" cy="3169920"/>
          </a:xfrm>
          <a:prstGeom prst="rect">
            <a:avLst/>
          </a:prstGeom>
        </p:spPr>
      </p:pic>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0" y="5026024"/>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6329" y="5026024"/>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4"/>
            <a:ext cx="3690466" cy="220510"/>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03" y="2939530"/>
            <a:ext cx="368094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8879" y="2932948"/>
            <a:ext cx="3690466"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6328" y="2946447"/>
            <a:ext cx="3680942" cy="553998"/>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20" y="5260329"/>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1863" y="5260329"/>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6329" y="5260329"/>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58049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281" y="4436713"/>
            <a:ext cx="979412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379473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0"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0" y="3230880"/>
            <a:ext cx="172698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5709"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340"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6969"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7599"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8227" y="3230880"/>
            <a:ext cx="172698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5709"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340"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0"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3"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6"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17"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5710"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339"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3952"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1566"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4691" y="3694403"/>
            <a:ext cx="172698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065" y="2347335"/>
            <a:ext cx="660316"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8023" y="2347335"/>
            <a:ext cx="660316"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59070" y="2347335"/>
            <a:ext cx="660316"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7284" y="2347335"/>
            <a:ext cx="660316"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8673" y="2347335"/>
            <a:ext cx="660316"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585" y="2347335"/>
            <a:ext cx="660316" cy="660400"/>
          </a:xfrm>
          <a:prstGeom prst="rect">
            <a:avLst/>
          </a:prstGeom>
        </p:spPr>
      </p:pic>
    </p:spTree>
    <p:extLst>
      <p:ext uri="{BB962C8B-B14F-4D97-AF65-F5344CB8AC3E}">
        <p14:creationId xmlns:p14="http://schemas.microsoft.com/office/powerpoint/2010/main" val="22316841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40893011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079" y="960439"/>
            <a:ext cx="760315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10041836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9" y="960439"/>
            <a:ext cx="760315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2698164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4888"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prstGeom prst="rect">
            <a:avLst/>
          </a:prstGeo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805642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0167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3952" y="0"/>
            <a:ext cx="6092799" cy="6994525"/>
          </a:xfrm>
          <a:prstGeom prst="rect">
            <a:avLst/>
          </a:prstGeom>
        </p:spPr>
      </p:pic>
      <p:sp>
        <p:nvSpPr>
          <p:cNvPr id="2" name="Title 1"/>
          <p:cNvSpPr>
            <a:spLocks noGrp="1"/>
          </p:cNvSpPr>
          <p:nvPr>
            <p:ph type="title" hasCustomPrompt="1"/>
          </p:nvPr>
        </p:nvSpPr>
        <p:spPr>
          <a:xfrm>
            <a:off x="465080" y="632780"/>
            <a:ext cx="5652365" cy="411162"/>
          </a:xfrm>
          <a:prstGeom prst="rect">
            <a:avLst/>
          </a:prstGeom>
        </p:spPr>
        <p:txBody>
          <a:bodyPr wrap="square" lIns="0" tIns="0" rIns="0" bIns="0">
            <a:spAutoFit/>
          </a:bodyPr>
          <a:lstStyle>
            <a:lvl1pPr>
              <a:lnSpc>
                <a:spcPts val="3199"/>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6"/>
            <a:ext cx="4919034"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0" y="1960861"/>
            <a:ext cx="4919033"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3953" y="3183626"/>
            <a:ext cx="6092048" cy="553998"/>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080" y="2627970"/>
            <a:ext cx="4919033"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077" y="3497262"/>
            <a:ext cx="4919034" cy="518856"/>
          </a:xfrm>
          <a:prstGeom prst="rect">
            <a:avLst/>
          </a:prstGeo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079" y="3711916"/>
            <a:ext cx="4919033"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668195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080" y="5026024"/>
            <a:ext cx="3690466"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5705" y="5026024"/>
            <a:ext cx="3690466"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6329" y="5026024"/>
            <a:ext cx="3690466"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2731" y="2195640"/>
            <a:ext cx="3695231"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27" y="2195640"/>
            <a:ext cx="3721417"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0940" y="2195637"/>
            <a:ext cx="3695230"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20" y="3257273"/>
            <a:ext cx="3720625"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5705" y="3250274"/>
            <a:ext cx="3690466"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2678" y="3250274"/>
            <a:ext cx="3684117" cy="553998"/>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17" y="5260860"/>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7883" y="5260860"/>
            <a:ext cx="368828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2678" y="5260860"/>
            <a:ext cx="3690466"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8783585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304466"/>
            <a:ext cx="595026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9081414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304466"/>
            <a:ext cx="595026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8"/>
            <a:ext cx="172698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8"/>
            <a:ext cx="1726980" cy="451342"/>
          </a:xfrm>
          <a:prstGeom prst="rect">
            <a:avLst/>
          </a:prstGeo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18" y="2501587"/>
            <a:ext cx="172698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055" y="2501587"/>
            <a:ext cx="172698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893895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318262711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9515"/>
            <a:ext cx="7831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6510941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1" y="1989615"/>
            <a:ext cx="3690462"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077" y="5973763"/>
            <a:ext cx="3690466"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solidFill>
                  <a:srgbClr val="000000"/>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0" y="5973763"/>
            <a:ext cx="367935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0" y="1989615"/>
            <a:ext cx="367935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6" y="5973763"/>
            <a:ext cx="3679355" cy="313904"/>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4414744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080" y="4002986"/>
            <a:ext cx="11531716" cy="55763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0166753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642683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prstGeom prst="rect">
            <a:avLst/>
          </a:prstGeo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1876010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2"/>
            <a:ext cx="11885684" cy="2342506"/>
          </a:xfrm>
          <a:prstGeom prst="rect">
            <a:avLst/>
          </a:prstGeom>
        </p:spPr>
        <p:txBody>
          <a:bodyPr/>
          <a:lstStyle>
            <a:lvl1pPr marL="290460" indent="-29046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7" indent="-280939">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57" indent="-2904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17" indent="-22856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75" indent="-22856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5208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79854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855" y="1144708"/>
            <a:ext cx="6963277"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855" y="3772511"/>
            <a:ext cx="6963277" cy="561372"/>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5258" y="2976590"/>
            <a:ext cx="4241270"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5258" y="1407003"/>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854" y="558189"/>
            <a:ext cx="1585160"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9443318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855" y="1144708"/>
            <a:ext cx="6963277"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855" y="3772511"/>
            <a:ext cx="6963277" cy="560474"/>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5258" y="2976590"/>
            <a:ext cx="4241270" cy="553998"/>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5258" y="1407003"/>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854" y="558189"/>
            <a:ext cx="1585160"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672334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593" y="482657"/>
            <a:ext cx="11301935" cy="1040920"/>
          </a:xfrm>
        </p:spPr>
        <p:txBody>
          <a:bodyPr/>
          <a:lstStyle/>
          <a:p>
            <a:r>
              <a:rPr lang="en-US"/>
              <a:t>Click to edit Master title style</a:t>
            </a:r>
          </a:p>
        </p:txBody>
      </p:sp>
      <p:sp>
        <p:nvSpPr>
          <p:cNvPr id="4" name="Footer Placeholder 3"/>
          <p:cNvSpPr>
            <a:spLocks noGrp="1"/>
          </p:cNvSpPr>
          <p:nvPr>
            <p:ph type="ftr" sz="quarter" idx="11"/>
          </p:nvPr>
        </p:nvSpPr>
        <p:spPr>
          <a:xfrm>
            <a:off x="4119057" y="6621969"/>
            <a:ext cx="4196775" cy="186521"/>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593" y="1215291"/>
            <a:ext cx="11301935"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7910" y="6529033"/>
            <a:ext cx="373972" cy="372394"/>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53072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87086" y="53431"/>
            <a:ext cx="3468168" cy="6887664"/>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22328" y="2369591"/>
            <a:ext cx="3320765" cy="182880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22" y="2582863"/>
            <a:ext cx="9822245" cy="1828800"/>
          </a:xfrm>
          <a:prstGeom prst="rect">
            <a:avLst/>
          </a:prstGeom>
          <a:noFill/>
        </p:spPr>
        <p:txBody>
          <a:bodyPr lIns="0" tIns="0" rIns="0" bIns="182880" anchor="b" anchorCtr="0"/>
          <a:lstStyle>
            <a:lvl1pPr>
              <a:defRPr sz="4799"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281" y="4436713"/>
            <a:ext cx="9794126" cy="738664"/>
          </a:xfrm>
          <a:prstGeom prst="rect">
            <a:avLst/>
          </a:prstGeom>
        </p:spPr>
        <p:txBody>
          <a:bodyPr/>
          <a:lstStyle>
            <a:lvl1pPr>
              <a:defRPr sz="1800">
                <a:solidFill>
                  <a:schemeClr val="bg2"/>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82356167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86" y="3590523"/>
            <a:ext cx="12427116" cy="3404002"/>
          </a:xfrm>
          <a:prstGeom prst="rect">
            <a:avLst/>
          </a:prstGeom>
        </p:spPr>
      </p:pic>
      <p:sp>
        <p:nvSpPr>
          <p:cNvPr id="2" name="Title 1"/>
          <p:cNvSpPr>
            <a:spLocks noGrp="1"/>
          </p:cNvSpPr>
          <p:nvPr>
            <p:ph type="title"/>
          </p:nvPr>
        </p:nvSpPr>
        <p:spPr>
          <a:xfrm>
            <a:off x="574593" y="482657"/>
            <a:ext cx="11301935" cy="1040920"/>
          </a:xfrm>
        </p:spPr>
        <p:txBody>
          <a:bodyPr/>
          <a:lstStyle/>
          <a:p>
            <a:r>
              <a:rPr lang="en-US"/>
              <a:t>Click to edit Master title style</a:t>
            </a:r>
          </a:p>
        </p:txBody>
      </p:sp>
      <p:sp>
        <p:nvSpPr>
          <p:cNvPr id="4" name="Footer Placeholder 3"/>
          <p:cNvSpPr>
            <a:spLocks noGrp="1"/>
          </p:cNvSpPr>
          <p:nvPr>
            <p:ph type="ftr" sz="quarter" idx="11"/>
          </p:nvPr>
        </p:nvSpPr>
        <p:spPr>
          <a:xfrm>
            <a:off x="4119057" y="6621969"/>
            <a:ext cx="4196775" cy="186521"/>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593" y="1215291"/>
            <a:ext cx="11301935" cy="530017"/>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7910" y="6529033"/>
            <a:ext cx="373972" cy="37239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8104963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4888" cy="6994525"/>
          </a:xfrm>
          <a:prstGeom prst="rect">
            <a:avLst/>
          </a:prstGeom>
        </p:spPr>
      </p:pic>
      <p:sp>
        <p:nvSpPr>
          <p:cNvPr id="2" name="Title 1"/>
          <p:cNvSpPr>
            <a:spLocks noGrp="1"/>
          </p:cNvSpPr>
          <p:nvPr>
            <p:ph type="title"/>
          </p:nvPr>
        </p:nvSpPr>
        <p:spPr>
          <a:xfrm>
            <a:off x="574593" y="482657"/>
            <a:ext cx="11301935" cy="1040920"/>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593" y="1215291"/>
            <a:ext cx="11301935" cy="530017"/>
          </a:xfrm>
        </p:spPr>
        <p:txBody>
          <a:bodyPr anchor="ctr"/>
          <a:lstStyle>
            <a:lvl1pPr marL="0" indent="0">
              <a:buNone/>
              <a:defRPr sz="2244">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119057" y="6621969"/>
            <a:ext cx="4196775" cy="186521"/>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7910" y="6529033"/>
            <a:ext cx="373972" cy="372394"/>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93026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593" y="2976803"/>
            <a:ext cx="11301935"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27073835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434888" cy="6994525"/>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431779" cy="6994525"/>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2" tIns="149217" rIns="186522" bIns="149217" numCol="1" spcCol="0" rtlCol="0" fromWordArt="0" anchor="t" anchorCtr="0" forceAA="0" compatLnSpc="1">
            <a:prstTxWarp prst="textNoShape">
              <a:avLst/>
            </a:prstTxWarp>
            <a:noAutofit/>
          </a:bodyPr>
          <a:lstStyle/>
          <a:p>
            <a:pPr defTabSz="951065" fontAlgn="base">
              <a:spcBef>
                <a:spcPct val="0"/>
              </a:spcBef>
              <a:spcAft>
                <a:spcPct val="0"/>
              </a:spcAft>
            </a:pPr>
            <a:endParaRPr lang="en-US" sz="203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61620" cy="6994525"/>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2" tIns="149217" rIns="186522" bIns="149217" numCol="1" spcCol="0" rtlCol="0" fromWordArt="0" anchor="t" anchorCtr="0" forceAA="0" compatLnSpc="1">
            <a:prstTxWarp prst="textNoShape">
              <a:avLst/>
            </a:prstTxWarp>
            <a:noAutofit/>
          </a:bodyPr>
          <a:lstStyle/>
          <a:p>
            <a:pPr defTabSz="951065" fontAlgn="base">
              <a:spcBef>
                <a:spcPct val="0"/>
              </a:spcBef>
              <a:spcAft>
                <a:spcPct val="0"/>
              </a:spcAft>
            </a:pPr>
            <a:endParaRPr lang="en-US" sz="203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66478" y="2976803"/>
            <a:ext cx="11301935" cy="1040920"/>
          </a:xfrm>
        </p:spPr>
        <p:txBody>
          <a:bodyPr anchor="ctr"/>
          <a:lstStyle>
            <a:lvl1pPr algn="ctr">
              <a:defRPr sz="4896">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33330520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593" y="1536049"/>
            <a:ext cx="11301935"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8"/>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593" y="482657"/>
            <a:ext cx="11301935"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80557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449264"/>
            <a:ext cx="11561875"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9783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593" y="2976803"/>
            <a:ext cx="11301935" cy="1040920"/>
          </a:xfrm>
        </p:spPr>
        <p:txBody>
          <a:bodyPr anchor="ctr"/>
          <a:lstStyle>
            <a:lvl1pPr>
              <a:defRPr sz="3264">
                <a:solidFill>
                  <a:schemeClr val="accent1"/>
                </a:solidFill>
              </a:defRPr>
            </a:lvl1pPr>
          </a:lstStyle>
          <a:p>
            <a:r>
              <a:rPr lang="en-US"/>
              <a:t>Click to edit Master title style</a:t>
            </a:r>
          </a:p>
        </p:txBody>
      </p:sp>
    </p:spTree>
    <p:extLst>
      <p:ext uri="{BB962C8B-B14F-4D97-AF65-F5344CB8AC3E}">
        <p14:creationId xmlns:p14="http://schemas.microsoft.com/office/powerpoint/2010/main" val="36723108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93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4312" y="0"/>
            <a:ext cx="6092799"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927528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1706" y="210209"/>
            <a:ext cx="5694636" cy="6537434"/>
          </a:xfrm>
          <a:prstGeom prst="rect">
            <a:avLst/>
          </a:prstGeom>
        </p:spPr>
      </p:pic>
    </p:spTree>
    <p:extLst>
      <p:ext uri="{BB962C8B-B14F-4D97-AF65-F5344CB8AC3E}">
        <p14:creationId xmlns:p14="http://schemas.microsoft.com/office/powerpoint/2010/main" val="27339030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3583" y="327992"/>
            <a:ext cx="5521385" cy="6338542"/>
          </a:xfrm>
          <a:prstGeom prst="rect">
            <a:avLst/>
          </a:prstGeom>
        </p:spPr>
      </p:pic>
    </p:spTree>
    <p:extLst>
      <p:ext uri="{BB962C8B-B14F-4D97-AF65-F5344CB8AC3E}">
        <p14:creationId xmlns:p14="http://schemas.microsoft.com/office/powerpoint/2010/main" val="1664116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3662" y="0"/>
            <a:ext cx="6201226"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7875" y="0"/>
            <a:ext cx="6092799" cy="6994525"/>
          </a:xfrm>
          <a:prstGeom prst="rect">
            <a:avLst/>
          </a:prstGeom>
        </p:spPr>
      </p:pic>
    </p:spTree>
    <p:extLst>
      <p:ext uri="{BB962C8B-B14F-4D97-AF65-F5344CB8AC3E}">
        <p14:creationId xmlns:p14="http://schemas.microsoft.com/office/powerpoint/2010/main" val="18328149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21" y="2582863"/>
            <a:ext cx="5537091" cy="1828800"/>
          </a:xfrm>
          <a:prstGeom prst="rect">
            <a:avLst/>
          </a:prstGeom>
          <a:noFill/>
        </p:spPr>
        <p:txBody>
          <a:bodyPr lIns="0" tIns="0" rIns="0" bIns="182880" anchor="b" anchorCtr="0"/>
          <a:lstStyle>
            <a:lvl1pPr>
              <a:defRPr sz="4799"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281" y="4436713"/>
            <a:ext cx="5521239" cy="738664"/>
          </a:xfrm>
          <a:prstGeom prst="rect">
            <a:avLst/>
          </a:prstGeom>
        </p:spPr>
        <p:txBody>
          <a:bodyPr/>
          <a:lstStyle>
            <a:lvl1pPr>
              <a:defRPr sz="1800">
                <a:solidFill>
                  <a:srgbClr val="000000"/>
                </a:soli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3662" y="0"/>
            <a:ext cx="6201226"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3662" y="0"/>
            <a:ext cx="6201226" cy="6994525"/>
          </a:xfrm>
          <a:prstGeom prst="rect">
            <a:avLst/>
          </a:prstGeom>
        </p:spPr>
      </p:pic>
    </p:spTree>
    <p:extLst>
      <p:ext uri="{BB962C8B-B14F-4D97-AF65-F5344CB8AC3E}">
        <p14:creationId xmlns:p14="http://schemas.microsoft.com/office/powerpoint/2010/main" val="13013102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9" y="567458"/>
            <a:ext cx="11529113"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8" y="1853743"/>
            <a:ext cx="11455526"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rot="5400000">
            <a:off x="9620236" y="2898629"/>
            <a:ext cx="6979503" cy="1187982"/>
          </a:xfrm>
          <a:prstGeom prst="rect">
            <a:avLst/>
          </a:prstGeom>
        </p:spPr>
      </p:pic>
    </p:spTree>
    <p:extLst>
      <p:ext uri="{BB962C8B-B14F-4D97-AF65-F5344CB8AC3E}">
        <p14:creationId xmlns:p14="http://schemas.microsoft.com/office/powerpoint/2010/main" val="1160700039"/>
      </p:ext>
    </p:extLst>
  </p:cSld>
  <p:clrMap bg1="lt1" tx1="dk1" bg2="lt2" tx2="dk2" accent1="accent1" accent2="accent2" accent3="accent3" accent4="accent4" accent5="accent5" accent6="accent6" hlink="hlink" folHlink="folHlink"/>
  <p:sldLayoutIdLst>
    <p:sldLayoutId id="2147485288" r:id="rId1"/>
    <p:sldLayoutId id="2147485289" r:id="rId2"/>
    <p:sldLayoutId id="2147485290" r:id="rId3"/>
    <p:sldLayoutId id="2147485291" r:id="rId4"/>
    <p:sldLayoutId id="2147485292" r:id="rId5"/>
    <p:sldLayoutId id="2147485293" r:id="rId6"/>
    <p:sldLayoutId id="2147485294" r:id="rId7"/>
    <p:sldLayoutId id="2147485295" r:id="rId8"/>
    <p:sldLayoutId id="2147485296" r:id="rId9"/>
    <p:sldLayoutId id="2147485297" r:id="rId10"/>
    <p:sldLayoutId id="2147485298" r:id="rId11"/>
    <p:sldLayoutId id="2147485299" r:id="rId12"/>
    <p:sldLayoutId id="2147485300" r:id="rId13"/>
    <p:sldLayoutId id="2147485301" r:id="rId14"/>
    <p:sldLayoutId id="2147485302" r:id="rId15"/>
    <p:sldLayoutId id="2147485303" r:id="rId16"/>
    <p:sldLayoutId id="2147485304" r:id="rId17"/>
    <p:sldLayoutId id="2147485305" r:id="rId18"/>
    <p:sldLayoutId id="2147485306" r:id="rId19"/>
    <p:sldLayoutId id="2147485307" r:id="rId20"/>
    <p:sldLayoutId id="2147485308" r:id="rId21"/>
    <p:sldLayoutId id="2147485309" r:id="rId22"/>
    <p:sldLayoutId id="2147485310" r:id="rId23"/>
    <p:sldLayoutId id="2147485311" r:id="rId24"/>
    <p:sldLayoutId id="2147485312" r:id="rId25"/>
    <p:sldLayoutId id="2147485313" r:id="rId26"/>
    <p:sldLayoutId id="2147485314" r:id="rId27"/>
    <p:sldLayoutId id="2147485315" r:id="rId28"/>
    <p:sldLayoutId id="2147485316" r:id="rId29"/>
    <p:sldLayoutId id="2147485317" r:id="rId30"/>
    <p:sldLayoutId id="2147485318" r:id="rId31"/>
    <p:sldLayoutId id="2147485319" r:id="rId32"/>
    <p:sldLayoutId id="2147485320" r:id="rId33"/>
    <p:sldLayoutId id="2147485321" r:id="rId34"/>
    <p:sldLayoutId id="2147485322" r:id="rId35"/>
    <p:sldLayoutId id="2147485323" r:id="rId36"/>
    <p:sldLayoutId id="2147485324" r:id="rId37"/>
    <p:sldLayoutId id="2147485325" r:id="rId38"/>
    <p:sldLayoutId id="2147485326" r:id="rId39"/>
    <p:sldLayoutId id="2147485327" r:id="rId40"/>
    <p:sldLayoutId id="2147485328" r:id="rId41"/>
    <p:sldLayoutId id="2147485329" r:id="rId42"/>
    <p:sldLayoutId id="2147485330" r:id="rId43"/>
    <p:sldLayoutId id="2147485331" r:id="rId44"/>
    <p:sldLayoutId id="2147485332" r:id="rId45"/>
    <p:sldLayoutId id="2147485333" r:id="rId46"/>
    <p:sldLayoutId id="2147485334" r:id="rId47"/>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1.xml"/><Relationship Id="rId6" Type="http://schemas.openxmlformats.org/officeDocument/2006/relationships/image" Target="../media/image60.png"/><Relationship Id="rId5" Type="http://schemas.openxmlformats.org/officeDocument/2006/relationships/image" Target="../media/image5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hyperlink" Target="http://aka.ms/ztguide" TargetMode="External"/><Relationship Id="rId18" Type="http://schemas.openxmlformats.org/officeDocument/2006/relationships/hyperlink" Target="https://aka.ms/benchmarkdocs" TargetMode="External"/><Relationship Id="rId3" Type="http://schemas.openxmlformats.org/officeDocument/2006/relationships/image" Target="../media/image62.png"/><Relationship Id="rId21" Type="http://schemas.openxmlformats.org/officeDocument/2006/relationships/image" Target="../media/image69.jpeg"/><Relationship Id="rId7" Type="http://schemas.openxmlformats.org/officeDocument/2006/relationships/image" Target="../media/image66.svg"/><Relationship Id="rId12" Type="http://schemas.openxmlformats.org/officeDocument/2006/relationships/hyperlink" Target="http://aka.ms/humanoperated" TargetMode="External"/><Relationship Id="rId17" Type="http://schemas.openxmlformats.org/officeDocument/2006/relationships/hyperlink" Target="https://docs.microsoft.com/microsoft-365/security" TargetMode="External"/><Relationship Id="rId2" Type="http://schemas.openxmlformats.org/officeDocument/2006/relationships/notesSlide" Target="../notesSlides/notesSlide11.xml"/><Relationship Id="rId16" Type="http://schemas.openxmlformats.org/officeDocument/2006/relationships/hyperlink" Target="https://docs.microsoft.com/azure/security/" TargetMode="External"/><Relationship Id="rId20" Type="http://schemas.openxmlformats.org/officeDocument/2006/relationships/image" Target="../media/image68.png"/><Relationship Id="rId1" Type="http://schemas.openxmlformats.org/officeDocument/2006/relationships/slideLayout" Target="../slideLayouts/slideLayout21.xml"/><Relationship Id="rId6" Type="http://schemas.openxmlformats.org/officeDocument/2006/relationships/image" Target="../media/image65.svg"/><Relationship Id="rId11" Type="http://schemas.openxmlformats.org/officeDocument/2006/relationships/hyperlink" Target="https://aka.ms/SPA" TargetMode="External"/><Relationship Id="rId24" Type="http://schemas.openxmlformats.org/officeDocument/2006/relationships/hyperlink" Target="http://twitter.com/marksimos" TargetMode="External"/><Relationship Id="rId5" Type="http://schemas.openxmlformats.org/officeDocument/2006/relationships/image" Target="../media/image64.png"/><Relationship Id="rId15" Type="http://schemas.openxmlformats.org/officeDocument/2006/relationships/hyperlink" Target="https://aka.ms/SecurityDocs" TargetMode="External"/><Relationship Id="rId23" Type="http://schemas.openxmlformats.org/officeDocument/2006/relationships/hyperlink" Target="https://aka.ms/markslist" TargetMode="External"/><Relationship Id="rId10" Type="http://schemas.openxmlformats.org/officeDocument/2006/relationships/hyperlink" Target="http://aka.ms/MCRA" TargetMode="External"/><Relationship Id="rId19" Type="http://schemas.openxmlformats.org/officeDocument/2006/relationships/hyperlink" Target="https://aka.ms/WAFSecurity" TargetMode="External"/><Relationship Id="rId4" Type="http://schemas.openxmlformats.org/officeDocument/2006/relationships/image" Target="../media/image63.svg"/><Relationship Id="rId9" Type="http://schemas.openxmlformats.org/officeDocument/2006/relationships/hyperlink" Target="https://aka.ms/secureadoption" TargetMode="External"/><Relationship Id="rId14" Type="http://schemas.openxmlformats.org/officeDocument/2006/relationships/hyperlink" Target="https://aka.ms/azuresecuritytop10" TargetMode="External"/><Relationship Id="rId22" Type="http://schemas.openxmlformats.org/officeDocument/2006/relationships/hyperlink" Target="https://aka.ms/MCR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1.xml"/><Relationship Id="rId5" Type="http://schemas.openxmlformats.org/officeDocument/2006/relationships/image" Target="../media/image73.sv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hyperlink" Target="https://aka.ms/ITSOC" TargetMode="Externa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svg"/><Relationship Id="rId26" Type="http://schemas.openxmlformats.org/officeDocument/2006/relationships/image" Target="../media/image97.svg"/><Relationship Id="rId21" Type="http://schemas.openxmlformats.org/officeDocument/2006/relationships/image" Target="../media/image92.png"/><Relationship Id="rId34" Type="http://schemas.openxmlformats.org/officeDocument/2006/relationships/image" Target="../media/image105.sv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svg"/><Relationship Id="rId2" Type="http://schemas.openxmlformats.org/officeDocument/2006/relationships/notesSlide" Target="../notesSlides/notesSlide13.xml"/><Relationship Id="rId16" Type="http://schemas.openxmlformats.org/officeDocument/2006/relationships/image" Target="../media/image87.svg"/><Relationship Id="rId20" Type="http://schemas.openxmlformats.org/officeDocument/2006/relationships/image" Target="../media/image91.svg"/><Relationship Id="rId29" Type="http://schemas.openxmlformats.org/officeDocument/2006/relationships/image" Target="../media/image100.png"/><Relationship Id="rId1" Type="http://schemas.openxmlformats.org/officeDocument/2006/relationships/slideLayout" Target="../slideLayouts/slideLayout21.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95.svg"/><Relationship Id="rId32" Type="http://schemas.openxmlformats.org/officeDocument/2006/relationships/image" Target="../media/image103.svg"/><Relationship Id="rId37" Type="http://schemas.openxmlformats.org/officeDocument/2006/relationships/image" Target="../media/image108.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svg"/><Relationship Id="rId36" Type="http://schemas.openxmlformats.org/officeDocument/2006/relationships/image" Target="../media/image107.svg"/><Relationship Id="rId10" Type="http://schemas.openxmlformats.org/officeDocument/2006/relationships/image" Target="../media/image81.svg"/><Relationship Id="rId19" Type="http://schemas.openxmlformats.org/officeDocument/2006/relationships/image" Target="../media/image90.png"/><Relationship Id="rId31" Type="http://schemas.openxmlformats.org/officeDocument/2006/relationships/image" Target="../media/image102.pn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5.svg"/><Relationship Id="rId22" Type="http://schemas.openxmlformats.org/officeDocument/2006/relationships/image" Target="../media/image93.svg"/><Relationship Id="rId27" Type="http://schemas.openxmlformats.org/officeDocument/2006/relationships/image" Target="../media/image98.png"/><Relationship Id="rId30" Type="http://schemas.openxmlformats.org/officeDocument/2006/relationships/image" Target="../media/image101.svg"/><Relationship Id="rId35" Type="http://schemas.openxmlformats.org/officeDocument/2006/relationships/image" Target="../media/image106.png"/><Relationship Id="rId8" Type="http://schemas.openxmlformats.org/officeDocument/2006/relationships/image" Target="../media/image79.svg"/><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svg"/><Relationship Id="rId18" Type="http://schemas.openxmlformats.org/officeDocument/2006/relationships/image" Target="../media/image124.png"/><Relationship Id="rId3" Type="http://schemas.openxmlformats.org/officeDocument/2006/relationships/image" Target="../media/image110.png"/><Relationship Id="rId21" Type="http://schemas.openxmlformats.org/officeDocument/2006/relationships/image" Target="../media/image127.svg"/><Relationship Id="rId7" Type="http://schemas.openxmlformats.org/officeDocument/2006/relationships/image" Target="../media/image114.svg"/><Relationship Id="rId12" Type="http://schemas.openxmlformats.org/officeDocument/2006/relationships/image" Target="../media/image119.png"/><Relationship Id="rId17" Type="http://schemas.openxmlformats.org/officeDocument/2006/relationships/image" Target="../media/image123.svg"/><Relationship Id="rId2" Type="http://schemas.openxmlformats.org/officeDocument/2006/relationships/notesSlide" Target="../notesSlides/notesSlide14.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21.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112.svg"/><Relationship Id="rId15" Type="http://schemas.openxmlformats.org/officeDocument/2006/relationships/image" Target="../media/image121.svg"/><Relationship Id="rId10" Type="http://schemas.openxmlformats.org/officeDocument/2006/relationships/image" Target="../media/image117.png"/><Relationship Id="rId19" Type="http://schemas.openxmlformats.org/officeDocument/2006/relationships/image" Target="../media/image125.svg"/><Relationship Id="rId4" Type="http://schemas.openxmlformats.org/officeDocument/2006/relationships/image" Target="../media/image111.png"/><Relationship Id="rId9" Type="http://schemas.openxmlformats.org/officeDocument/2006/relationships/image" Target="../media/image116.svg"/><Relationship Id="rId1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12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30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hyperlink" Target="https://nam06.safelinks.protection.outlook.com/?url=https%3A%2F%2Fdocs.microsoft.com%2Fen-us%2Fazure%2Fddos-protection%2Fmanage-ddos-protection&amp;data=04%7C01%7CBrian.Blanchard%40microsoft.com%7C4b1ccc9e69a0406a15e408d988d28d1d%7C72f988bf86f141af91ab2d7cd011db47%7C1%7C0%7C637691260168488508%7CUnknown%7CTWFpbGZsb3d8eyJWIjoiMC4wLjAwMDAiLCJQIjoiV2luMzIiLCJBTiI6Ik1haWwiLCJXVCI6Mn0%3D%7C1000&amp;sdata=3jdJ2Yl%2BCWEXJOKjDMv6%2F7%2FsP1JqwUy6PGTdqtPUiKM%3D&amp;reserved=0" TargetMode="External"/><Relationship Id="rId13" Type="http://schemas.openxmlformats.org/officeDocument/2006/relationships/hyperlink" Target="https://nam06.safelinks.protection.outlook.com/?url=https%3A%2F%2Fgithub.com%2FAzure%2FEnterprise-Scale%2Fblob%2Fmain%2Fdocs%2Freference%2Fcontoso%2FarmTemplates%2Fauxiliary%2Fpolicies.json&amp;data=04%7C01%7CBrian.Blanchard%40microsoft.com%7C4b1ccc9e69a0406a15e408d988d28d1d%7C72f988bf86f141af91ab2d7cd011db47%7C1%7C0%7C637691260168508441%7CUnknown%7CTWFpbGZsb3d8eyJWIjoiMC4wLjAwMDAiLCJQIjoiV2luMzIiLCJBTiI6Ik1haWwiLCJXVCI6Mn0%3D%7C1000&amp;sdata=e1cSjZNHSCL8Mbwqv0e2SxPsWtIaCCV1H1fU13V4uR0%3D&amp;reserved=0" TargetMode="External"/><Relationship Id="rId3" Type="http://schemas.microsoft.com/office/2018/10/relationships/comments" Target="../comments/modernComment_7FFFC846_B70E16E6.xml"/><Relationship Id="rId7" Type="http://schemas.openxmlformats.org/officeDocument/2006/relationships/hyperlink" Target="https://nam06.safelinks.protection.outlook.com/?url=https%3A%2F%2Fdocs.microsoft.com%2Fen-gb%2Fazure%2Ffirewall%2Fpremium-deploy&amp;data=04%7C01%7CBrian.Blanchard%40microsoft.com%7C4b1ccc9e69a0406a15e408d988d28d1d%7C72f988bf86f141af91ab2d7cd011db47%7C1%7C0%7C637691260168478547%7CUnknown%7CTWFpbGZsb3d8eyJWIjoiMC4wLjAwMDAiLCJQIjoiV2luMzIiLCJBTiI6Ik1haWwiLCJXVCI6Mn0%3D%7C1000&amp;sdata=VxbwZ5%2BFLL3OXrLfgxpjRBIeeHbw7rT7HWwc3ww93BU%3D&amp;reserved=0" TargetMode="External"/><Relationship Id="rId12" Type="http://schemas.openxmlformats.org/officeDocument/2006/relationships/hyperlink" Target="https://nam06.safelinks.protection.outlook.com/?url=https%3A%2F%2Freview.docs.microsoft.com%2Fen-gb%2Fazure%2Fcloud-adoption-framework%2Fsecurity%2F%3Fbranch%3Drelease-security-methodology&amp;data=04%7C01%7CBrian.Blanchard%40microsoft.com%7C4b1ccc9e69a0406a15e408d988d28d1d%7C72f988bf86f141af91ab2d7cd011db47%7C1%7C0%7C637691260168508441%7CUnknown%7CTWFpbGZsb3d8eyJWIjoiMC4wLjAwMDAiLCJQIjoiV2luMzIiLCJBTiI6Ik1haWwiLCJXVCI6Mn0%3D%7C1000&amp;sdata=uwhm05tPWD3YX4caS6MLuJdX3MtdQDKffU%2FDGW%2FlkGk%3D&amp;reserved=0"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hyperlink" Target="https://nam06.safelinks.protection.outlook.com/?url=https%3A%2F%2Fdocs.microsoft.com%2Fen-us%2Fazure%2Fweb-application-firewall%2Fag%2Fapplication-gateway-web-application-firewall-portal&amp;data=04%7C01%7CBrian.Blanchard%40microsoft.com%7C4b1ccc9e69a0406a15e408d988d28d1d%7C72f988bf86f141af91ab2d7cd011db47%7C1%7C0%7C637691260168468598%7CUnknown%7CTWFpbGZsb3d8eyJWIjoiMC4wLjAwMDAiLCJQIjoiV2luMzIiLCJBTiI6Ik1haWwiLCJXVCI6Mn0%3D%7C1000&amp;sdata=N%2F4vTZctBvSmlJjidjmMvIH0wgAUgO64xNaPa66aFc8%3D&amp;reserved=0" TargetMode="External"/><Relationship Id="rId11" Type="http://schemas.openxmlformats.org/officeDocument/2006/relationships/hyperlink" Target="https://nam06.safelinks.protection.outlook.com/?url=https%3A%2F%2Fdocs.microsoft.com%2Fen-us%2Fazure%2Fgovernance%2Fblueprints%2Fsamples%2Fazure-security-benchmark&amp;data=04%7C01%7CBrian.Blanchard%40microsoft.com%7C4b1ccc9e69a0406a15e408d988d28d1d%7C72f988bf86f141af91ab2d7cd011db47%7C1%7C0%7C637691260168498460%7CUnknown%7CTWFpbGZsb3d8eyJWIjoiMC4wLjAwMDAiLCJQIjoiV2luMzIiLCJBTiI6Ik1haWwiLCJXVCI6Mn0%3D%7C1000&amp;sdata=t7Wx%2FvKHoLg9LXhu3zhwxR2eULlv5Fs8aYnQ1Z%2FOvps%3D&amp;reserved=0" TargetMode="External"/><Relationship Id="rId5" Type="http://schemas.openxmlformats.org/officeDocument/2006/relationships/hyperlink" Target="https://nam06.safelinks.protection.outlook.com/?url=https%3A%2F%2Fdocs.microsoft.com%2Fen-us%2Fazure%2Fsecurity-center%2Fsecurity-center-get-started&amp;data=04%7C01%7CBrian.Blanchard%40microsoft.com%7C4b1ccc9e69a0406a15e408d988d28d1d%7C72f988bf86f141af91ab2d7cd011db47%7C1%7C0%7C637691260168468598%7CUnknown%7CTWFpbGZsb3d8eyJWIjoiMC4wLjAwMDAiLCJQIjoiV2luMzIiLCJBTiI6Ik1haWwiLCJXVCI6Mn0%3D%7C1000&amp;sdata=cd9lYOsH2RXyfZDm6Pe3eBbquXdq8poDNavOod0ZHH8%3D&amp;reserved=0" TargetMode="External"/><Relationship Id="rId10" Type="http://schemas.openxmlformats.org/officeDocument/2006/relationships/hyperlink" Target="https://nam06.safelinks.protection.outlook.com/?url=https%3A%2F%2Fdocs.microsoft.com%2Fen-us%2Fazure%2Fgovernance%2Fblueprints%2Fsamples%2Fcis-azure-1-3-0&amp;data=04%7C01%7CBrian.Blanchard%40microsoft.com%7C4b1ccc9e69a0406a15e408d988d28d1d%7C72f988bf86f141af91ab2d7cd011db47%7C1%7C0%7C637691260168498460%7CUnknown%7CTWFpbGZsb3d8eyJWIjoiMC4wLjAwMDAiLCJQIjoiV2luMzIiLCJBTiI6Ik1haWwiLCJXVCI6Mn0%3D%7C1000&amp;sdata=MM7TvQBVGS4M392l%2F11axqVwk7Q7Ip1OrKlOoDyxKvc%3D&amp;reserved=0" TargetMode="External"/><Relationship Id="rId4" Type="http://schemas.openxmlformats.org/officeDocument/2006/relationships/image" Target="../media/image110.png"/><Relationship Id="rId9" Type="http://schemas.openxmlformats.org/officeDocument/2006/relationships/hyperlink" Target="https://nam06.safelinks.protection.outlook.com/?url=https%3A%2F%2Fdocs.microsoft.com%2Fen-us%2Fsecurity%2Fbenchmark%2Fazure%2Foverview&amp;data=04%7C01%7CBrian.Blanchard%40microsoft.com%7C4b1ccc9e69a0406a15e408d988d28d1d%7C72f988bf86f141af91ab2d7cd011db47%7C1%7C0%7C637691260168488508%7CUnknown%7CTWFpbGZsb3d8eyJWIjoiMC4wLjAwMDAiLCJQIjoiV2luMzIiLCJBTiI6Ik1haWwiLCJXVCI6Mn0%3D%7C1000&amp;sdata=xQ%2FPY0RJV15TdHeHEh7069NdeD4XIfBivhQD%2BEQkiPQ%3D&amp;reserved=0" TargetMode="External"/><Relationship Id="rId14" Type="http://schemas.openxmlformats.org/officeDocument/2006/relationships/hyperlink" Target="aka.ms/caf/securityAMPESLZ"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3.xml.rels><?xml version="1.0" encoding="UTF-8" standalone="yes"?>
<Relationships xmlns="http://schemas.openxmlformats.org/package/2006/relationships"><Relationship Id="rId3" Type="http://schemas.microsoft.com/office/2018/10/relationships/comments" Target="../comments/modernComment_7FFFC85C_53B35AF7.xml"/><Relationship Id="rId7" Type="http://schemas.openxmlformats.org/officeDocument/2006/relationships/image" Target="../media/image73.sv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microsoft.com/office/2018/10/relationships/comments" Target="../comments/modernComment_7FFFC9B0_F1D76BB0.xml"/><Relationship Id="rId7" Type="http://schemas.openxmlformats.org/officeDocument/2006/relationships/image" Target="../media/image135.svg"/><Relationship Id="rId12" Type="http://schemas.openxmlformats.org/officeDocument/2006/relationships/image" Target="../media/image140.sv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svg"/></Relationships>
</file>

<file path=ppt/slides/_rels/slide3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1.svg"/></Relationships>
</file>

<file path=ppt/slides/_rels/slide38.xml.rels><?xml version="1.0" encoding="UTF-8" standalone="yes"?>
<Relationships xmlns="http://schemas.openxmlformats.org/package/2006/relationships"><Relationship Id="rId3" Type="http://schemas.microsoft.com/office/2018/10/relationships/comments" Target="../comments/modernComment_7FFFC9B3_42BF5092.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notesSlide" Target="../notesSlides/notesSlide2.xml"/><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slideLayout" Target="../slideLayouts/slideLayout21.xml"/><Relationship Id="rId16" Type="http://schemas.openxmlformats.org/officeDocument/2006/relationships/image" Target="../media/image47.png"/><Relationship Id="rId1" Type="http://schemas.openxmlformats.org/officeDocument/2006/relationships/tags" Target="../tags/tag1.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aka.ms/adopt/secure" TargetMode="External"/><Relationship Id="rId2" Type="http://schemas.openxmlformats.org/officeDocument/2006/relationships/hyperlink" Target="https://aka.ms/adopt/overview" TargetMode="External"/><Relationship Id="rId1" Type="http://schemas.openxmlformats.org/officeDocument/2006/relationships/slideLayout" Target="../slideLayouts/slideLayout21.xml"/><Relationship Id="rId5" Type="http://schemas.openxmlformats.org/officeDocument/2006/relationships/hyperlink" Target="https://www.youtube.com/watch?v=BElgV99Zspc" TargetMode="External"/><Relationship Id="rId4" Type="http://schemas.openxmlformats.org/officeDocument/2006/relationships/hyperlink" Target="https://aka.ms/adopt/lear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3.xml"/><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slideLayout" Target="../slideLayouts/slideLayout21.xml"/><Relationship Id="rId1" Type="http://schemas.openxmlformats.org/officeDocument/2006/relationships/tags" Target="../tags/tag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56.sv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8F3A22-E7A8-4738-9DF4-FAAABB9AAFF6}"/>
              </a:ext>
            </a:extLst>
          </p:cNvPr>
          <p:cNvSpPr>
            <a:spLocks noGrp="1"/>
          </p:cNvSpPr>
          <p:nvPr>
            <p:ph type="title"/>
          </p:nvPr>
        </p:nvSpPr>
        <p:spPr>
          <a:xfrm>
            <a:off x="437222" y="2582863"/>
            <a:ext cx="9822245" cy="1828800"/>
          </a:xfrm>
        </p:spPr>
        <p:txBody>
          <a:bodyPr/>
          <a:lstStyle/>
          <a:p>
            <a:r>
              <a:rPr lang="en-US" sz="4400" dirty="0"/>
              <a:t>Cloud Adoption Framework </a:t>
            </a:r>
            <a:br>
              <a:rPr lang="en-US" sz="4400" dirty="0"/>
            </a:br>
            <a:r>
              <a:rPr lang="en-US" sz="4400" dirty="0"/>
              <a:t>for Azure:</a:t>
            </a:r>
            <a:br>
              <a:rPr lang="en-US" sz="4400" dirty="0"/>
            </a:br>
            <a:r>
              <a:rPr lang="en-US" sz="4400" dirty="0">
                <a:solidFill>
                  <a:schemeClr val="accent5"/>
                </a:solidFill>
              </a:rPr>
              <a:t>Security best practices</a:t>
            </a:r>
          </a:p>
        </p:txBody>
      </p:sp>
      <p:sp>
        <p:nvSpPr>
          <p:cNvPr id="5" name="Text Placeholder 4">
            <a:extLst>
              <a:ext uri="{FF2B5EF4-FFF2-40B4-BE49-F238E27FC236}">
                <a16:creationId xmlns:a16="http://schemas.microsoft.com/office/drawing/2014/main" id="{DFB9F987-E42E-49FC-9273-AB461322779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505439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65162" y="608776"/>
            <a:ext cx="11531551" cy="820738"/>
          </a:xfrm>
        </p:spPr>
        <p:txBody>
          <a:bodyPr/>
          <a:lstStyle/>
          <a:p>
            <a:r>
              <a:rPr lang="en-US" dirty="0"/>
              <a:t>Microsoft Cloud Adoption Framework for Azure.</a:t>
            </a:r>
            <a:br>
              <a:rPr lang="en-US" dirty="0"/>
            </a:br>
            <a:r>
              <a:rPr lang="en-US" dirty="0"/>
              <a:t>Achieve </a:t>
            </a:r>
            <a:r>
              <a:rPr lang="en-US" dirty="0">
                <a:solidFill>
                  <a:schemeClr val="tx2"/>
                </a:solidFill>
              </a:rPr>
              <a:t>balance.</a:t>
            </a:r>
            <a:r>
              <a:rPr lang="en-US" dirty="0"/>
              <a:t> Deliver </a:t>
            </a:r>
            <a:r>
              <a:rPr lang="en-US" dirty="0">
                <a:solidFill>
                  <a:schemeClr val="tx2"/>
                </a:solidFill>
              </a:rPr>
              <a:t>modernization. </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9213690" y="2327743"/>
            <a:ext cx="907058" cy="947132"/>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18" dirty="0">
                <a:solidFill>
                  <a:srgbClr val="000000"/>
                </a:solidFill>
                <a:latin typeface="Segoe UI"/>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GB" sz="2040" dirty="0">
                <a:solidFill>
                  <a:srgbClr val="000000"/>
                </a:solidFill>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636012" y="2327742"/>
            <a:ext cx="907058" cy="947133"/>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GB" sz="2040" dirty="0">
                <a:solidFill>
                  <a:srgbClr val="000000"/>
                </a:solidFill>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defRPr/>
              </a:pPr>
              <a:endParaRPr lang="en-US" sz="918" dirty="0">
                <a:solidFill>
                  <a:srgbClr val="000000"/>
                </a:solidFill>
                <a:latin typeface="Segoe UI"/>
              </a:endParaRPr>
            </a:p>
          </p:txBody>
        </p:sp>
      </p:grpSp>
      <p:grpSp>
        <p:nvGrpSpPr>
          <p:cNvPr id="29" name="Group 28">
            <a:extLst>
              <a:ext uri="{FF2B5EF4-FFF2-40B4-BE49-F238E27FC236}">
                <a16:creationId xmlns:a16="http://schemas.microsoft.com/office/drawing/2014/main" id="{F6856311-00C4-4C65-BEC4-997AE110DF49}"/>
              </a:ext>
              <a:ext uri="{C183D7F6-B498-43B3-948B-1728B52AA6E4}">
                <adec:decorative xmlns:adec="http://schemas.microsoft.com/office/drawing/2017/decorative" val="1"/>
              </a:ext>
            </a:extLst>
          </p:cNvPr>
          <p:cNvGrpSpPr/>
          <p:nvPr/>
        </p:nvGrpSpPr>
        <p:grpSpPr>
          <a:xfrm>
            <a:off x="1071340" y="1779061"/>
            <a:ext cx="4285367" cy="4285367"/>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000000"/>
                </a:solidFill>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C949D983-C26F-41C5-B0B6-5FC8371ED379}"/>
              </a:ext>
              <a:ext uri="{C183D7F6-B498-43B3-948B-1728B52AA6E4}">
                <adec:decorative xmlns:adec="http://schemas.microsoft.com/office/drawing/2017/decorative" val="1"/>
              </a:ext>
            </a:extLst>
          </p:cNvPr>
          <p:cNvGrpSpPr/>
          <p:nvPr/>
        </p:nvGrpSpPr>
        <p:grpSpPr>
          <a:xfrm>
            <a:off x="1275553" y="2044543"/>
            <a:ext cx="3922674" cy="4065488"/>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836" dirty="0">
                  <a:solidFill>
                    <a:srgbClr val="000000"/>
                  </a:solidFill>
                  <a:latin typeface="Segoe UI"/>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836" dirty="0">
                  <a:solidFill>
                    <a:srgbClr val="000000"/>
                  </a:solidFill>
                  <a:latin typeface="Segoe UI"/>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spcFirstLastPara="1" wrap="none" lIns="186521" tIns="149217" rIns="186521" bIns="149217" numCol="1" rtlCol="0">
              <a:prstTxWarp prst="textArchDown">
                <a:avLst>
                  <a:gd name="adj" fmla="val 333329"/>
                </a:avLst>
              </a:prstTxWarp>
              <a:spAutoFit/>
            </a:bodyPr>
            <a:lstStyle/>
            <a:p>
              <a:pPr algn="ctr" defTabSz="932563">
                <a:lnSpc>
                  <a:spcPct val="90000"/>
                </a:lnSpc>
                <a:spcAft>
                  <a:spcPts val="612"/>
                </a:spcAft>
                <a:defRPr/>
              </a:pPr>
              <a:r>
                <a:rPr lang="en-US" sz="1836" dirty="0">
                  <a:solidFill>
                    <a:srgbClr val="000000"/>
                  </a:solidFill>
                  <a:latin typeface="Segoe UI"/>
                </a:rPr>
                <a:t>Technology</a:t>
              </a:r>
            </a:p>
          </p:txBody>
        </p:sp>
      </p:grpSp>
      <p:grpSp>
        <p:nvGrpSpPr>
          <p:cNvPr id="51" name="Group 50">
            <a:extLst>
              <a:ext uri="{FF2B5EF4-FFF2-40B4-BE49-F238E27FC236}">
                <a16:creationId xmlns:a16="http://schemas.microsoft.com/office/drawing/2014/main" id="{E9A15883-DDFF-47B4-ACE4-DE3EA9F5E8AB}"/>
              </a:ext>
              <a:ext uri="{C183D7F6-B498-43B3-948B-1728B52AA6E4}">
                <adec:decorative xmlns:adec="http://schemas.microsoft.com/office/drawing/2017/decorative" val="1"/>
              </a:ext>
            </a:extLst>
          </p:cNvPr>
          <p:cNvGrpSpPr/>
          <p:nvPr/>
        </p:nvGrpSpPr>
        <p:grpSpPr>
          <a:xfrm>
            <a:off x="1570977" y="2259581"/>
            <a:ext cx="3297271" cy="3288283"/>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581" tIns="990581" rIns="275636" bIns="275636" numCol="1" spcCol="1270" anchor="ctr" anchorCtr="0">
                <a:noAutofit/>
              </a:bodyPr>
              <a:lstStyle/>
              <a:p>
                <a:pPr defTabSz="1722713">
                  <a:lnSpc>
                    <a:spcPct val="90000"/>
                  </a:lnSpc>
                  <a:spcBef>
                    <a:spcPct val="0"/>
                  </a:spcBef>
                  <a:spcAft>
                    <a:spcPct val="35000"/>
                  </a:spcAft>
                  <a:defRPr/>
                </a:pPr>
                <a:endParaRPr lang="en-US" sz="4488" dirty="0">
                  <a:solidFill>
                    <a:srgbClr val="000000"/>
                  </a:solidFill>
                  <a:latin typeface="Segoe UI"/>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5636" tIns="990581" rIns="990581" bIns="275636" numCol="1" spcCol="1270" anchor="ctr" anchorCtr="0">
                <a:noAutofit/>
              </a:bodyPr>
              <a:lstStyle/>
              <a:p>
                <a:pPr defTabSz="1722713">
                  <a:lnSpc>
                    <a:spcPct val="90000"/>
                  </a:lnSpc>
                  <a:spcBef>
                    <a:spcPct val="0"/>
                  </a:spcBef>
                  <a:spcAft>
                    <a:spcPct val="35000"/>
                  </a:spcAft>
                  <a:defRPr/>
                </a:pPr>
                <a:endParaRPr lang="en-US" sz="4488" dirty="0">
                  <a:solidFill>
                    <a:srgbClr val="000000"/>
                  </a:solidFill>
                  <a:latin typeface="Segoe UI"/>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5636" tIns="275637" rIns="990582" bIns="990581" numCol="1" spcCol="1270" anchor="ctr" anchorCtr="0">
                <a:noAutofit/>
              </a:bodyPr>
              <a:lstStyle/>
              <a:p>
                <a:pPr defTabSz="1722713">
                  <a:lnSpc>
                    <a:spcPct val="90000"/>
                  </a:lnSpc>
                  <a:spcBef>
                    <a:spcPct val="0"/>
                  </a:spcBef>
                  <a:spcAft>
                    <a:spcPct val="35000"/>
                  </a:spcAft>
                  <a:defRPr/>
                </a:pPr>
                <a:endParaRPr lang="en-US" sz="4488" dirty="0">
                  <a:solidFill>
                    <a:srgbClr val="000000"/>
                  </a:solidFill>
                  <a:latin typeface="Segoe UI"/>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0581" tIns="275636" rIns="275636" bIns="990581" numCol="1" spcCol="1270" anchor="ctr" anchorCtr="0">
                <a:noAutofit/>
              </a:bodyPr>
              <a:lstStyle/>
              <a:p>
                <a:pPr defTabSz="1722713">
                  <a:lnSpc>
                    <a:spcPct val="90000"/>
                  </a:lnSpc>
                  <a:spcBef>
                    <a:spcPct val="0"/>
                  </a:spcBef>
                  <a:spcAft>
                    <a:spcPct val="35000"/>
                  </a:spcAft>
                  <a:defRPr/>
                </a:pPr>
                <a:endParaRPr lang="en-US" sz="4488" dirty="0">
                  <a:solidFill>
                    <a:srgbClr val="000000"/>
                  </a:solidFill>
                  <a:latin typeface="Segoe UI"/>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3EB60926-3BBB-421B-8172-3AD90A013E54}"/>
              </a:ext>
              <a:ext uri="{C183D7F6-B498-43B3-948B-1728B52AA6E4}">
                <adec:decorative xmlns:adec="http://schemas.microsoft.com/office/drawing/2017/decorative" val="1"/>
              </a:ext>
            </a:extLst>
          </p:cNvPr>
          <p:cNvSpPr txBox="1"/>
          <p:nvPr/>
        </p:nvSpPr>
        <p:spPr>
          <a:xfrm rot="18994072">
            <a:off x="2167362" y="2453940"/>
            <a:ext cx="2920183" cy="3522713"/>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428" dirty="0">
                <a:solidFill>
                  <a:srgbClr val="0078D3"/>
                </a:solidFill>
                <a:latin typeface="Segoe UI Semibold"/>
              </a:rPr>
              <a:t>     Documentation</a:t>
            </a:r>
          </a:p>
        </p:txBody>
      </p:sp>
      <p:sp>
        <p:nvSpPr>
          <p:cNvPr id="62" name="TextBox 61">
            <a:extLst>
              <a:ext uri="{FF2B5EF4-FFF2-40B4-BE49-F238E27FC236}">
                <a16:creationId xmlns:a16="http://schemas.microsoft.com/office/drawing/2014/main" id="{CEA01B3A-5F26-417E-9743-85A9C12F7905}"/>
              </a:ext>
              <a:ext uri="{C183D7F6-B498-43B3-948B-1728B52AA6E4}">
                <adec:decorative xmlns:adec="http://schemas.microsoft.com/office/drawing/2017/decorative" val="1"/>
              </a:ext>
            </a:extLst>
          </p:cNvPr>
          <p:cNvSpPr txBox="1"/>
          <p:nvPr/>
        </p:nvSpPr>
        <p:spPr>
          <a:xfrm rot="2700000">
            <a:off x="1400483" y="2511739"/>
            <a:ext cx="2920181" cy="3515989"/>
          </a:xfrm>
          <a:prstGeom prst="rect">
            <a:avLst/>
          </a:prstGeom>
          <a:noFill/>
        </p:spPr>
        <p:txBody>
          <a:bodyPr spcFirstLastPara="1" wrap="none" lIns="186521" tIns="149217" rIns="186521" bIns="149217" numCol="1" rtlCol="0">
            <a:prstTxWarp prst="textArchUp">
              <a:avLst/>
            </a:prstTxWarp>
            <a:spAutoFit/>
          </a:bodyPr>
          <a:lstStyle/>
          <a:p>
            <a:pPr algn="ctr" defTabSz="932563">
              <a:lnSpc>
                <a:spcPct val="90000"/>
              </a:lnSpc>
              <a:spcAft>
                <a:spcPts val="612"/>
              </a:spcAft>
              <a:defRPr/>
            </a:pPr>
            <a:r>
              <a:rPr lang="en-US" sz="1428" dirty="0">
                <a:solidFill>
                  <a:srgbClr val="0078D3"/>
                </a:solidFill>
                <a:latin typeface="Segoe UI Semibold"/>
              </a:rPr>
              <a:t>         Tools</a:t>
            </a:r>
          </a:p>
        </p:txBody>
      </p:sp>
      <p:sp>
        <p:nvSpPr>
          <p:cNvPr id="63" name="TextBox 62">
            <a:extLst>
              <a:ext uri="{FF2B5EF4-FFF2-40B4-BE49-F238E27FC236}">
                <a16:creationId xmlns:a16="http://schemas.microsoft.com/office/drawing/2014/main" id="{5AAA9F9B-C3E1-4B6E-A482-499C0F95BFA9}"/>
              </a:ext>
              <a:ext uri="{C183D7F6-B498-43B3-948B-1728B52AA6E4}">
                <adec:decorative xmlns:adec="http://schemas.microsoft.com/office/drawing/2017/decorative" val="1"/>
              </a:ext>
            </a:extLst>
          </p:cNvPr>
          <p:cNvSpPr txBox="1"/>
          <p:nvPr/>
        </p:nvSpPr>
        <p:spPr>
          <a:xfrm rot="18773687">
            <a:off x="1536964" y="1975198"/>
            <a:ext cx="2920183" cy="3454941"/>
          </a:xfrm>
          <a:prstGeom prst="rect">
            <a:avLst/>
          </a:prstGeom>
          <a:noFill/>
        </p:spPr>
        <p:txBody>
          <a:bodyPr spcFirstLastPara="1" wrap="none" lIns="186521" tIns="149217" rIns="186521" bIns="149217" numCol="1" rtlCol="0">
            <a:prstTxWarp prst="textArchDown">
              <a:avLst/>
            </a:prstTxWarp>
            <a:spAutoFit/>
          </a:bodyPr>
          <a:lstStyle/>
          <a:p>
            <a:pPr algn="ctr" defTabSz="932563">
              <a:lnSpc>
                <a:spcPct val="90000"/>
              </a:lnSpc>
              <a:spcAft>
                <a:spcPts val="612"/>
              </a:spcAft>
              <a:defRPr/>
            </a:pPr>
            <a:r>
              <a:rPr lang="en-US" sz="1428" dirty="0">
                <a:solidFill>
                  <a:srgbClr val="0078D3"/>
                </a:solidFill>
                <a:latin typeface="Segoe UI Semibold"/>
              </a:rPr>
              <a:t>        Templates</a:t>
            </a:r>
          </a:p>
        </p:txBody>
      </p:sp>
      <p:sp>
        <p:nvSpPr>
          <p:cNvPr id="64" name="TextBox 63">
            <a:extLst>
              <a:ext uri="{FF2B5EF4-FFF2-40B4-BE49-F238E27FC236}">
                <a16:creationId xmlns:a16="http://schemas.microsoft.com/office/drawing/2014/main" id="{ECAF0796-4131-4524-9464-1D937DEABC92}"/>
              </a:ext>
              <a:ext uri="{C183D7F6-B498-43B3-948B-1728B52AA6E4}">
                <adec:decorative xmlns:adec="http://schemas.microsoft.com/office/drawing/2017/decorative" val="1"/>
              </a:ext>
            </a:extLst>
          </p:cNvPr>
          <p:cNvSpPr txBox="1"/>
          <p:nvPr/>
        </p:nvSpPr>
        <p:spPr>
          <a:xfrm rot="2700000">
            <a:off x="2013015" y="1932216"/>
            <a:ext cx="2920181" cy="3494848"/>
          </a:xfrm>
          <a:prstGeom prst="rect">
            <a:avLst/>
          </a:prstGeom>
          <a:noFill/>
        </p:spPr>
        <p:txBody>
          <a:bodyPr spcFirstLastPara="1" wrap="none" lIns="186521" tIns="149217" rIns="186521" bIns="149217" numCol="1" rtlCol="0">
            <a:prstTxWarp prst="textArchDown">
              <a:avLst/>
            </a:prstTxWarp>
            <a:spAutoFit/>
          </a:bodyPr>
          <a:lstStyle/>
          <a:p>
            <a:pPr algn="ctr" defTabSz="932563">
              <a:lnSpc>
                <a:spcPct val="90000"/>
              </a:lnSpc>
              <a:spcAft>
                <a:spcPts val="612"/>
              </a:spcAft>
              <a:defRPr/>
            </a:pPr>
            <a:r>
              <a:rPr lang="en-US" sz="1428" dirty="0">
                <a:solidFill>
                  <a:srgbClr val="0078D3"/>
                </a:solidFill>
                <a:latin typeface="Segoe UI Semibold"/>
              </a:rPr>
              <a:t>        Best practices</a:t>
            </a:r>
          </a:p>
        </p:txBody>
      </p:sp>
      <p:sp>
        <p:nvSpPr>
          <p:cNvPr id="65" name="Oval 64" descr="Diagram of people, process and technology. Cloud at the center surrounded by four pillars: documentation, tools, templates, and best practices.&#10;">
            <a:extLst>
              <a:ext uri="{FF2B5EF4-FFF2-40B4-BE49-F238E27FC236}">
                <a16:creationId xmlns:a16="http://schemas.microsoft.com/office/drawing/2014/main" id="{6B6CFEF3-2A50-48FB-8DA1-912D3AB719FC}"/>
              </a:ext>
              <a:ext uri="{C183D7F6-B498-43B3-948B-1728B52AA6E4}">
                <adec:decorative xmlns:adec="http://schemas.microsoft.com/office/drawing/2017/decorative" val="0"/>
              </a:ext>
            </a:extLst>
          </p:cNvPr>
          <p:cNvSpPr/>
          <p:nvPr/>
        </p:nvSpPr>
        <p:spPr bwMode="auto">
          <a:xfrm>
            <a:off x="2151550" y="2826276"/>
            <a:ext cx="2156115" cy="2156115"/>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264" dirty="0">
              <a:solidFill>
                <a:srgbClr val="000000"/>
              </a:solidFill>
              <a:latin typeface="Segoe UI"/>
              <a:ea typeface="Segoe UI" pitchFamily="34" charset="0"/>
              <a:cs typeface="Segoe UI" pitchFamily="34" charset="0"/>
            </a:endParaRPr>
          </a:p>
        </p:txBody>
      </p:sp>
      <p:sp>
        <p:nvSpPr>
          <p:cNvPr id="66" name="cloud">
            <a:extLst>
              <a:ext uri="{FF2B5EF4-FFF2-40B4-BE49-F238E27FC236}">
                <a16:creationId xmlns:a16="http://schemas.microsoft.com/office/drawing/2014/main" id="{432F26D4-B614-4A24-A16A-0DF87BBE914B}"/>
              </a:ext>
              <a:ext uri="{C183D7F6-B498-43B3-948B-1728B52AA6E4}">
                <adec:decorative xmlns:adec="http://schemas.microsoft.com/office/drawing/2017/decorative" val="1"/>
              </a:ext>
            </a:extLst>
          </p:cNvPr>
          <p:cNvSpPr>
            <a:spLocks noChangeAspect="1"/>
          </p:cNvSpPr>
          <p:nvPr/>
        </p:nvSpPr>
        <p:spPr bwMode="auto">
          <a:xfrm>
            <a:off x="2682701" y="3555901"/>
            <a:ext cx="1093814" cy="6968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dirty="0">
              <a:solidFill>
                <a:srgbClr val="000000"/>
              </a:solidFill>
              <a:latin typeface="Segoe UI"/>
            </a:endParaRPr>
          </a:p>
        </p:txBody>
      </p:sp>
      <p:grpSp>
        <p:nvGrpSpPr>
          <p:cNvPr id="74" name="Group 73" descr="illustration of a scale&#10;">
            <a:extLst>
              <a:ext uri="{FF2B5EF4-FFF2-40B4-BE49-F238E27FC236}">
                <a16:creationId xmlns:a16="http://schemas.microsoft.com/office/drawing/2014/main" id="{9FC37950-D87C-4AD4-875D-64D9EC49D186}"/>
              </a:ext>
            </a:extLst>
          </p:cNvPr>
          <p:cNvGrpSpPr/>
          <p:nvPr/>
        </p:nvGrpSpPr>
        <p:grpSpPr>
          <a:xfrm>
            <a:off x="7526988" y="3522462"/>
            <a:ext cx="2703805" cy="908317"/>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solidFill>
                  <a:srgbClr val="000000"/>
                </a:solidFill>
                <a:latin typeface="Segoe UI"/>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C3DFC8F-3016-4DD1-94F5-03D4EFC4020B}"/>
              </a:ext>
            </a:extLst>
          </p:cNvPr>
          <p:cNvSpPr txBox="1"/>
          <p:nvPr/>
        </p:nvSpPr>
        <p:spPr>
          <a:xfrm>
            <a:off x="7740328" y="1825719"/>
            <a:ext cx="2276404" cy="282513"/>
          </a:xfrm>
          <a:prstGeom prst="rect">
            <a:avLst/>
          </a:prstGeom>
          <a:noFill/>
        </p:spPr>
        <p:txBody>
          <a:bodyPr wrap="square" lIns="0" tIns="0" rIns="0" bIns="0" rtlCol="0">
            <a:spAutoFit/>
          </a:bodyPr>
          <a:lstStyle/>
          <a:p>
            <a:pPr algn="ctr" defTabSz="932608">
              <a:defRPr/>
            </a:pPr>
            <a:r>
              <a:rPr lang="en-US" sz="1836" dirty="0">
                <a:latin typeface="+mj-lt"/>
              </a:rPr>
              <a:t>Achieve balance</a:t>
            </a:r>
          </a:p>
        </p:txBody>
      </p:sp>
      <p:sp>
        <p:nvSpPr>
          <p:cNvPr id="80" name="TextBox 79">
            <a:extLst>
              <a:ext uri="{FF2B5EF4-FFF2-40B4-BE49-F238E27FC236}">
                <a16:creationId xmlns:a16="http://schemas.microsoft.com/office/drawing/2014/main" id="{5DECCAF5-78C6-414D-81E5-91511AF55E45}"/>
              </a:ext>
            </a:extLst>
          </p:cNvPr>
          <p:cNvSpPr txBox="1"/>
          <p:nvPr/>
        </p:nvSpPr>
        <p:spPr>
          <a:xfrm>
            <a:off x="6281321" y="2443420"/>
            <a:ext cx="1275458" cy="576274"/>
          </a:xfrm>
          <a:prstGeom prst="rect">
            <a:avLst/>
          </a:prstGeom>
          <a:noFill/>
        </p:spPr>
        <p:txBody>
          <a:bodyPr wrap="square" lIns="0" tIns="0" rIns="0" bIns="0" rtlCol="0">
            <a:spAutoFit/>
          </a:bodyPr>
          <a:lstStyle/>
          <a:p>
            <a:pPr algn="ctr" defTabSz="932608">
              <a:defRPr/>
            </a:pPr>
            <a:r>
              <a:rPr lang="en-US" sz="1836" dirty="0">
                <a:solidFill>
                  <a:srgbClr val="0078D3"/>
                </a:solidFill>
                <a:latin typeface="Segoe UI"/>
              </a:rPr>
              <a:t>Control </a:t>
            </a:r>
            <a:br>
              <a:rPr lang="en-US" sz="1836" dirty="0">
                <a:solidFill>
                  <a:srgbClr val="0078D3"/>
                </a:solidFill>
                <a:latin typeface="Segoe UI"/>
              </a:rPr>
            </a:br>
            <a:r>
              <a:rPr lang="en-US" sz="1836" dirty="0">
                <a:solidFill>
                  <a:srgbClr val="0078D3"/>
                </a:solidFill>
                <a:latin typeface="Segoe UI"/>
              </a:rPr>
              <a:t>&amp;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296114" y="2455222"/>
            <a:ext cx="1173067" cy="576274"/>
          </a:xfrm>
          <a:prstGeom prst="rect">
            <a:avLst/>
          </a:prstGeom>
          <a:noFill/>
        </p:spPr>
        <p:txBody>
          <a:bodyPr wrap="square" lIns="0" tIns="0" rIns="0" bIns="0" rtlCol="0">
            <a:spAutoFit/>
          </a:bodyPr>
          <a:lstStyle/>
          <a:p>
            <a:pPr algn="ctr" defTabSz="932608">
              <a:defRPr/>
            </a:pPr>
            <a:r>
              <a:rPr lang="en-US" sz="1836" dirty="0">
                <a:solidFill>
                  <a:srgbClr val="0078D3"/>
                </a:solidFill>
                <a:latin typeface="Segoe UI"/>
              </a:rPr>
              <a:t>Speed </a:t>
            </a:r>
            <a:br>
              <a:rPr lang="en-US" sz="1836" dirty="0">
                <a:solidFill>
                  <a:srgbClr val="0078D3"/>
                </a:solidFill>
                <a:latin typeface="Segoe UI"/>
              </a:rPr>
            </a:br>
            <a:r>
              <a:rPr lang="en-US" sz="1836" dirty="0">
                <a:solidFill>
                  <a:srgbClr val="0078D3"/>
                </a:solidFill>
                <a:latin typeface="Segoe UI"/>
              </a:rPr>
              <a:t>&amp; 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6130950" y="5147743"/>
            <a:ext cx="5878488" cy="1255728"/>
          </a:xfrm>
          <a:prstGeom prst="rect">
            <a:avLst/>
          </a:prstGeom>
          <a:noFill/>
        </p:spPr>
        <p:txBody>
          <a:bodyPr wrap="square" lIns="0" tIns="0" rIns="0" bIns="0" rtlCol="0">
            <a:spAutoFit/>
          </a:bodyPr>
          <a:lstStyle/>
          <a:p>
            <a:pPr lvl="0">
              <a:defRPr/>
            </a:pPr>
            <a:r>
              <a:rPr lang="en-US" sz="2040" dirty="0">
                <a:solidFill>
                  <a:srgbClr val="0078D3"/>
                </a:solidFill>
                <a:latin typeface="Segoe UI Semibold"/>
              </a:rPr>
              <a:t>Align</a:t>
            </a:r>
            <a:r>
              <a:rPr lang="en-US" sz="2040" dirty="0"/>
              <a:t>—</a:t>
            </a:r>
            <a:r>
              <a:rPr lang="en-US" sz="2040" dirty="0">
                <a:solidFill>
                  <a:srgbClr val="000000"/>
                </a:solidFill>
                <a:latin typeface="Segoe UI"/>
              </a:rPr>
              <a:t>business, people and technology strategy</a:t>
            </a:r>
          </a:p>
          <a:p>
            <a:pPr lvl="0">
              <a:defRPr/>
            </a:pPr>
            <a:r>
              <a:rPr lang="en-US" sz="2040" b="1" dirty="0">
                <a:solidFill>
                  <a:srgbClr val="0078D3"/>
                </a:solidFill>
                <a:latin typeface="Segoe UI Semibold"/>
              </a:rPr>
              <a:t>Achieve</a:t>
            </a:r>
            <a:r>
              <a:rPr lang="en-US" sz="2040" dirty="0"/>
              <a:t>—</a:t>
            </a:r>
            <a:r>
              <a:rPr lang="en-US" sz="2040" dirty="0">
                <a:solidFill>
                  <a:srgbClr val="000000"/>
                </a:solidFill>
                <a:latin typeface="Segoe UI"/>
              </a:rPr>
              <a:t>business goals with actionable, efficient, and comprehensive guidance</a:t>
            </a:r>
          </a:p>
          <a:p>
            <a:pPr lvl="0">
              <a:defRPr/>
            </a:pPr>
            <a:r>
              <a:rPr lang="en-US" sz="2040" b="1" dirty="0">
                <a:solidFill>
                  <a:srgbClr val="0078D3"/>
                </a:solidFill>
                <a:latin typeface="Segoe UI Semibold"/>
              </a:rPr>
              <a:t>Deliver</a:t>
            </a:r>
            <a:r>
              <a:rPr lang="en-US" sz="2040" dirty="0"/>
              <a:t>—</a:t>
            </a:r>
            <a:r>
              <a:rPr lang="en-US" sz="2040" dirty="0">
                <a:solidFill>
                  <a:srgbClr val="000000"/>
                </a:solidFill>
                <a:latin typeface="Segoe UI"/>
              </a:rPr>
              <a:t>fast results with control and stability</a:t>
            </a:r>
          </a:p>
        </p:txBody>
      </p:sp>
    </p:spTree>
    <p:extLst>
      <p:ext uri="{BB962C8B-B14F-4D97-AF65-F5344CB8AC3E}">
        <p14:creationId xmlns:p14="http://schemas.microsoft.com/office/powerpoint/2010/main" val="2491005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par>
                          <p:cTn id="51" fill="hold">
                            <p:stCondLst>
                              <p:cond delay="1000"/>
                            </p:stCondLst>
                            <p:childTnLst>
                              <p:par>
                                <p:cTn id="52" presetID="47" presetClass="entr" presetSubtype="0"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animBg="1"/>
      <p:bldP spid="66" grpId="0" animBg="1"/>
      <p:bldP spid="67" grpId="0"/>
      <p:bldP spid="80" grpId="0"/>
      <p:bldP spid="81"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7EE4A-6933-4236-8525-EAA9075992BB}"/>
              </a:ext>
            </a:extLst>
          </p:cNvPr>
          <p:cNvSpPr>
            <a:spLocks noGrp="1"/>
          </p:cNvSpPr>
          <p:nvPr>
            <p:ph type="title"/>
          </p:nvPr>
        </p:nvSpPr>
        <p:spPr>
          <a:xfrm>
            <a:off x="465080" y="632780"/>
            <a:ext cx="11531716" cy="411162"/>
          </a:xfrm>
        </p:spPr>
        <p:txBody>
          <a:bodyPr>
            <a:normAutofit/>
          </a:bodyPr>
          <a:lstStyle/>
          <a:p>
            <a:r>
              <a:rPr lang="en-GB" dirty="0"/>
              <a:t>Objective of this model—</a:t>
            </a:r>
            <a:r>
              <a:rPr lang="en-GB" dirty="0">
                <a:solidFill>
                  <a:schemeClr val="tx2"/>
                </a:solidFill>
              </a:rPr>
              <a:t>to create balance</a:t>
            </a:r>
          </a:p>
        </p:txBody>
      </p:sp>
      <p:sp>
        <p:nvSpPr>
          <p:cNvPr id="4" name="TextBox 3">
            <a:extLst>
              <a:ext uri="{FF2B5EF4-FFF2-40B4-BE49-F238E27FC236}">
                <a16:creationId xmlns:a16="http://schemas.microsoft.com/office/drawing/2014/main" id="{5ED8B82B-EBB7-43B1-9295-1D48F0D6DE6F}"/>
              </a:ext>
            </a:extLst>
          </p:cNvPr>
          <p:cNvSpPr txBox="1"/>
          <p:nvPr/>
        </p:nvSpPr>
        <p:spPr>
          <a:xfrm>
            <a:off x="427038" y="1557110"/>
            <a:ext cx="10066047" cy="830997"/>
          </a:xfrm>
          <a:prstGeom prst="rect">
            <a:avLst/>
          </a:prstGeom>
          <a:noFill/>
        </p:spPr>
        <p:txBody>
          <a:bodyPr wrap="square" rtlCol="0">
            <a:spAutoFit/>
          </a:bodyPr>
          <a:lstStyle/>
          <a:p>
            <a:r>
              <a:rPr lang="en-US" sz="2400" dirty="0">
                <a:cs typeface="Segoe UI Semilight" panose="020B0402040204020203" pitchFamily="34" charset="0"/>
              </a:rPr>
              <a:t>To achieve balance, we must first recognize that </a:t>
            </a:r>
            <a:r>
              <a:rPr lang="en-US" sz="2400" dirty="0">
                <a:solidFill>
                  <a:srgbClr val="0078D4"/>
                </a:solidFill>
                <a:cs typeface="Segoe UI Semilight" panose="020B0402040204020203" pitchFamily="34" charset="0"/>
              </a:rPr>
              <a:t>security is everywhere </a:t>
            </a:r>
          </a:p>
          <a:p>
            <a:r>
              <a:rPr lang="en-US" sz="2400" dirty="0">
                <a:solidFill>
                  <a:srgbClr val="0078D4"/>
                </a:solidFill>
                <a:cs typeface="Segoe UI Semilight" panose="020B0402040204020203" pitchFamily="34" charset="0"/>
              </a:rPr>
              <a:t>and everyone in the company is responsible for some aspect of security</a:t>
            </a:r>
            <a:r>
              <a:rPr lang="en-US" sz="2400" dirty="0">
                <a:cs typeface="Segoe UI Semilight" panose="020B0402040204020203" pitchFamily="34" charset="0"/>
              </a:rPr>
              <a:t>.</a:t>
            </a:r>
          </a:p>
        </p:txBody>
      </p:sp>
      <p:grpSp>
        <p:nvGrpSpPr>
          <p:cNvPr id="33" name="Group 32" descr="Illustration of a scale&#10;">
            <a:extLst>
              <a:ext uri="{FF2B5EF4-FFF2-40B4-BE49-F238E27FC236}">
                <a16:creationId xmlns:a16="http://schemas.microsoft.com/office/drawing/2014/main" id="{601092D7-E514-444A-A394-0362DEFDC402}"/>
              </a:ext>
            </a:extLst>
          </p:cNvPr>
          <p:cNvGrpSpPr/>
          <p:nvPr/>
        </p:nvGrpSpPr>
        <p:grpSpPr>
          <a:xfrm>
            <a:off x="4200698" y="2873339"/>
            <a:ext cx="3703180" cy="3203079"/>
            <a:chOff x="4187459" y="1790299"/>
            <a:chExt cx="3773103" cy="3641055"/>
          </a:xfrm>
        </p:grpSpPr>
        <p:grpSp>
          <p:nvGrpSpPr>
            <p:cNvPr id="23" name="Group 22">
              <a:extLst>
                <a:ext uri="{FF2B5EF4-FFF2-40B4-BE49-F238E27FC236}">
                  <a16:creationId xmlns:a16="http://schemas.microsoft.com/office/drawing/2014/main" id="{237A388E-DAFD-42ED-BD38-7589F6BC4BEC}"/>
                </a:ext>
              </a:extLst>
            </p:cNvPr>
            <p:cNvGrpSpPr/>
            <p:nvPr/>
          </p:nvGrpSpPr>
          <p:grpSpPr>
            <a:xfrm>
              <a:off x="4187459" y="1790299"/>
              <a:ext cx="3773103" cy="3641055"/>
              <a:chOff x="4187459" y="1790299"/>
              <a:chExt cx="3773103" cy="3641055"/>
            </a:xfrm>
          </p:grpSpPr>
          <p:sp>
            <p:nvSpPr>
              <p:cNvPr id="12" name="Compare_F057" title="Icon of a counterweight scale">
                <a:extLst>
                  <a:ext uri="{FF2B5EF4-FFF2-40B4-BE49-F238E27FC236}">
                    <a16:creationId xmlns:a16="http://schemas.microsoft.com/office/drawing/2014/main" id="{C94A40FA-48B3-4513-A8DD-4C7D527E91E0}"/>
                  </a:ext>
                </a:extLst>
              </p:cNvPr>
              <p:cNvSpPr>
                <a:spLocks noChangeAspect="1" noEditPoints="1"/>
              </p:cNvSpPr>
              <p:nvPr/>
            </p:nvSpPr>
            <p:spPr bwMode="auto">
              <a:xfrm>
                <a:off x="4353941" y="1961194"/>
                <a:ext cx="3360476" cy="34701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571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58" tIns="46629" rIns="93258" bIns="46629" numCol="1" anchor="t" anchorCtr="0" compatLnSpc="1">
                <a:prstTxWarp prst="textNoShape">
                  <a:avLst/>
                </a:prstTxWarp>
              </a:bodyPr>
              <a:lstStyle/>
              <a:p>
                <a:pPr defTabSz="932608"/>
                <a:endParaRPr lang="en-US" sz="918">
                  <a:gradFill>
                    <a:gsLst>
                      <a:gs pos="0">
                        <a:srgbClr val="505050"/>
                      </a:gs>
                      <a:gs pos="100000">
                        <a:srgbClr val="505050"/>
                      </a:gs>
                    </a:gsLst>
                    <a:lin ang="5400000" scaled="1"/>
                  </a:gradFill>
                  <a:latin typeface="Segoe UI"/>
                </a:endParaRPr>
              </a:p>
            </p:txBody>
          </p:sp>
          <p:sp>
            <p:nvSpPr>
              <p:cNvPr id="21" name="Rectangle 20">
                <a:extLst>
                  <a:ext uri="{FF2B5EF4-FFF2-40B4-BE49-F238E27FC236}">
                    <a16:creationId xmlns:a16="http://schemas.microsoft.com/office/drawing/2014/main" id="{2FA55DA9-E0CF-483E-8045-4DE656AD7B83}"/>
                  </a:ext>
                </a:extLst>
              </p:cNvPr>
              <p:cNvSpPr/>
              <p:nvPr/>
            </p:nvSpPr>
            <p:spPr bwMode="auto">
              <a:xfrm>
                <a:off x="4187459" y="1790299"/>
                <a:ext cx="3773103" cy="2562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p>
                <a:pPr defTabSz="951039" fontAlgn="base">
                  <a:spcBef>
                    <a:spcPct val="0"/>
                  </a:spcBef>
                  <a:spcAft>
                    <a:spcPct val="0"/>
                  </a:spcAft>
                </a:pPr>
                <a:endParaRPr lang="en-GB"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E662CABA-38FC-4009-957D-EDC2B1AA3A62}"/>
                </a:ext>
              </a:extLst>
            </p:cNvPr>
            <p:cNvCxnSpPr>
              <a:cxnSpLocks/>
            </p:cNvCxnSpPr>
            <p:nvPr/>
          </p:nvCxnSpPr>
          <p:spPr>
            <a:xfrm>
              <a:off x="4353941" y="4352851"/>
              <a:ext cx="336047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BEF0AD3-138E-4682-BB31-C8CB04A58A6E}"/>
              </a:ext>
              <a:ext uri="{C183D7F6-B498-43B3-948B-1728B52AA6E4}">
                <adec:decorative xmlns:adec="http://schemas.microsoft.com/office/drawing/2017/decorative" val="1"/>
              </a:ext>
            </a:extLst>
          </p:cNvPr>
          <p:cNvGrpSpPr/>
          <p:nvPr/>
        </p:nvGrpSpPr>
        <p:grpSpPr>
          <a:xfrm>
            <a:off x="6265727" y="3685107"/>
            <a:ext cx="1149780" cy="1149776"/>
            <a:chOff x="6332226" y="3086685"/>
            <a:chExt cx="1127354" cy="1127350"/>
          </a:xfrm>
        </p:grpSpPr>
        <p:sp>
          <p:nvSpPr>
            <p:cNvPr id="25" name="arrow_16" title="Icon of two arrows that crisscross">
              <a:extLst>
                <a:ext uri="{FF2B5EF4-FFF2-40B4-BE49-F238E27FC236}">
                  <a16:creationId xmlns:a16="http://schemas.microsoft.com/office/drawing/2014/main" id="{AF90DCE4-0C4C-455B-9D0D-E1639DFCCE3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8575" cap="sq">
              <a:solidFill>
                <a:schemeClr val="tx2"/>
              </a:solidFill>
              <a:prstDash val="solid"/>
              <a:miter lim="800000"/>
              <a:headEnd/>
              <a:tailEnd/>
            </a:ln>
          </p:spPr>
          <p:txBody>
            <a:bodyPr vert="horz" wrap="square" lIns="93258" tIns="46629" rIns="93258" bIns="46629" numCol="1" anchor="t" anchorCtr="0" compatLnSpc="1">
              <a:prstTxWarp prst="textNoShape">
                <a:avLst/>
              </a:prstTxWarp>
            </a:bodyPr>
            <a:lstStyle/>
            <a:p>
              <a:pPr defTabSz="932608"/>
              <a:endParaRPr lang="en-US" sz="918">
                <a:gradFill>
                  <a:gsLst>
                    <a:gs pos="0">
                      <a:srgbClr val="505050"/>
                    </a:gs>
                    <a:gs pos="100000">
                      <a:srgbClr val="505050"/>
                    </a:gs>
                  </a:gsLst>
                  <a:lin ang="5400000" scaled="1"/>
                </a:gradFill>
                <a:latin typeface="Segoe UI"/>
              </a:endParaRPr>
            </a:p>
          </p:txBody>
        </p:sp>
        <p:sp>
          <p:nvSpPr>
            <p:cNvPr id="31" name="Oval 30">
              <a:extLst>
                <a:ext uri="{FF2B5EF4-FFF2-40B4-BE49-F238E27FC236}">
                  <a16:creationId xmlns:a16="http://schemas.microsoft.com/office/drawing/2014/main" id="{89A6D934-8DB2-4FA5-A6D2-73D1C1C8D02D}"/>
                </a:ext>
              </a:extLst>
            </p:cNvPr>
            <p:cNvSpPr/>
            <p:nvPr/>
          </p:nvSpPr>
          <p:spPr bwMode="auto">
            <a:xfrm>
              <a:off x="6332226" y="3086685"/>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p>
              <a:pPr defTabSz="951039" fontAlgn="base">
                <a:spcBef>
                  <a:spcPct val="0"/>
                </a:spcBef>
                <a:spcAft>
                  <a:spcPct val="0"/>
                </a:spcAft>
              </a:pPr>
              <a:endParaRPr lang="en-GB"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1BA72449-9793-4949-A847-654FDC3E4741}"/>
              </a:ext>
              <a:ext uri="{C183D7F6-B498-43B3-948B-1728B52AA6E4}">
                <adec:decorative xmlns:adec="http://schemas.microsoft.com/office/drawing/2017/decorative" val="1"/>
              </a:ext>
            </a:extLst>
          </p:cNvPr>
          <p:cNvGrpSpPr/>
          <p:nvPr/>
        </p:nvGrpSpPr>
        <p:grpSpPr>
          <a:xfrm>
            <a:off x="4470486" y="3685107"/>
            <a:ext cx="1149780" cy="1149776"/>
            <a:chOff x="4604491" y="2816428"/>
            <a:chExt cx="1127354" cy="1127350"/>
          </a:xfrm>
        </p:grpSpPr>
        <p:sp>
          <p:nvSpPr>
            <p:cNvPr id="36" name="Oval 35">
              <a:extLst>
                <a:ext uri="{FF2B5EF4-FFF2-40B4-BE49-F238E27FC236}">
                  <a16:creationId xmlns:a16="http://schemas.microsoft.com/office/drawing/2014/main" id="{6EA5FEEE-B195-48D5-8A46-D1DB46081197}"/>
                </a:ext>
              </a:extLst>
            </p:cNvPr>
            <p:cNvSpPr/>
            <p:nvPr/>
          </p:nvSpPr>
          <p:spPr bwMode="auto">
            <a:xfrm>
              <a:off x="4604491" y="2816428"/>
              <a:ext cx="1127354" cy="1127350"/>
            </a:xfrm>
            <a:prstGeom prst="ellipse">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p>
              <a:pPr defTabSz="951039" fontAlgn="base">
                <a:spcBef>
                  <a:spcPct val="0"/>
                </a:spcBef>
                <a:spcAft>
                  <a:spcPct val="0"/>
                </a:spcAft>
              </a:pPr>
              <a:endParaRPr lang="en-GB"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arrow_5" title="Icon of two arrows pointing across from each other">
              <a:extLst>
                <a:ext uri="{FF2B5EF4-FFF2-40B4-BE49-F238E27FC236}">
                  <a16:creationId xmlns:a16="http://schemas.microsoft.com/office/drawing/2014/main" id="{7B3172F5-F271-4D05-8371-6B30998170AE}"/>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rgbClr val="0078D4"/>
              </a:solidFill>
              <a:prstDash val="solid"/>
              <a:miter lim="800000"/>
              <a:headEnd/>
              <a:tailEnd/>
            </a:ln>
          </p:spPr>
          <p:txBody>
            <a:bodyPr vert="horz" wrap="square" lIns="93258" tIns="46629" rIns="93258" bIns="46629" numCol="1" anchor="t" anchorCtr="0" compatLnSpc="1">
              <a:prstTxWarp prst="textNoShape">
                <a:avLst/>
              </a:prstTxWarp>
            </a:bodyPr>
            <a:lstStyle/>
            <a:p>
              <a:pPr defTabSz="932608"/>
              <a:endParaRPr lang="en-US" sz="918">
                <a:gradFill>
                  <a:gsLst>
                    <a:gs pos="0">
                      <a:srgbClr val="505050"/>
                    </a:gs>
                    <a:gs pos="100000">
                      <a:srgbClr val="505050"/>
                    </a:gs>
                  </a:gsLst>
                  <a:lin ang="5400000" scaled="1"/>
                </a:gradFill>
                <a:latin typeface="Segoe UI"/>
              </a:endParaRPr>
            </a:p>
          </p:txBody>
        </p:sp>
      </p:grpSp>
      <p:sp>
        <p:nvSpPr>
          <p:cNvPr id="14" name="TextBox 13">
            <a:extLst>
              <a:ext uri="{FF2B5EF4-FFF2-40B4-BE49-F238E27FC236}">
                <a16:creationId xmlns:a16="http://schemas.microsoft.com/office/drawing/2014/main" id="{0EB80D82-08C8-4095-821B-99FA430B17D2}"/>
              </a:ext>
            </a:extLst>
          </p:cNvPr>
          <p:cNvSpPr txBox="1"/>
          <p:nvPr/>
        </p:nvSpPr>
        <p:spPr>
          <a:xfrm>
            <a:off x="1248928" y="3674693"/>
            <a:ext cx="2729475" cy="1107996"/>
          </a:xfrm>
          <a:prstGeom prst="rect">
            <a:avLst/>
          </a:prstGeom>
          <a:noFill/>
        </p:spPr>
        <p:txBody>
          <a:bodyPr wrap="square" lIns="0" tIns="0" rIns="0" bIns="0" rtlCol="0" anchor="t">
            <a:spAutoFit/>
          </a:bodyPr>
          <a:lstStyle/>
          <a:p>
            <a:pPr algn="r" defTabSz="932608"/>
            <a:r>
              <a:rPr lang="en-US" sz="2400" dirty="0">
                <a:solidFill>
                  <a:srgbClr val="002050"/>
                </a:solidFill>
              </a:rPr>
              <a:t>Capture business opportunities </a:t>
            </a:r>
            <a:br>
              <a:rPr lang="en-US" sz="2400" dirty="0">
                <a:solidFill>
                  <a:srgbClr val="002050"/>
                </a:solidFill>
                <a:latin typeface="+mj-lt"/>
              </a:rPr>
            </a:br>
            <a:r>
              <a:rPr lang="en-US" sz="2400" dirty="0">
                <a:solidFill>
                  <a:srgbClr val="002050"/>
                </a:solidFill>
                <a:latin typeface="+mj-lt"/>
                <a:sym typeface="Wingdings" panose="05000000000000000000" pitchFamily="2" charset="2"/>
              </a:rPr>
              <a:t> </a:t>
            </a:r>
            <a:r>
              <a:rPr lang="en-US" sz="2400" dirty="0">
                <a:solidFill>
                  <a:srgbClr val="002050"/>
                </a:solidFill>
                <a:latin typeface="+mj-lt"/>
              </a:rPr>
              <a:t>Increase agility</a:t>
            </a:r>
            <a:endParaRPr lang="en-US" sz="2000" dirty="0">
              <a:latin typeface="+mj-lt"/>
            </a:endParaRPr>
          </a:p>
        </p:txBody>
      </p:sp>
      <p:sp>
        <p:nvSpPr>
          <p:cNvPr id="13" name="TextBox 12">
            <a:extLst>
              <a:ext uri="{FF2B5EF4-FFF2-40B4-BE49-F238E27FC236}">
                <a16:creationId xmlns:a16="http://schemas.microsoft.com/office/drawing/2014/main" id="{5EB96869-B09D-4629-8F86-AC7BFACC0875}"/>
              </a:ext>
            </a:extLst>
          </p:cNvPr>
          <p:cNvSpPr txBox="1"/>
          <p:nvPr/>
        </p:nvSpPr>
        <p:spPr>
          <a:xfrm>
            <a:off x="7768686" y="3674693"/>
            <a:ext cx="3298200" cy="738664"/>
          </a:xfrm>
          <a:prstGeom prst="rect">
            <a:avLst/>
          </a:prstGeom>
          <a:noFill/>
        </p:spPr>
        <p:txBody>
          <a:bodyPr wrap="square" lIns="0" tIns="0" rIns="0" bIns="0" rtlCol="0" anchor="t">
            <a:spAutoFit/>
          </a:bodyPr>
          <a:lstStyle/>
          <a:p>
            <a:pPr defTabSz="932608"/>
            <a:r>
              <a:rPr lang="en-US" sz="2400" dirty="0">
                <a:solidFill>
                  <a:srgbClr val="0078D4"/>
                </a:solidFill>
                <a:sym typeface="Wingdings" panose="05000000000000000000" pitchFamily="2" charset="2"/>
              </a:rPr>
              <a:t>Strengthen s</a:t>
            </a:r>
            <a:r>
              <a:rPr lang="en-US" sz="2400" dirty="0">
                <a:solidFill>
                  <a:srgbClr val="0078D4"/>
                </a:solidFill>
              </a:rPr>
              <a:t>ecurity </a:t>
            </a:r>
            <a:br>
              <a:rPr lang="en-US" sz="2400" dirty="0">
                <a:solidFill>
                  <a:srgbClr val="0078D4"/>
                </a:solidFill>
                <a:latin typeface="+mj-lt"/>
              </a:rPr>
            </a:br>
            <a:r>
              <a:rPr lang="en-US" sz="2400" dirty="0">
                <a:solidFill>
                  <a:srgbClr val="0078D4"/>
                </a:solidFill>
                <a:latin typeface="+mj-lt"/>
                <a:sym typeface="Wingdings" panose="05000000000000000000" pitchFamily="2" charset="2"/>
              </a:rPr>
              <a:t></a:t>
            </a:r>
            <a:r>
              <a:rPr lang="en-US" sz="2400" dirty="0">
                <a:solidFill>
                  <a:srgbClr val="0078D4"/>
                </a:solidFill>
                <a:latin typeface="+mj-lt"/>
              </a:rPr>
              <a:t> Mitigate security risk</a:t>
            </a:r>
            <a:endParaRPr lang="en-US" sz="2400" dirty="0">
              <a:latin typeface="+mj-lt"/>
            </a:endParaRPr>
          </a:p>
        </p:txBody>
      </p:sp>
    </p:spTree>
    <p:extLst>
      <p:ext uri="{BB962C8B-B14F-4D97-AF65-F5344CB8AC3E}">
        <p14:creationId xmlns:p14="http://schemas.microsoft.com/office/powerpoint/2010/main" val="14713239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D48292E-B992-4940-9B3F-2194AA01566E}"/>
              </a:ext>
            </a:extLst>
          </p:cNvPr>
          <p:cNvSpPr>
            <a:spLocks noGrp="1"/>
          </p:cNvSpPr>
          <p:nvPr>
            <p:ph type="title"/>
          </p:nvPr>
        </p:nvSpPr>
        <p:spPr>
          <a:xfrm>
            <a:off x="465080" y="632780"/>
            <a:ext cx="11531716" cy="410369"/>
          </a:xfrm>
        </p:spPr>
        <p:txBody>
          <a:bodyPr/>
          <a:lstStyle/>
          <a:p>
            <a:r>
              <a:rPr lang="en-US" sz="2800" dirty="0">
                <a:latin typeface="Segoe UI Semibold" panose="020B0702040204020203" pitchFamily="34" charset="0"/>
                <a:cs typeface="Segoe UI Semibold" panose="020B0702040204020203" pitchFamily="34" charset="0"/>
              </a:rPr>
              <a:t>Microsoft Cloud Adoption Framework for Azure</a:t>
            </a:r>
            <a:endParaRPr lang="en-US" dirty="0"/>
          </a:p>
        </p:txBody>
      </p:sp>
      <p:sp>
        <p:nvSpPr>
          <p:cNvPr id="160" name="Rectangle 159">
            <a:extLst>
              <a:ext uri="{FF2B5EF4-FFF2-40B4-BE49-F238E27FC236}">
                <a16:creationId xmlns:a16="http://schemas.microsoft.com/office/drawing/2014/main" id="{0805A735-547A-4EE9-9E11-DB2E6CF88429}"/>
              </a:ext>
            </a:extLst>
          </p:cNvPr>
          <p:cNvSpPr/>
          <p:nvPr/>
        </p:nvSpPr>
        <p:spPr bwMode="auto">
          <a:xfrm>
            <a:off x="470817" y="1058904"/>
            <a:ext cx="10673443" cy="295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2"/>
                </a:solidFill>
                <a:latin typeface="+mj-lt"/>
                <a:ea typeface="Segoe UI" pitchFamily="34" charset="0"/>
                <a:cs typeface="Segoe UI" pitchFamily="34" charset="0"/>
              </a:rPr>
              <a:t>Security is a discipline you practice along your entire cloud adoption path</a:t>
            </a:r>
            <a:endParaRPr lang="en-US" sz="2800" dirty="0">
              <a:solidFill>
                <a:schemeClr val="tx2"/>
              </a:solidFill>
              <a:latin typeface="+mj-lt"/>
              <a:ea typeface="Segoe UI" pitchFamily="34" charset="0"/>
              <a:cs typeface="Segoe UI" pitchFamily="34" charset="0"/>
            </a:endParaRPr>
          </a:p>
        </p:txBody>
      </p:sp>
      <p:sp>
        <p:nvSpPr>
          <p:cNvPr id="139" name="Rectangle: Rounded Corners 138">
            <a:extLst>
              <a:ext uri="{FF2B5EF4-FFF2-40B4-BE49-F238E27FC236}">
                <a16:creationId xmlns:a16="http://schemas.microsoft.com/office/drawing/2014/main" id="{B6493137-404F-4AB7-B316-8A0F51420A1A}"/>
              </a:ext>
              <a:ext uri="{C183D7F6-B498-43B3-948B-1728B52AA6E4}">
                <adec:decorative xmlns:adec="http://schemas.microsoft.com/office/drawing/2017/decorative" val="1"/>
              </a:ext>
            </a:extLst>
          </p:cNvPr>
          <p:cNvSpPr/>
          <p:nvPr/>
        </p:nvSpPr>
        <p:spPr bwMode="auto">
          <a:xfrm>
            <a:off x="4212352" y="4015692"/>
            <a:ext cx="2479540" cy="2220627"/>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Rounded Corners 135">
            <a:extLst>
              <a:ext uri="{FF2B5EF4-FFF2-40B4-BE49-F238E27FC236}">
                <a16:creationId xmlns:a16="http://schemas.microsoft.com/office/drawing/2014/main" id="{B7839C71-E4E2-4903-8F5A-386E5133AF65}"/>
              </a:ext>
              <a:ext uri="{C183D7F6-B498-43B3-948B-1728B52AA6E4}">
                <adec:decorative xmlns:adec="http://schemas.microsoft.com/office/drawing/2017/decorative" val="1"/>
              </a:ext>
            </a:extLst>
          </p:cNvPr>
          <p:cNvSpPr/>
          <p:nvPr/>
        </p:nvSpPr>
        <p:spPr bwMode="auto">
          <a:xfrm>
            <a:off x="1131580" y="4015692"/>
            <a:ext cx="2479540" cy="2220627"/>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38D14E10-0407-4335-8383-4973BAFE6A49}"/>
              </a:ext>
              <a:ext uri="{C183D7F6-B498-43B3-948B-1728B52AA6E4}">
                <adec:decorative xmlns:adec="http://schemas.microsoft.com/office/drawing/2017/decorative" val="1"/>
              </a:ext>
            </a:extLst>
          </p:cNvPr>
          <p:cNvSpPr/>
          <p:nvPr/>
        </p:nvSpPr>
        <p:spPr bwMode="auto">
          <a:xfrm>
            <a:off x="6257953" y="1522071"/>
            <a:ext cx="2479540" cy="2274913"/>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53B3C67-F7F5-43C1-98CE-C5EBF1EE9D72}"/>
              </a:ext>
              <a:ext uri="{C183D7F6-B498-43B3-948B-1728B52AA6E4}">
                <adec:decorative xmlns:adec="http://schemas.microsoft.com/office/drawing/2017/decorative" val="1"/>
              </a:ext>
            </a:extLst>
          </p:cNvPr>
          <p:cNvGrpSpPr/>
          <p:nvPr/>
        </p:nvGrpSpPr>
        <p:grpSpPr>
          <a:xfrm>
            <a:off x="1419877" y="1716417"/>
            <a:ext cx="843087" cy="843087"/>
            <a:chOff x="559425" y="2299143"/>
            <a:chExt cx="826631" cy="826631"/>
          </a:xfrm>
        </p:grpSpPr>
        <p:sp>
          <p:nvSpPr>
            <p:cNvPr id="12" name="Oval 11">
              <a:extLst>
                <a:ext uri="{FF2B5EF4-FFF2-40B4-BE49-F238E27FC236}">
                  <a16:creationId xmlns:a16="http://schemas.microsoft.com/office/drawing/2014/main" id="{C8CA6BED-7EF3-4A4B-B31D-B681EF01150B}"/>
                </a:ext>
                <a:ext uri="{C183D7F6-B498-43B3-948B-1728B52AA6E4}">
                  <adec:decorative xmlns:adec="http://schemas.microsoft.com/office/drawing/2017/decorative" val="1"/>
                </a:ext>
              </a:extLst>
            </p:cNvPr>
            <p:cNvSpPr/>
            <p:nvPr/>
          </p:nvSpPr>
          <p:spPr bwMode="auto">
            <a:xfrm>
              <a:off x="559425"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2317007-6488-4337-A57E-516FBB7BB0B4}"/>
                </a:ext>
              </a:extLst>
            </p:cNvPr>
            <p:cNvGrpSpPr/>
            <p:nvPr/>
          </p:nvGrpSpPr>
          <p:grpSpPr>
            <a:xfrm>
              <a:off x="643281" y="2515160"/>
              <a:ext cx="589427" cy="418790"/>
              <a:chOff x="529348" y="2756410"/>
              <a:chExt cx="601246" cy="427188"/>
            </a:xfrm>
          </p:grpSpPr>
          <p:sp>
            <p:nvSpPr>
              <p:cNvPr id="246" name="Rectangle 932">
                <a:extLst>
                  <a:ext uri="{FF2B5EF4-FFF2-40B4-BE49-F238E27FC236}">
                    <a16:creationId xmlns:a16="http://schemas.microsoft.com/office/drawing/2014/main" id="{7240D3E9-0FB3-45AB-BB50-13E7D43C3BD9}"/>
                  </a:ext>
                  <a:ext uri="{C183D7F6-B498-43B3-948B-1728B52AA6E4}">
                    <adec:decorative xmlns:adec="http://schemas.microsoft.com/office/drawing/2017/decorative" val="1"/>
                  </a:ext>
                </a:extLst>
              </p:cNvPr>
              <p:cNvSpPr>
                <a:spLocks noChangeArrowheads="1"/>
              </p:cNvSpPr>
              <p:nvPr/>
            </p:nvSpPr>
            <p:spPr bwMode="auto">
              <a:xfrm>
                <a:off x="833899" y="3116147"/>
                <a:ext cx="151254" cy="1635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7" name="Freeform 933">
                <a:extLst>
                  <a:ext uri="{FF2B5EF4-FFF2-40B4-BE49-F238E27FC236}">
                    <a16:creationId xmlns:a16="http://schemas.microsoft.com/office/drawing/2014/main" id="{C24CE083-9F06-408B-A945-DECA8A4238E9}"/>
                  </a:ext>
                  <a:ext uri="{C183D7F6-B498-43B3-948B-1728B52AA6E4}">
                    <adec:decorative xmlns:adec="http://schemas.microsoft.com/office/drawing/2017/decorative" val="1"/>
                  </a:ext>
                </a:extLst>
              </p:cNvPr>
              <p:cNvSpPr>
                <a:spLocks/>
              </p:cNvSpPr>
              <p:nvPr/>
            </p:nvSpPr>
            <p:spPr bwMode="auto">
              <a:xfrm>
                <a:off x="979019" y="3093662"/>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8" name="Freeform 934">
                <a:extLst>
                  <a:ext uri="{FF2B5EF4-FFF2-40B4-BE49-F238E27FC236}">
                    <a16:creationId xmlns:a16="http://schemas.microsoft.com/office/drawing/2014/main" id="{1835BB69-12F5-4B7B-B60F-640C71842D8F}"/>
                  </a:ext>
                  <a:ext uri="{C183D7F6-B498-43B3-948B-1728B52AA6E4}">
                    <adec:decorative xmlns:adec="http://schemas.microsoft.com/office/drawing/2017/decorative" val="1"/>
                  </a:ext>
                </a:extLst>
              </p:cNvPr>
              <p:cNvSpPr>
                <a:spLocks/>
              </p:cNvSpPr>
              <p:nvPr/>
            </p:nvSpPr>
            <p:spPr bwMode="auto">
              <a:xfrm>
                <a:off x="827767" y="2811596"/>
                <a:ext cx="157384" cy="29433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9" name="Rectangle 935">
                <a:extLst>
                  <a:ext uri="{FF2B5EF4-FFF2-40B4-BE49-F238E27FC236}">
                    <a16:creationId xmlns:a16="http://schemas.microsoft.com/office/drawing/2014/main" id="{816E3CC3-7DF8-4848-A39B-8998A7D6EF07}"/>
                  </a:ext>
                  <a:ext uri="{C183D7F6-B498-43B3-948B-1728B52AA6E4}">
                    <adec:decorative xmlns:adec="http://schemas.microsoft.com/office/drawing/2017/decorative" val="1"/>
                  </a:ext>
                </a:extLst>
              </p:cNvPr>
              <p:cNvSpPr>
                <a:spLocks noChangeArrowheads="1"/>
              </p:cNvSpPr>
              <p:nvPr/>
            </p:nvSpPr>
            <p:spPr bwMode="auto">
              <a:xfrm>
                <a:off x="1066910" y="2819773"/>
                <a:ext cx="16351" cy="32703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0" name="Rectangle 936">
                <a:extLst>
                  <a:ext uri="{FF2B5EF4-FFF2-40B4-BE49-F238E27FC236}">
                    <a16:creationId xmlns:a16="http://schemas.microsoft.com/office/drawing/2014/main" id="{2440C2C3-38E0-4A88-8F46-C73BEEFD4996}"/>
                  </a:ext>
                  <a:ext uri="{C183D7F6-B498-43B3-948B-1728B52AA6E4}">
                    <adec:decorative xmlns:adec="http://schemas.microsoft.com/office/drawing/2017/decorative" val="1"/>
                  </a:ext>
                </a:extLst>
              </p:cNvPr>
              <p:cNvSpPr>
                <a:spLocks noChangeArrowheads="1"/>
              </p:cNvSpPr>
              <p:nvPr/>
            </p:nvSpPr>
            <p:spPr bwMode="auto">
              <a:xfrm>
                <a:off x="858425" y="2964894"/>
                <a:ext cx="130814"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1" name="Rectangle 937">
                <a:extLst>
                  <a:ext uri="{FF2B5EF4-FFF2-40B4-BE49-F238E27FC236}">
                    <a16:creationId xmlns:a16="http://schemas.microsoft.com/office/drawing/2014/main" id="{864DB539-DC4B-464A-85CD-53E3A62BF646}"/>
                  </a:ext>
                  <a:ext uri="{C183D7F6-B498-43B3-948B-1728B52AA6E4}">
                    <adec:decorative xmlns:adec="http://schemas.microsoft.com/office/drawing/2017/decorative" val="1"/>
                  </a:ext>
                </a:extLst>
              </p:cNvPr>
              <p:cNvSpPr>
                <a:spLocks noChangeArrowheads="1"/>
              </p:cNvSpPr>
              <p:nvPr/>
            </p:nvSpPr>
            <p:spPr bwMode="auto">
              <a:xfrm>
                <a:off x="604975" y="2964894"/>
                <a:ext cx="134901"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2" name="Oval 938">
                <a:extLst>
                  <a:ext uri="{FF2B5EF4-FFF2-40B4-BE49-F238E27FC236}">
                    <a16:creationId xmlns:a16="http://schemas.microsoft.com/office/drawing/2014/main" id="{2948D0B1-4CE1-489D-917E-4B9D03BDAFB5}"/>
                  </a:ext>
                  <a:ext uri="{C183D7F6-B498-43B3-948B-1728B52AA6E4}">
                    <adec:decorative xmlns:adec="http://schemas.microsoft.com/office/drawing/2017/decorative" val="1"/>
                  </a:ext>
                </a:extLst>
              </p:cNvPr>
              <p:cNvSpPr>
                <a:spLocks noChangeArrowheads="1"/>
              </p:cNvSpPr>
              <p:nvPr/>
            </p:nvSpPr>
            <p:spPr bwMode="auto">
              <a:xfrm>
                <a:off x="1011723" y="2756410"/>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3" name="Rectangle 939">
                <a:extLst>
                  <a:ext uri="{FF2B5EF4-FFF2-40B4-BE49-F238E27FC236}">
                    <a16:creationId xmlns:a16="http://schemas.microsoft.com/office/drawing/2014/main" id="{8E16948C-5475-4866-A24F-6225FE3F3A11}"/>
                  </a:ext>
                  <a:ext uri="{C183D7F6-B498-43B3-948B-1728B52AA6E4}">
                    <adec:decorative xmlns:adec="http://schemas.microsoft.com/office/drawing/2017/decorative" val="1"/>
                  </a:ext>
                </a:extLst>
              </p:cNvPr>
              <p:cNvSpPr>
                <a:spLocks noChangeArrowheads="1"/>
              </p:cNvSpPr>
              <p:nvPr/>
            </p:nvSpPr>
            <p:spPr bwMode="auto">
              <a:xfrm>
                <a:off x="1011723" y="2909707"/>
                <a:ext cx="118871" cy="1226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4" name="Oval 940">
                <a:extLst>
                  <a:ext uri="{FF2B5EF4-FFF2-40B4-BE49-F238E27FC236}">
                    <a16:creationId xmlns:a16="http://schemas.microsoft.com/office/drawing/2014/main" id="{933B776D-675C-4AA2-B4BA-548851BD420D}"/>
                  </a:ext>
                  <a:ext uri="{C183D7F6-B498-43B3-948B-1728B52AA6E4}">
                    <adec:decorative xmlns:adec="http://schemas.microsoft.com/office/drawing/2017/decorative" val="1"/>
                  </a:ext>
                </a:extLst>
              </p:cNvPr>
              <p:cNvSpPr>
                <a:spLocks noChangeArrowheads="1"/>
              </p:cNvSpPr>
              <p:nvPr/>
            </p:nvSpPr>
            <p:spPr bwMode="auto">
              <a:xfrm>
                <a:off x="1011723" y="3063004"/>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5" name="Oval 941">
                <a:extLst>
                  <a:ext uri="{FF2B5EF4-FFF2-40B4-BE49-F238E27FC236}">
                    <a16:creationId xmlns:a16="http://schemas.microsoft.com/office/drawing/2014/main" id="{3FBAD95D-2E5A-4D26-8290-FA3288572FC0}"/>
                  </a:ext>
                  <a:ext uri="{C183D7F6-B498-43B3-948B-1728B52AA6E4}">
                    <adec:decorative xmlns:adec="http://schemas.microsoft.com/office/drawing/2017/decorative" val="1"/>
                  </a:ext>
                </a:extLst>
              </p:cNvPr>
              <p:cNvSpPr>
                <a:spLocks noChangeArrowheads="1"/>
              </p:cNvSpPr>
              <p:nvPr/>
            </p:nvSpPr>
            <p:spPr bwMode="auto">
              <a:xfrm>
                <a:off x="529348"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6" name="Oval 942">
                <a:extLst>
                  <a:ext uri="{FF2B5EF4-FFF2-40B4-BE49-F238E27FC236}">
                    <a16:creationId xmlns:a16="http://schemas.microsoft.com/office/drawing/2014/main" id="{8CAB135D-8F61-4562-8F67-F184137E31B7}"/>
                  </a:ext>
                  <a:ext uri="{C183D7F6-B498-43B3-948B-1728B52AA6E4}">
                    <adec:decorative xmlns:adec="http://schemas.microsoft.com/office/drawing/2017/decorative" val="1"/>
                  </a:ext>
                </a:extLst>
              </p:cNvPr>
              <p:cNvSpPr>
                <a:spLocks noChangeArrowheads="1"/>
              </p:cNvSpPr>
              <p:nvPr/>
            </p:nvSpPr>
            <p:spPr bwMode="auto">
              <a:xfrm>
                <a:off x="770535"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7" name="Rectangle 943">
                <a:extLst>
                  <a:ext uri="{FF2B5EF4-FFF2-40B4-BE49-F238E27FC236}">
                    <a16:creationId xmlns:a16="http://schemas.microsoft.com/office/drawing/2014/main" id="{1CE6D11F-D9D1-4CCE-87AB-4A8D84F45D3A}"/>
                  </a:ext>
                  <a:ext uri="{C183D7F6-B498-43B3-948B-1728B52AA6E4}">
                    <adec:decorative xmlns:adec="http://schemas.microsoft.com/office/drawing/2017/decorative" val="1"/>
                  </a:ext>
                </a:extLst>
              </p:cNvPr>
              <p:cNvSpPr>
                <a:spLocks noChangeArrowheads="1"/>
              </p:cNvSpPr>
              <p:nvPr/>
            </p:nvSpPr>
            <p:spPr bwMode="auto">
              <a:xfrm>
                <a:off x="770535" y="2756410"/>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8" name="Rectangle 944">
                <a:extLst>
                  <a:ext uri="{FF2B5EF4-FFF2-40B4-BE49-F238E27FC236}">
                    <a16:creationId xmlns:a16="http://schemas.microsoft.com/office/drawing/2014/main" id="{28C5C753-3439-4C3B-B76D-96A0A1D46BDF}"/>
                  </a:ext>
                  <a:ext uri="{C183D7F6-B498-43B3-948B-1728B52AA6E4}">
                    <adec:decorative xmlns:adec="http://schemas.microsoft.com/office/drawing/2017/decorative" val="1"/>
                  </a:ext>
                </a:extLst>
              </p:cNvPr>
              <p:cNvSpPr>
                <a:spLocks noChangeArrowheads="1"/>
              </p:cNvSpPr>
              <p:nvPr/>
            </p:nvSpPr>
            <p:spPr bwMode="auto">
              <a:xfrm>
                <a:off x="770535" y="3063004"/>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9" name="Freeform 945">
                <a:extLst>
                  <a:ext uri="{FF2B5EF4-FFF2-40B4-BE49-F238E27FC236}">
                    <a16:creationId xmlns:a16="http://schemas.microsoft.com/office/drawing/2014/main" id="{56202935-0EC5-40C6-9FB6-9EE23E41EDE4}"/>
                  </a:ext>
                  <a:ext uri="{C183D7F6-B498-43B3-948B-1728B52AA6E4}">
                    <adec:decorative xmlns:adec="http://schemas.microsoft.com/office/drawing/2017/decorative" val="1"/>
                  </a:ext>
                </a:extLst>
              </p:cNvPr>
              <p:cNvSpPr>
                <a:spLocks/>
              </p:cNvSpPr>
              <p:nvPr/>
            </p:nvSpPr>
            <p:spPr bwMode="auto">
              <a:xfrm>
                <a:off x="979019" y="2942409"/>
                <a:ext cx="32704" cy="59275"/>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60" name="Freeform 946">
                <a:extLst>
                  <a:ext uri="{FF2B5EF4-FFF2-40B4-BE49-F238E27FC236}">
                    <a16:creationId xmlns:a16="http://schemas.microsoft.com/office/drawing/2014/main" id="{327037ED-F0C9-4640-BF96-AD460D8BD49E}"/>
                  </a:ext>
                  <a:ext uri="{C183D7F6-B498-43B3-948B-1728B52AA6E4}">
                    <adec:decorative xmlns:adec="http://schemas.microsoft.com/office/drawing/2017/decorative" val="1"/>
                  </a:ext>
                </a:extLst>
              </p:cNvPr>
              <p:cNvSpPr>
                <a:spLocks/>
              </p:cNvSpPr>
              <p:nvPr/>
            </p:nvSpPr>
            <p:spPr bwMode="auto">
              <a:xfrm>
                <a:off x="979019" y="2789114"/>
                <a:ext cx="30659" cy="59275"/>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61" name="Freeform 947">
                <a:extLst>
                  <a:ext uri="{FF2B5EF4-FFF2-40B4-BE49-F238E27FC236}">
                    <a16:creationId xmlns:a16="http://schemas.microsoft.com/office/drawing/2014/main" id="{D5127FDA-F018-4836-AD07-930DFBD583F1}"/>
                  </a:ext>
                  <a:ext uri="{C183D7F6-B498-43B3-948B-1728B52AA6E4}">
                    <adec:decorative xmlns:adec="http://schemas.microsoft.com/office/drawing/2017/decorative" val="1"/>
                  </a:ext>
                </a:extLst>
              </p:cNvPr>
              <p:cNvSpPr>
                <a:spLocks/>
              </p:cNvSpPr>
              <p:nvPr/>
            </p:nvSpPr>
            <p:spPr bwMode="auto">
              <a:xfrm>
                <a:off x="731700" y="2942409"/>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grpSp>
      </p:grpSp>
      <p:sp>
        <p:nvSpPr>
          <p:cNvPr id="3" name="Content Placeholder 2">
            <a:extLst>
              <a:ext uri="{FF2B5EF4-FFF2-40B4-BE49-F238E27FC236}">
                <a16:creationId xmlns:a16="http://schemas.microsoft.com/office/drawing/2014/main" id="{DBD27AE2-20B9-4BED-8D4A-BA943CEE2604}"/>
              </a:ext>
            </a:extLst>
          </p:cNvPr>
          <p:cNvSpPr>
            <a:spLocks noGrp="1"/>
          </p:cNvSpPr>
          <p:nvPr>
            <p:ph sz="quarter" idx="4294967295"/>
          </p:nvPr>
        </p:nvSpPr>
        <p:spPr>
          <a:xfrm>
            <a:off x="407204" y="2547411"/>
            <a:ext cx="2868432" cy="1687935"/>
          </a:xfrm>
        </p:spPr>
        <p:txBody>
          <a:bodyPr/>
          <a:lstStyle/>
          <a:p>
            <a:pPr marL="57139" indent="0" algn="ctr" defTabSz="950663" fontAlgn="base">
              <a:lnSpc>
                <a:spcPct val="90000"/>
              </a:lnSpc>
              <a:spcBef>
                <a:spcPct val="0"/>
              </a:spcBef>
              <a:spcAft>
                <a:spcPts val="612"/>
              </a:spcAft>
              <a:buSzTx/>
              <a:buNone/>
              <a:defRPr/>
            </a:pPr>
            <a:r>
              <a:rPr lang="en-US" sz="1800" b="1" spc="0" dirty="0">
                <a:solidFill>
                  <a:srgbClr val="0078D3"/>
                </a:solidFill>
                <a:latin typeface="Segoe UI Semibold"/>
                <a:ea typeface="+mn-lt"/>
                <a:cs typeface="Segoe UI Semibold"/>
              </a:rPr>
              <a:t>Define strategy</a:t>
            </a:r>
          </a:p>
          <a:p>
            <a:pPr marL="57139" indent="0" algn="ctr" defTabSz="932418">
              <a:spcBef>
                <a:spcPts val="0"/>
              </a:spcBef>
              <a:buSzTx/>
              <a:buNone/>
              <a:defRPr/>
            </a:pPr>
            <a:r>
              <a:rPr lang="en-US" sz="1600" spc="0" dirty="0">
                <a:solidFill>
                  <a:srgbClr val="000000"/>
                </a:solidFill>
                <a:latin typeface="Segoe UI"/>
                <a:ea typeface="Segoe UI Black"/>
                <a:cs typeface="Calibri" panose="020F0502020204030204"/>
              </a:rPr>
              <a:t>Define </a:t>
            </a:r>
            <a:r>
              <a:rPr lang="en-US" sz="1600" spc="0" dirty="0">
                <a:latin typeface="Segoe UI"/>
                <a:ea typeface="Segoe UI Black"/>
                <a:cs typeface="Calibri" panose="020F0502020204030204"/>
              </a:rPr>
              <a:t>motivations, and </a:t>
            </a:r>
            <a:r>
              <a:rPr lang="en-US" sz="1600" b="1" spc="0" dirty="0">
                <a:latin typeface="Segoe UI"/>
                <a:ea typeface="Segoe UI Black"/>
                <a:cs typeface="Calibri" panose="020F0502020204030204"/>
              </a:rPr>
              <a:t>create a business case</a:t>
            </a:r>
            <a:r>
              <a:rPr lang="en-US" sz="1600" b="1" spc="0" dirty="0">
                <a:solidFill>
                  <a:srgbClr val="000000"/>
                </a:solidFill>
                <a:latin typeface="Segoe UI"/>
                <a:ea typeface="Segoe UI Black"/>
                <a:cs typeface="Calibri" panose="020F0502020204030204"/>
              </a:rPr>
              <a:t> </a:t>
            </a:r>
            <a:r>
              <a:rPr lang="en-US" sz="1600" spc="0" dirty="0">
                <a:solidFill>
                  <a:srgbClr val="000000"/>
                </a:solidFill>
                <a:latin typeface="Segoe UI"/>
                <a:ea typeface="Segoe UI Black"/>
                <a:cs typeface="Calibri" panose="020F0502020204030204"/>
              </a:rPr>
              <a:t>leveraging</a:t>
            </a:r>
            <a:r>
              <a:rPr lang="en-US" sz="1600" b="1" spc="0" dirty="0">
                <a:solidFill>
                  <a:srgbClr val="000000"/>
                </a:solidFill>
                <a:latin typeface="Segoe UI"/>
                <a:ea typeface="Segoe UI Black"/>
                <a:cs typeface="Calibri" panose="020F0502020204030204"/>
              </a:rPr>
              <a:t> cloud economics</a:t>
            </a:r>
          </a:p>
          <a:p>
            <a:pPr marL="57139" indent="0" algn="ctr" defTabSz="932418">
              <a:spcBef>
                <a:spcPts val="0"/>
              </a:spcBef>
              <a:buSzTx/>
              <a:buNone/>
              <a:defRPr/>
            </a:pPr>
            <a:endParaRPr lang="en-US" sz="1600" spc="0" dirty="0">
              <a:latin typeface="Segoe UI"/>
              <a:ea typeface="Segoe UI Black"/>
              <a:cs typeface="Calibri" panose="020F0502020204030204"/>
            </a:endParaRPr>
          </a:p>
        </p:txBody>
      </p:sp>
      <p:sp>
        <p:nvSpPr>
          <p:cNvPr id="10" name="Content Placeholder 9">
            <a:extLst>
              <a:ext uri="{FF2B5EF4-FFF2-40B4-BE49-F238E27FC236}">
                <a16:creationId xmlns:a16="http://schemas.microsoft.com/office/drawing/2014/main" id="{9D640503-891D-44BB-9970-090E4FB3E2A3}"/>
              </a:ext>
            </a:extLst>
          </p:cNvPr>
          <p:cNvSpPr>
            <a:spLocks noGrp="1"/>
          </p:cNvSpPr>
          <p:nvPr>
            <p:ph sz="quarter" idx="4294967295"/>
          </p:nvPr>
        </p:nvSpPr>
        <p:spPr>
          <a:xfrm>
            <a:off x="3308422" y="2547411"/>
            <a:ext cx="2271713" cy="1249573"/>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Plan</a:t>
            </a:r>
            <a:endParaRPr lang="en-US" sz="2000" spc="0" dirty="0">
              <a:solidFill>
                <a:srgbClr val="0078D3"/>
              </a:solidFill>
              <a:latin typeface="Segoe UI Semibold"/>
              <a:ea typeface="Segoe UI" pitchFamily="34" charset="0"/>
            </a:endParaRPr>
          </a:p>
          <a:p>
            <a:pPr marL="57139" indent="0" algn="ctr" defTabSz="932418">
              <a:spcBef>
                <a:spcPts val="0"/>
              </a:spcBef>
              <a:buSzTx/>
              <a:buNone/>
              <a:defRPr/>
            </a:pPr>
            <a:r>
              <a:rPr lang="en-US" sz="1600" spc="0" dirty="0">
                <a:solidFill>
                  <a:srgbClr val="000000"/>
                </a:solidFill>
                <a:latin typeface="Segoe UI"/>
                <a:ea typeface="+mn-lt"/>
                <a:cs typeface="Calibri" panose="020F0502020204030204"/>
              </a:rPr>
              <a:t>Create </a:t>
            </a:r>
            <a:r>
              <a:rPr lang="en-US" sz="1600" b="1" spc="0" dirty="0">
                <a:solidFill>
                  <a:srgbClr val="000000"/>
                </a:solidFill>
                <a:latin typeface="Segoe UI"/>
                <a:ea typeface="+mn-lt"/>
                <a:cs typeface="Calibri" panose="020F0502020204030204"/>
              </a:rPr>
              <a:t>actionable cloud adoption plan </a:t>
            </a:r>
            <a:r>
              <a:rPr lang="en-US" sz="1600" spc="0" dirty="0">
                <a:solidFill>
                  <a:srgbClr val="000000"/>
                </a:solidFill>
                <a:latin typeface="Segoe UI"/>
                <a:ea typeface="+mn-lt"/>
                <a:cs typeface="Calibri" panose="020F0502020204030204"/>
              </a:rPr>
              <a:t>aligned to the strategy</a:t>
            </a:r>
            <a:endParaRPr lang="en-US" sz="1600" spc="0" dirty="0">
              <a:solidFill>
                <a:srgbClr val="000000"/>
              </a:solidFill>
              <a:latin typeface="Segoe UI"/>
              <a:ea typeface="+mn-lt"/>
              <a:cs typeface="Segoe UI"/>
            </a:endParaRPr>
          </a:p>
        </p:txBody>
      </p:sp>
      <p:sp>
        <p:nvSpPr>
          <p:cNvPr id="11" name="Content Placeholder 10">
            <a:extLst>
              <a:ext uri="{FF2B5EF4-FFF2-40B4-BE49-F238E27FC236}">
                <a16:creationId xmlns:a16="http://schemas.microsoft.com/office/drawing/2014/main" id="{860A1A22-C97D-497F-A54D-56754FB15876}"/>
              </a:ext>
            </a:extLst>
          </p:cNvPr>
          <p:cNvSpPr>
            <a:spLocks noGrp="1"/>
          </p:cNvSpPr>
          <p:nvPr>
            <p:ph sz="quarter" idx="4294967295"/>
          </p:nvPr>
        </p:nvSpPr>
        <p:spPr>
          <a:xfrm>
            <a:off x="6365861" y="2547411"/>
            <a:ext cx="2271713" cy="1249573"/>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Ready</a:t>
            </a:r>
            <a:endParaRPr lang="en-US" sz="2000" spc="0" dirty="0">
              <a:solidFill>
                <a:srgbClr val="0078D3"/>
              </a:solidFill>
              <a:latin typeface="Segoe UI Semibold"/>
              <a:ea typeface="Segoe UI" pitchFamily="34" charset="0"/>
            </a:endParaRPr>
          </a:p>
          <a:p>
            <a:pPr marL="57139" indent="0" algn="ctr" defTabSz="932418">
              <a:spcBef>
                <a:spcPts val="0"/>
              </a:spcBef>
              <a:buSzTx/>
              <a:buNone/>
              <a:defRPr/>
            </a:pPr>
            <a:r>
              <a:rPr lang="en-US" sz="1600" spc="0" dirty="0">
                <a:solidFill>
                  <a:srgbClr val="262626"/>
                </a:solidFill>
                <a:latin typeface="Segoe UI"/>
                <a:ea typeface="+mn-lt"/>
                <a:cs typeface="Calibri" panose="020F0502020204030204"/>
              </a:rPr>
              <a:t>Prepare cloud  environments with </a:t>
            </a:r>
            <a:r>
              <a:rPr lang="en-US" sz="1600" b="1" spc="0" dirty="0">
                <a:solidFill>
                  <a:srgbClr val="262626"/>
                </a:solidFill>
                <a:latin typeface="Segoe UI"/>
                <a:ea typeface="+mn-lt"/>
                <a:cs typeface="Calibri" panose="020F0502020204030204"/>
              </a:rPr>
              <a:t>Azure landing zones</a:t>
            </a:r>
            <a:endParaRPr lang="en-US" sz="1600" b="1" spc="0" dirty="0">
              <a:solidFill>
                <a:srgbClr val="262626"/>
              </a:solidFill>
              <a:latin typeface="Segoe UI"/>
              <a:ea typeface="+mn-lt"/>
              <a:cs typeface="Segoe UI"/>
            </a:endParaRPr>
          </a:p>
        </p:txBody>
      </p:sp>
      <p:sp>
        <p:nvSpPr>
          <p:cNvPr id="161" name="Rectangle 160">
            <a:extLst>
              <a:ext uri="{FF2B5EF4-FFF2-40B4-BE49-F238E27FC236}">
                <a16:creationId xmlns:a16="http://schemas.microsoft.com/office/drawing/2014/main" id="{2CCEC481-B773-43A5-AB46-BA8E31CB3587}"/>
              </a:ext>
            </a:extLst>
          </p:cNvPr>
          <p:cNvSpPr/>
          <p:nvPr/>
        </p:nvSpPr>
        <p:spPr bwMode="auto">
          <a:xfrm>
            <a:off x="6631124" y="3866072"/>
            <a:ext cx="1696134" cy="514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ea typeface="Segoe UI" pitchFamily="34" charset="0"/>
                <a:cs typeface="Segoe UI" pitchFamily="34" charset="0"/>
              </a:rPr>
              <a:t>Security is a critical design area here</a:t>
            </a:r>
            <a:endParaRPr lang="en-US" sz="2000" dirty="0">
              <a:solidFill>
                <a:schemeClr val="tx2"/>
              </a:solidFill>
              <a:latin typeface="+mj-lt"/>
              <a:ea typeface="Segoe UI" pitchFamily="34" charset="0"/>
              <a:cs typeface="Segoe UI" pitchFamily="34" charset="0"/>
            </a:endParaRPr>
          </a:p>
        </p:txBody>
      </p:sp>
      <p:sp>
        <p:nvSpPr>
          <p:cNvPr id="14" name="Content Placeholder 13">
            <a:extLst>
              <a:ext uri="{FF2B5EF4-FFF2-40B4-BE49-F238E27FC236}">
                <a16:creationId xmlns:a16="http://schemas.microsoft.com/office/drawing/2014/main" id="{1AB7395A-692F-4990-AEE5-2D1C497F814A}"/>
              </a:ext>
            </a:extLst>
          </p:cNvPr>
          <p:cNvSpPr>
            <a:spLocks noGrp="1"/>
          </p:cNvSpPr>
          <p:nvPr>
            <p:ph sz="quarter" idx="4294967295"/>
          </p:nvPr>
        </p:nvSpPr>
        <p:spPr>
          <a:xfrm>
            <a:off x="9225933" y="2547411"/>
            <a:ext cx="2605643" cy="1474250"/>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Adopt</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rPr>
              <a:t>Migrate</a:t>
            </a:r>
            <a:r>
              <a:rPr lang="en-US" sz="1600" spc="0" dirty="0">
                <a:solidFill>
                  <a:srgbClr val="000000"/>
                </a:solidFill>
                <a:latin typeface="Segoe UI"/>
              </a:rPr>
              <a:t> or </a:t>
            </a:r>
            <a:r>
              <a:rPr lang="en-US" sz="1600" b="1" spc="0" dirty="0">
                <a:solidFill>
                  <a:srgbClr val="000000"/>
                </a:solidFill>
                <a:latin typeface="Segoe UI"/>
              </a:rPr>
              <a:t>Innovate</a:t>
            </a:r>
          </a:p>
          <a:p>
            <a:pPr marL="57139" indent="0" algn="ctr" defTabSz="950663" fontAlgn="base">
              <a:lnSpc>
                <a:spcPct val="90000"/>
              </a:lnSpc>
              <a:spcBef>
                <a:spcPct val="0"/>
              </a:spcBef>
              <a:spcAft>
                <a:spcPts val="612"/>
              </a:spcAft>
              <a:buSzTx/>
              <a:buNone/>
              <a:defRPr/>
            </a:pPr>
            <a:r>
              <a:rPr lang="en-US" sz="1600" spc="0" dirty="0">
                <a:solidFill>
                  <a:srgbClr val="000000"/>
                </a:solidFill>
                <a:latin typeface="Segoe UI"/>
                <a:ea typeface="+mn-lt"/>
                <a:cs typeface="Calibri" panose="020F0502020204030204"/>
              </a:rPr>
              <a:t>Design, build and </a:t>
            </a:r>
            <a:r>
              <a:rPr lang="en-US" sz="1600" b="1" spc="0" dirty="0">
                <a:solidFill>
                  <a:srgbClr val="000000"/>
                </a:solidFill>
                <a:latin typeface="Segoe UI"/>
                <a:ea typeface="+mn-lt"/>
                <a:cs typeface="Calibri" panose="020F0502020204030204"/>
              </a:rPr>
              <a:t>deploy workloads to Azure </a:t>
            </a:r>
          </a:p>
        </p:txBody>
      </p:sp>
      <p:sp>
        <p:nvSpPr>
          <p:cNvPr id="15" name="Content Placeholder 14">
            <a:extLst>
              <a:ext uri="{FF2B5EF4-FFF2-40B4-BE49-F238E27FC236}">
                <a16:creationId xmlns:a16="http://schemas.microsoft.com/office/drawing/2014/main" id="{F6D4307E-FD7E-41B0-AA3B-CE0355297062}"/>
              </a:ext>
            </a:extLst>
          </p:cNvPr>
          <p:cNvSpPr>
            <a:spLocks noGrp="1"/>
          </p:cNvSpPr>
          <p:nvPr>
            <p:ph sz="quarter" idx="4294967295"/>
          </p:nvPr>
        </p:nvSpPr>
        <p:spPr>
          <a:xfrm>
            <a:off x="1045248" y="5058174"/>
            <a:ext cx="2736850" cy="1175706"/>
          </a:xfrm>
        </p:spPr>
        <p:txBody>
          <a:bodyPr/>
          <a:lstStyle/>
          <a:p>
            <a:pPr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Govern</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ea typeface="+mn-lt"/>
                <a:cs typeface="Calibri" panose="020F0502020204030204"/>
              </a:rPr>
              <a:t>Automate governance baseline </a:t>
            </a:r>
            <a:r>
              <a:rPr lang="en-US" sz="1600" spc="0" dirty="0">
                <a:solidFill>
                  <a:srgbClr val="000000"/>
                </a:solidFill>
                <a:latin typeface="Segoe UI"/>
                <a:ea typeface="+mn-lt"/>
                <a:cs typeface="Calibri" panose="020F0502020204030204"/>
              </a:rPr>
              <a:t>and empower delegated responsibility</a:t>
            </a:r>
          </a:p>
        </p:txBody>
      </p:sp>
      <p:sp>
        <p:nvSpPr>
          <p:cNvPr id="162" name="Rectangle 161">
            <a:extLst>
              <a:ext uri="{FF2B5EF4-FFF2-40B4-BE49-F238E27FC236}">
                <a16:creationId xmlns:a16="http://schemas.microsoft.com/office/drawing/2014/main" id="{674B1385-A3DC-4BDD-8775-A395B78ED527}"/>
              </a:ext>
            </a:extLst>
          </p:cNvPr>
          <p:cNvSpPr/>
          <p:nvPr/>
        </p:nvSpPr>
        <p:spPr bwMode="auto">
          <a:xfrm>
            <a:off x="506096" y="6280232"/>
            <a:ext cx="3730508" cy="727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Security is a discipline of </a:t>
            </a:r>
            <a:br>
              <a:rPr lang="en-US" sz="1600" dirty="0">
                <a:solidFill>
                  <a:schemeClr val="tx2"/>
                </a:solidFill>
                <a:latin typeface="+mj-lt"/>
                <a:cs typeface="Segoe UI" pitchFamily="34" charset="0"/>
              </a:rPr>
            </a:br>
            <a:r>
              <a:rPr lang="en-US" sz="1600" dirty="0">
                <a:solidFill>
                  <a:schemeClr val="tx2"/>
                </a:solidFill>
                <a:latin typeface="+mj-lt"/>
                <a:cs typeface="Segoe UI" pitchFamily="34" charset="0"/>
              </a:rPr>
              <a:t>governance &amp; automated guardrails</a:t>
            </a:r>
          </a:p>
        </p:txBody>
      </p:sp>
      <p:sp>
        <p:nvSpPr>
          <p:cNvPr id="16" name="Content Placeholder 15">
            <a:extLst>
              <a:ext uri="{FF2B5EF4-FFF2-40B4-BE49-F238E27FC236}">
                <a16:creationId xmlns:a16="http://schemas.microsoft.com/office/drawing/2014/main" id="{D1B1B049-0015-4311-AC0B-FFC96123B255}"/>
              </a:ext>
            </a:extLst>
          </p:cNvPr>
          <p:cNvSpPr>
            <a:spLocks noGrp="1"/>
          </p:cNvSpPr>
          <p:nvPr>
            <p:ph sz="quarter" idx="4294967295"/>
          </p:nvPr>
        </p:nvSpPr>
        <p:spPr>
          <a:xfrm>
            <a:off x="4319914" y="5058174"/>
            <a:ext cx="2333625" cy="1175706"/>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Manage</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ea typeface="+mn-lt"/>
                <a:cs typeface="Calibri" panose="020F0502020204030204"/>
              </a:rPr>
              <a:t>Build operations baseline </a:t>
            </a:r>
            <a:r>
              <a:rPr lang="en-US" sz="1600" spc="0" dirty="0">
                <a:solidFill>
                  <a:srgbClr val="000000"/>
                </a:solidFill>
                <a:latin typeface="Segoe UI"/>
                <a:ea typeface="+mn-lt"/>
                <a:cs typeface="Calibri" panose="020F0502020204030204"/>
              </a:rPr>
              <a:t>and support enterprise operations</a:t>
            </a:r>
          </a:p>
        </p:txBody>
      </p:sp>
      <p:sp>
        <p:nvSpPr>
          <p:cNvPr id="163" name="Rectangle 162">
            <a:extLst>
              <a:ext uri="{FF2B5EF4-FFF2-40B4-BE49-F238E27FC236}">
                <a16:creationId xmlns:a16="http://schemas.microsoft.com/office/drawing/2014/main" id="{5EB074E4-1074-4FE0-A108-F048D29F7145}"/>
              </a:ext>
            </a:extLst>
          </p:cNvPr>
          <p:cNvSpPr/>
          <p:nvPr/>
        </p:nvSpPr>
        <p:spPr bwMode="auto">
          <a:xfrm>
            <a:off x="3815183" y="6280232"/>
            <a:ext cx="3307346" cy="727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Security drives your operations baseline implementation</a:t>
            </a:r>
          </a:p>
        </p:txBody>
      </p:sp>
      <p:grpSp>
        <p:nvGrpSpPr>
          <p:cNvPr id="20" name="Group 19">
            <a:extLst>
              <a:ext uri="{FF2B5EF4-FFF2-40B4-BE49-F238E27FC236}">
                <a16:creationId xmlns:a16="http://schemas.microsoft.com/office/drawing/2014/main" id="{04D54B6A-1DA9-45B2-BE25-F10DC5304111}"/>
              </a:ext>
              <a:ext uri="{C183D7F6-B498-43B3-948B-1728B52AA6E4}">
                <adec:decorative xmlns:adec="http://schemas.microsoft.com/office/drawing/2017/decorative" val="1"/>
              </a:ext>
            </a:extLst>
          </p:cNvPr>
          <p:cNvGrpSpPr/>
          <p:nvPr/>
        </p:nvGrpSpPr>
        <p:grpSpPr>
          <a:xfrm>
            <a:off x="4022735" y="1706712"/>
            <a:ext cx="843087" cy="843087"/>
            <a:chOff x="3435958" y="2299143"/>
            <a:chExt cx="826631" cy="826631"/>
          </a:xfrm>
        </p:grpSpPr>
        <p:sp>
          <p:nvSpPr>
            <p:cNvPr id="101" name="Oval 100">
              <a:extLst>
                <a:ext uri="{FF2B5EF4-FFF2-40B4-BE49-F238E27FC236}">
                  <a16:creationId xmlns:a16="http://schemas.microsoft.com/office/drawing/2014/main" id="{3E06C1BF-C32F-48A9-9B8D-FD5BAAECFEC0}"/>
                </a:ext>
                <a:ext uri="{C183D7F6-B498-43B3-948B-1728B52AA6E4}">
                  <adec:decorative xmlns:adec="http://schemas.microsoft.com/office/drawing/2017/decorative" val="1"/>
                </a:ext>
              </a:extLst>
            </p:cNvPr>
            <p:cNvSpPr/>
            <p:nvPr/>
          </p:nvSpPr>
          <p:spPr bwMode="auto">
            <a:xfrm>
              <a:off x="3435958"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A3437D8-20BE-4B80-921A-30F68F345520}"/>
                </a:ext>
              </a:extLst>
            </p:cNvPr>
            <p:cNvGrpSpPr/>
            <p:nvPr/>
          </p:nvGrpSpPr>
          <p:grpSpPr>
            <a:xfrm>
              <a:off x="3660318" y="2503062"/>
              <a:ext cx="337887" cy="418791"/>
              <a:chOff x="3706666" y="2724963"/>
              <a:chExt cx="344662" cy="427189"/>
            </a:xfrm>
          </p:grpSpPr>
          <p:sp>
            <p:nvSpPr>
              <p:cNvPr id="225" name="Freeform 88">
                <a:extLst>
                  <a:ext uri="{FF2B5EF4-FFF2-40B4-BE49-F238E27FC236}">
                    <a16:creationId xmlns:a16="http://schemas.microsoft.com/office/drawing/2014/main" id="{9090A10B-6193-4BF8-8476-D770A774EDBF}"/>
                  </a:ext>
                  <a:ext uri="{C183D7F6-B498-43B3-948B-1728B52AA6E4}">
                    <adec:decorative xmlns:adec="http://schemas.microsoft.com/office/drawing/2017/decorative" val="1"/>
                  </a:ext>
                </a:extLst>
              </p:cNvPr>
              <p:cNvSpPr>
                <a:spLocks/>
              </p:cNvSpPr>
              <p:nvPr/>
            </p:nvSpPr>
            <p:spPr bwMode="auto">
              <a:xfrm>
                <a:off x="3706666" y="2724963"/>
                <a:ext cx="344662" cy="427189"/>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6" name="Freeform 89">
                <a:extLst>
                  <a:ext uri="{FF2B5EF4-FFF2-40B4-BE49-F238E27FC236}">
                    <a16:creationId xmlns:a16="http://schemas.microsoft.com/office/drawing/2014/main" id="{C1178AD2-E8D5-4806-ABEA-2CC2F7F53504}"/>
                  </a:ext>
                  <a:ext uri="{C183D7F6-B498-43B3-948B-1728B52AA6E4}">
                    <adec:decorative xmlns:adec="http://schemas.microsoft.com/office/drawing/2017/decorative" val="1"/>
                  </a:ext>
                </a:extLst>
              </p:cNvPr>
              <p:cNvSpPr>
                <a:spLocks/>
              </p:cNvSpPr>
              <p:nvPr/>
            </p:nvSpPr>
            <p:spPr bwMode="auto">
              <a:xfrm>
                <a:off x="3706666" y="2724963"/>
                <a:ext cx="126214" cy="126215"/>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7" name="Line 90">
                <a:extLst>
                  <a:ext uri="{FF2B5EF4-FFF2-40B4-BE49-F238E27FC236}">
                    <a16:creationId xmlns:a16="http://schemas.microsoft.com/office/drawing/2014/main" id="{D71D1268-FF75-4ACA-870E-26C9F33440C8}"/>
                  </a:ext>
                  <a:ext uri="{C183D7F6-B498-43B3-948B-1728B52AA6E4}">
                    <adec:decorative xmlns:adec="http://schemas.microsoft.com/office/drawing/2017/decorative" val="1"/>
                  </a:ext>
                </a:extLst>
              </p:cNvPr>
              <p:cNvSpPr>
                <a:spLocks noChangeShapeType="1"/>
              </p:cNvSpPr>
              <p:nvPr/>
            </p:nvSpPr>
            <p:spPr bwMode="auto">
              <a:xfrm>
                <a:off x="3796472" y="2948266"/>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8" name="Line 91">
                <a:extLst>
                  <a:ext uri="{FF2B5EF4-FFF2-40B4-BE49-F238E27FC236}">
                    <a16:creationId xmlns:a16="http://schemas.microsoft.com/office/drawing/2014/main" id="{B82738C3-1753-4AFF-BC4B-911EB5EA75B5}"/>
                  </a:ext>
                  <a:ext uri="{C183D7F6-B498-43B3-948B-1728B52AA6E4}">
                    <adec:decorative xmlns:adec="http://schemas.microsoft.com/office/drawing/2017/decorative" val="1"/>
                  </a:ext>
                </a:extLst>
              </p:cNvPr>
              <p:cNvSpPr>
                <a:spLocks noChangeShapeType="1"/>
              </p:cNvSpPr>
              <p:nvPr/>
            </p:nvSpPr>
            <p:spPr bwMode="auto">
              <a:xfrm>
                <a:off x="3796472" y="3030791"/>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grpSp>
      </p:grpSp>
      <p:grpSp>
        <p:nvGrpSpPr>
          <p:cNvPr id="27" name="Group 26">
            <a:extLst>
              <a:ext uri="{FF2B5EF4-FFF2-40B4-BE49-F238E27FC236}">
                <a16:creationId xmlns:a16="http://schemas.microsoft.com/office/drawing/2014/main" id="{7C7C8E7D-5613-46DE-9FC8-00C3064E41E8}"/>
              </a:ext>
              <a:ext uri="{C183D7F6-B498-43B3-948B-1728B52AA6E4}">
                <adec:decorative xmlns:adec="http://schemas.microsoft.com/office/drawing/2017/decorative" val="1"/>
              </a:ext>
            </a:extLst>
          </p:cNvPr>
          <p:cNvGrpSpPr/>
          <p:nvPr/>
        </p:nvGrpSpPr>
        <p:grpSpPr>
          <a:xfrm>
            <a:off x="4799656" y="2715886"/>
            <a:ext cx="2086450" cy="110921"/>
            <a:chOff x="4154573" y="3409885"/>
            <a:chExt cx="2086746" cy="108756"/>
          </a:xfrm>
        </p:grpSpPr>
        <p:cxnSp>
          <p:nvCxnSpPr>
            <p:cNvPr id="220" name="Straight Connector 219">
              <a:extLst>
                <a:ext uri="{FF2B5EF4-FFF2-40B4-BE49-F238E27FC236}">
                  <a16:creationId xmlns:a16="http://schemas.microsoft.com/office/drawing/2014/main" id="{4B12FE2D-66D4-4645-822E-BBC46B586BB3}"/>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D59537A8-4173-4CFF-BA84-1F5F7180E9F0}"/>
              </a:ext>
              <a:ext uri="{C183D7F6-B498-43B3-948B-1728B52AA6E4}">
                <adec:decorative xmlns:adec="http://schemas.microsoft.com/office/drawing/2017/decorative" val="1"/>
              </a:ext>
            </a:extLst>
          </p:cNvPr>
          <p:cNvGrpSpPr/>
          <p:nvPr/>
        </p:nvGrpSpPr>
        <p:grpSpPr>
          <a:xfrm>
            <a:off x="7076180" y="1706712"/>
            <a:ext cx="843087" cy="843087"/>
            <a:chOff x="6312492" y="2299143"/>
            <a:chExt cx="826631" cy="826631"/>
          </a:xfrm>
        </p:grpSpPr>
        <p:sp>
          <p:nvSpPr>
            <p:cNvPr id="104" name="Oval 103">
              <a:extLst>
                <a:ext uri="{FF2B5EF4-FFF2-40B4-BE49-F238E27FC236}">
                  <a16:creationId xmlns:a16="http://schemas.microsoft.com/office/drawing/2014/main" id="{A0A5D79E-47AA-4D03-AC4E-D5DFF104B4A7}"/>
                </a:ext>
                <a:ext uri="{C183D7F6-B498-43B3-948B-1728B52AA6E4}">
                  <adec:decorative xmlns:adec="http://schemas.microsoft.com/office/drawing/2017/decorative" val="1"/>
                </a:ext>
              </a:extLst>
            </p:cNvPr>
            <p:cNvSpPr/>
            <p:nvPr/>
          </p:nvSpPr>
          <p:spPr bwMode="auto">
            <a:xfrm>
              <a:off x="6312492"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06E758C5-CE85-4A7C-9D45-D8DCAAE93BCE}"/>
                </a:ext>
              </a:extLst>
            </p:cNvPr>
            <p:cNvGrpSpPr/>
            <p:nvPr/>
          </p:nvGrpSpPr>
          <p:grpSpPr>
            <a:xfrm>
              <a:off x="6486663" y="2475658"/>
              <a:ext cx="477474" cy="475820"/>
              <a:chOff x="6485890" y="2692506"/>
              <a:chExt cx="487048" cy="485361"/>
            </a:xfrm>
          </p:grpSpPr>
          <p:sp>
            <p:nvSpPr>
              <p:cNvPr id="230" name="AutoShape 151">
                <a:extLst>
                  <a:ext uri="{FF2B5EF4-FFF2-40B4-BE49-F238E27FC236}">
                    <a16:creationId xmlns:a16="http://schemas.microsoft.com/office/drawing/2014/main" id="{3125C1AE-68F8-4C8F-9F3B-45558688345C}"/>
                  </a:ext>
                  <a:ext uri="{C183D7F6-B498-43B3-948B-1728B52AA6E4}">
                    <adec:decorative xmlns:adec="http://schemas.microsoft.com/office/drawing/2017/decorative" val="1"/>
                  </a:ext>
                </a:extLst>
              </p:cNvPr>
              <p:cNvSpPr>
                <a:spLocks noChangeAspect="1" noChangeArrowheads="1" noTextEdit="1"/>
              </p:cNvSpPr>
              <p:nvPr/>
            </p:nvSpPr>
            <p:spPr bwMode="auto">
              <a:xfrm>
                <a:off x="6485890" y="2692506"/>
                <a:ext cx="487048" cy="4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1" name="Oval 153">
                <a:extLst>
                  <a:ext uri="{FF2B5EF4-FFF2-40B4-BE49-F238E27FC236}">
                    <a16:creationId xmlns:a16="http://schemas.microsoft.com/office/drawing/2014/main" id="{9C1ADD05-C62A-43B6-8026-DCA813F93949}"/>
                  </a:ext>
                  <a:ext uri="{C183D7F6-B498-43B3-948B-1728B52AA6E4}">
                    <adec:decorative xmlns:adec="http://schemas.microsoft.com/office/drawing/2017/decorative" val="1"/>
                  </a:ext>
                </a:extLst>
              </p:cNvPr>
              <p:cNvSpPr>
                <a:spLocks noChangeArrowheads="1"/>
              </p:cNvSpPr>
              <p:nvPr/>
            </p:nvSpPr>
            <p:spPr bwMode="auto">
              <a:xfrm>
                <a:off x="6575210" y="2778455"/>
                <a:ext cx="311778" cy="3117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2" name="Freeform 154">
                <a:extLst>
                  <a:ext uri="{FF2B5EF4-FFF2-40B4-BE49-F238E27FC236}">
                    <a16:creationId xmlns:a16="http://schemas.microsoft.com/office/drawing/2014/main" id="{D7D352D5-B063-458B-BE3D-2C2F74643621}"/>
                  </a:ext>
                  <a:ext uri="{C183D7F6-B498-43B3-948B-1728B52AA6E4}">
                    <adec:decorative xmlns:adec="http://schemas.microsoft.com/office/drawing/2017/decorative" val="1"/>
                  </a:ext>
                </a:extLst>
              </p:cNvPr>
              <p:cNvSpPr>
                <a:spLocks/>
              </p:cNvSpPr>
              <p:nvPr/>
            </p:nvSpPr>
            <p:spPr bwMode="auto">
              <a:xfrm>
                <a:off x="6632510" y="2859349"/>
                <a:ext cx="185382" cy="15167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3" name="Freeform 155">
                <a:extLst>
                  <a:ext uri="{FF2B5EF4-FFF2-40B4-BE49-F238E27FC236}">
                    <a16:creationId xmlns:a16="http://schemas.microsoft.com/office/drawing/2014/main" id="{2DE76BC6-F3FE-451B-A56F-AADEE484277B}"/>
                  </a:ext>
                  <a:ext uri="{C183D7F6-B498-43B3-948B-1728B52AA6E4}">
                    <adec:decorative xmlns:adec="http://schemas.microsoft.com/office/drawing/2017/decorative" val="1"/>
                  </a:ext>
                </a:extLst>
              </p:cNvPr>
              <p:cNvSpPr>
                <a:spLocks/>
              </p:cNvSpPr>
              <p:nvPr/>
            </p:nvSpPr>
            <p:spPr bwMode="auto">
              <a:xfrm>
                <a:off x="6873506" y="2948669"/>
                <a:ext cx="99432" cy="148305"/>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4" name="Freeform 156">
                <a:extLst>
                  <a:ext uri="{FF2B5EF4-FFF2-40B4-BE49-F238E27FC236}">
                    <a16:creationId xmlns:a16="http://schemas.microsoft.com/office/drawing/2014/main" id="{96EBE8DB-EF9B-41B3-B4DE-B3D9C26B78E0}"/>
                  </a:ext>
                  <a:ext uri="{C183D7F6-B498-43B3-948B-1728B52AA6E4}">
                    <adec:decorative xmlns:adec="http://schemas.microsoft.com/office/drawing/2017/decorative" val="1"/>
                  </a:ext>
                </a:extLst>
              </p:cNvPr>
              <p:cNvSpPr>
                <a:spLocks/>
              </p:cNvSpPr>
              <p:nvPr/>
            </p:nvSpPr>
            <p:spPr bwMode="auto">
              <a:xfrm>
                <a:off x="6485890" y="2773400"/>
                <a:ext cx="99432" cy="149990"/>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5" name="Freeform 157">
                <a:extLst>
                  <a:ext uri="{FF2B5EF4-FFF2-40B4-BE49-F238E27FC236}">
                    <a16:creationId xmlns:a16="http://schemas.microsoft.com/office/drawing/2014/main" id="{AB451BEC-E5A2-4D0B-98CA-E900505D4C6A}"/>
                  </a:ext>
                  <a:ext uri="{C183D7F6-B498-43B3-948B-1728B52AA6E4}">
                    <adec:decorative xmlns:adec="http://schemas.microsoft.com/office/drawing/2017/decorative" val="1"/>
                  </a:ext>
                </a:extLst>
              </p:cNvPr>
              <p:cNvSpPr>
                <a:spLocks/>
              </p:cNvSpPr>
              <p:nvPr/>
            </p:nvSpPr>
            <p:spPr bwMode="auto">
              <a:xfrm>
                <a:off x="6566784" y="3080121"/>
                <a:ext cx="149991" cy="97746"/>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6" name="Freeform 158">
                <a:extLst>
                  <a:ext uri="{FF2B5EF4-FFF2-40B4-BE49-F238E27FC236}">
                    <a16:creationId xmlns:a16="http://schemas.microsoft.com/office/drawing/2014/main" id="{008E3E85-0664-4A47-B4B1-797050925BDE}"/>
                  </a:ext>
                  <a:ext uri="{C183D7F6-B498-43B3-948B-1728B52AA6E4}">
                    <adec:decorative xmlns:adec="http://schemas.microsoft.com/office/drawing/2017/decorative" val="1"/>
                  </a:ext>
                </a:extLst>
              </p:cNvPr>
              <p:cNvSpPr>
                <a:spLocks/>
              </p:cNvSpPr>
              <p:nvPr/>
            </p:nvSpPr>
            <p:spPr bwMode="auto">
              <a:xfrm>
                <a:off x="6485890" y="2948669"/>
                <a:ext cx="99432" cy="148305"/>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7" name="Freeform 159">
                <a:extLst>
                  <a:ext uri="{FF2B5EF4-FFF2-40B4-BE49-F238E27FC236}">
                    <a16:creationId xmlns:a16="http://schemas.microsoft.com/office/drawing/2014/main" id="{D8B002E9-C3F9-4174-807D-7662F3572D3C}"/>
                  </a:ext>
                  <a:ext uri="{C183D7F6-B498-43B3-948B-1728B52AA6E4}">
                    <adec:decorative xmlns:adec="http://schemas.microsoft.com/office/drawing/2017/decorative" val="1"/>
                  </a:ext>
                </a:extLst>
              </p:cNvPr>
              <p:cNvSpPr>
                <a:spLocks/>
              </p:cNvSpPr>
              <p:nvPr/>
            </p:nvSpPr>
            <p:spPr bwMode="auto">
              <a:xfrm>
                <a:off x="6873506" y="2773400"/>
                <a:ext cx="99432" cy="149990"/>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8" name="Freeform 160">
                <a:extLst>
                  <a:ext uri="{FF2B5EF4-FFF2-40B4-BE49-F238E27FC236}">
                    <a16:creationId xmlns:a16="http://schemas.microsoft.com/office/drawing/2014/main" id="{037BEC80-04CA-46C0-9FE3-85D255AC90A3}"/>
                  </a:ext>
                  <a:ext uri="{C183D7F6-B498-43B3-948B-1728B52AA6E4}">
                    <adec:decorative xmlns:adec="http://schemas.microsoft.com/office/drawing/2017/decorative" val="1"/>
                  </a:ext>
                </a:extLst>
              </p:cNvPr>
              <p:cNvSpPr>
                <a:spLocks/>
              </p:cNvSpPr>
              <p:nvPr/>
            </p:nvSpPr>
            <p:spPr bwMode="auto">
              <a:xfrm>
                <a:off x="6742054" y="3080121"/>
                <a:ext cx="149991" cy="97746"/>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9" name="Freeform 161">
                <a:extLst>
                  <a:ext uri="{FF2B5EF4-FFF2-40B4-BE49-F238E27FC236}">
                    <a16:creationId xmlns:a16="http://schemas.microsoft.com/office/drawing/2014/main" id="{009BCC5E-B869-4CD2-AD07-8B83A6CCA096}"/>
                  </a:ext>
                  <a:ext uri="{C183D7F6-B498-43B3-948B-1728B52AA6E4}">
                    <adec:decorative xmlns:adec="http://schemas.microsoft.com/office/drawing/2017/decorative" val="1"/>
                  </a:ext>
                </a:extLst>
              </p:cNvPr>
              <p:cNvSpPr>
                <a:spLocks/>
              </p:cNvSpPr>
              <p:nvPr/>
            </p:nvSpPr>
            <p:spPr bwMode="auto">
              <a:xfrm>
                <a:off x="6742054" y="2695877"/>
                <a:ext cx="149991" cy="96061"/>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40" name="Freeform 162">
                <a:extLst>
                  <a:ext uri="{FF2B5EF4-FFF2-40B4-BE49-F238E27FC236}">
                    <a16:creationId xmlns:a16="http://schemas.microsoft.com/office/drawing/2014/main" id="{94F1DB97-8B51-4207-AB18-F6AC6A9ABE9C}"/>
                  </a:ext>
                  <a:ext uri="{C183D7F6-B498-43B3-948B-1728B52AA6E4}">
                    <adec:decorative xmlns:adec="http://schemas.microsoft.com/office/drawing/2017/decorative" val="1"/>
                  </a:ext>
                </a:extLst>
              </p:cNvPr>
              <p:cNvSpPr>
                <a:spLocks/>
              </p:cNvSpPr>
              <p:nvPr/>
            </p:nvSpPr>
            <p:spPr bwMode="auto">
              <a:xfrm>
                <a:off x="6566784" y="2695877"/>
                <a:ext cx="149991" cy="96061"/>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grpSp>
      </p:grpSp>
      <p:grpSp>
        <p:nvGrpSpPr>
          <p:cNvPr id="28" name="Group 27">
            <a:extLst>
              <a:ext uri="{FF2B5EF4-FFF2-40B4-BE49-F238E27FC236}">
                <a16:creationId xmlns:a16="http://schemas.microsoft.com/office/drawing/2014/main" id="{BB12491C-6AF4-433E-8A6D-818490A9B53F}"/>
              </a:ext>
              <a:ext uri="{C183D7F6-B498-43B3-948B-1728B52AA6E4}">
                <adec:decorative xmlns:adec="http://schemas.microsoft.com/office/drawing/2017/decorative" val="1"/>
              </a:ext>
            </a:extLst>
          </p:cNvPr>
          <p:cNvGrpSpPr/>
          <p:nvPr/>
        </p:nvGrpSpPr>
        <p:grpSpPr>
          <a:xfrm>
            <a:off x="7981098" y="2715886"/>
            <a:ext cx="1845697" cy="110921"/>
            <a:chOff x="7336465" y="3409885"/>
            <a:chExt cx="1845959" cy="108756"/>
          </a:xfrm>
        </p:grpSpPr>
        <p:cxnSp>
          <p:nvCxnSpPr>
            <p:cNvPr id="222" name="Straight Connector 221">
              <a:extLst>
                <a:ext uri="{FF2B5EF4-FFF2-40B4-BE49-F238E27FC236}">
                  <a16:creationId xmlns:a16="http://schemas.microsoft.com/office/drawing/2014/main" id="{0F56134F-3327-43C6-94A4-BF57364ECEC3}"/>
                </a:ext>
                <a:ext uri="{C183D7F6-B498-43B3-948B-1728B52AA6E4}">
                  <adec:decorative xmlns:adec="http://schemas.microsoft.com/office/drawing/2017/decorative" val="1"/>
                </a:ext>
              </a:extLst>
            </p:cNvPr>
            <p:cNvCxnSpPr>
              <a:cxnSpLocks/>
            </p:cNvCxnSpPr>
            <p:nvPr/>
          </p:nvCxnSpPr>
          <p:spPr>
            <a:xfrm>
              <a:off x="7336465" y="3464263"/>
              <a:ext cx="18459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 uri="{C183D7F6-B498-43B3-948B-1728B52AA6E4}">
                  <adec:decorative xmlns:adec="http://schemas.microsoft.com/office/drawing/2017/decorative" val="1"/>
                </a:ext>
              </a:extLst>
            </p:cNvPr>
            <p:cNvSpPr/>
            <p:nvPr/>
          </p:nvSpPr>
          <p:spPr bwMode="auto">
            <a:xfrm rot="8100000">
              <a:off x="9063617"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4794D81-626B-4284-B88F-67DBB2810ED6}"/>
              </a:ext>
              <a:ext uri="{C183D7F6-B498-43B3-948B-1728B52AA6E4}">
                <adec:decorative xmlns:adec="http://schemas.microsoft.com/office/drawing/2017/decorative" val="1"/>
              </a:ext>
            </a:extLst>
          </p:cNvPr>
          <p:cNvGrpSpPr/>
          <p:nvPr/>
        </p:nvGrpSpPr>
        <p:grpSpPr>
          <a:xfrm>
            <a:off x="10107211" y="1706712"/>
            <a:ext cx="843087" cy="843087"/>
            <a:chOff x="9189024" y="2299143"/>
            <a:chExt cx="826631" cy="826631"/>
          </a:xfrm>
        </p:grpSpPr>
        <p:sp>
          <p:nvSpPr>
            <p:cNvPr id="105" name="Oval 104">
              <a:extLst>
                <a:ext uri="{FF2B5EF4-FFF2-40B4-BE49-F238E27FC236}">
                  <a16:creationId xmlns:a16="http://schemas.microsoft.com/office/drawing/2014/main" id="{498C7C3A-A8D9-46A9-9A24-E176B412791B}"/>
                </a:ext>
                <a:ext uri="{C183D7F6-B498-43B3-948B-1728B52AA6E4}">
                  <adec:decorative xmlns:adec="http://schemas.microsoft.com/office/drawing/2017/decorative" val="1"/>
                </a:ext>
              </a:extLst>
            </p:cNvPr>
            <p:cNvSpPr/>
            <p:nvPr/>
          </p:nvSpPr>
          <p:spPr bwMode="auto">
            <a:xfrm>
              <a:off x="9189024"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4B18F9D-23A0-4399-9FCA-E3B9856C2F9D}"/>
                </a:ext>
              </a:extLst>
            </p:cNvPr>
            <p:cNvGrpSpPr/>
            <p:nvPr/>
          </p:nvGrpSpPr>
          <p:grpSpPr>
            <a:xfrm>
              <a:off x="9404510" y="2505773"/>
              <a:ext cx="406523" cy="406803"/>
              <a:chOff x="9686726" y="2729033"/>
              <a:chExt cx="414675" cy="414960"/>
            </a:xfrm>
          </p:grpSpPr>
          <p:sp>
            <p:nvSpPr>
              <p:cNvPr id="242" name="Freeform: Shape 241">
                <a:extLst>
                  <a:ext uri="{FF2B5EF4-FFF2-40B4-BE49-F238E27FC236}">
                    <a16:creationId xmlns:a16="http://schemas.microsoft.com/office/drawing/2014/main" id="{6660D93A-CD94-4AA6-81AC-07D717103FA5}"/>
                  </a:ext>
                  <a:ext uri="{C183D7F6-B498-43B3-948B-1728B52AA6E4}">
                    <adec:decorative xmlns:adec="http://schemas.microsoft.com/office/drawing/2017/decorative" val="1"/>
                  </a:ext>
                </a:extLst>
              </p:cNvPr>
              <p:cNvSpPr/>
              <p:nvPr/>
            </p:nvSpPr>
            <p:spPr>
              <a:xfrm>
                <a:off x="9753030" y="2796356"/>
                <a:ext cx="285089" cy="285088"/>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sp>
            <p:nvSpPr>
              <p:cNvPr id="243" name="Freeform: Shape 242">
                <a:extLst>
                  <a:ext uri="{FF2B5EF4-FFF2-40B4-BE49-F238E27FC236}">
                    <a16:creationId xmlns:a16="http://schemas.microsoft.com/office/drawing/2014/main" id="{1EC21C6D-8732-4094-A77D-A029F6AC6A43}"/>
                  </a:ext>
                  <a:ext uri="{C183D7F6-B498-43B3-948B-1728B52AA6E4}">
                    <adec:decorative xmlns:adec="http://schemas.microsoft.com/office/drawing/2017/decorative" val="1"/>
                  </a:ext>
                </a:extLst>
              </p:cNvPr>
              <p:cNvSpPr/>
              <p:nvPr/>
            </p:nvSpPr>
            <p:spPr>
              <a:xfrm>
                <a:off x="9686726" y="2729320"/>
                <a:ext cx="414675" cy="414673"/>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sp>
            <p:nvSpPr>
              <p:cNvPr id="244" name="Freeform: Shape 243">
                <a:extLst>
                  <a:ext uri="{FF2B5EF4-FFF2-40B4-BE49-F238E27FC236}">
                    <a16:creationId xmlns:a16="http://schemas.microsoft.com/office/drawing/2014/main" id="{42E5EFFA-8584-4D63-99EB-D96CC4DCC80A}"/>
                  </a:ext>
                  <a:ext uri="{C183D7F6-B498-43B3-948B-1728B52AA6E4}">
                    <adec:decorative xmlns:adec="http://schemas.microsoft.com/office/drawing/2017/decorative" val="1"/>
                  </a:ext>
                </a:extLst>
              </p:cNvPr>
              <p:cNvSpPr/>
              <p:nvPr/>
            </p:nvSpPr>
            <p:spPr>
              <a:xfrm>
                <a:off x="9824707" y="2729033"/>
                <a:ext cx="276450" cy="246213"/>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grpSp>
      </p:grpSp>
      <p:grpSp>
        <p:nvGrpSpPr>
          <p:cNvPr id="23" name="Group 22">
            <a:extLst>
              <a:ext uri="{FF2B5EF4-FFF2-40B4-BE49-F238E27FC236}">
                <a16:creationId xmlns:a16="http://schemas.microsoft.com/office/drawing/2014/main" id="{9641846B-2FF5-42A7-B0E6-4163A546561B}"/>
              </a:ext>
              <a:ext uri="{C183D7F6-B498-43B3-948B-1728B52AA6E4}">
                <adec:decorative xmlns:adec="http://schemas.microsoft.com/office/drawing/2017/decorative" val="1"/>
              </a:ext>
            </a:extLst>
          </p:cNvPr>
          <p:cNvGrpSpPr/>
          <p:nvPr/>
        </p:nvGrpSpPr>
        <p:grpSpPr>
          <a:xfrm>
            <a:off x="1930114" y="4282122"/>
            <a:ext cx="843087" cy="843087"/>
            <a:chOff x="4874225" y="4877779"/>
            <a:chExt cx="826631" cy="826631"/>
          </a:xfrm>
        </p:grpSpPr>
        <p:sp>
          <p:nvSpPr>
            <p:cNvPr id="113" name="Oval 112">
              <a:extLst>
                <a:ext uri="{FF2B5EF4-FFF2-40B4-BE49-F238E27FC236}">
                  <a16:creationId xmlns:a16="http://schemas.microsoft.com/office/drawing/2014/main" id="{0FFED030-31C2-422D-9452-643AC39B4165}"/>
                </a:ext>
                <a:ext uri="{C183D7F6-B498-43B3-948B-1728B52AA6E4}">
                  <adec:decorative xmlns:adec="http://schemas.microsoft.com/office/drawing/2017/decorative" val="1"/>
                </a:ext>
              </a:extLst>
            </p:cNvPr>
            <p:cNvSpPr/>
            <p:nvPr/>
          </p:nvSpPr>
          <p:spPr bwMode="auto">
            <a:xfrm>
              <a:off x="4874225"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7B70EDEE-CADC-4151-9353-46A517291A83}"/>
                </a:ext>
              </a:extLst>
            </p:cNvPr>
            <p:cNvGrpSpPr/>
            <p:nvPr/>
          </p:nvGrpSpPr>
          <p:grpSpPr>
            <a:xfrm>
              <a:off x="5074203" y="5027830"/>
              <a:ext cx="439644" cy="448001"/>
              <a:chOff x="5011533" y="4963474"/>
              <a:chExt cx="448460" cy="456984"/>
            </a:xfrm>
          </p:grpSpPr>
          <p:sp>
            <p:nvSpPr>
              <p:cNvPr id="131" name="Freeform 5">
                <a:extLst>
                  <a:ext uri="{FF2B5EF4-FFF2-40B4-BE49-F238E27FC236}">
                    <a16:creationId xmlns:a16="http://schemas.microsoft.com/office/drawing/2014/main" id="{E9B70CC2-9E84-4B44-B4EF-B867C1B03696}"/>
                  </a:ext>
                  <a:ext uri="{C183D7F6-B498-43B3-948B-1728B52AA6E4}">
                    <adec:decorative xmlns:adec="http://schemas.microsoft.com/office/drawing/2017/decorative" val="1"/>
                  </a:ext>
                </a:extLst>
              </p:cNvPr>
              <p:cNvSpPr>
                <a:spLocks noEditPoints="1"/>
              </p:cNvSpPr>
              <p:nvPr/>
            </p:nvSpPr>
            <p:spPr bwMode="auto">
              <a:xfrm>
                <a:off x="5011533" y="4970258"/>
                <a:ext cx="448460" cy="450200"/>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32" name="Rectangle 131">
                <a:extLst>
                  <a:ext uri="{FF2B5EF4-FFF2-40B4-BE49-F238E27FC236}">
                    <a16:creationId xmlns:a16="http://schemas.microsoft.com/office/drawing/2014/main" id="{CD768795-A513-4FBD-B1A3-FC06C8926C0B}"/>
                  </a:ext>
                  <a:ext uri="{C183D7F6-B498-43B3-948B-1728B52AA6E4}">
                    <adec:decorative xmlns:adec="http://schemas.microsoft.com/office/drawing/2017/decorative" val="1"/>
                  </a:ext>
                </a:extLst>
              </p:cNvPr>
              <p:cNvSpPr/>
              <p:nvPr/>
            </p:nvSpPr>
            <p:spPr bwMode="auto">
              <a:xfrm>
                <a:off x="5228822" y="4963474"/>
                <a:ext cx="82169" cy="49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1836">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3BFC1A20-BF66-4D0F-A946-5F0CEEE48F21}"/>
              </a:ext>
              <a:ext uri="{C183D7F6-B498-43B3-948B-1728B52AA6E4}">
                <adec:decorative xmlns:adec="http://schemas.microsoft.com/office/drawing/2017/decorative" val="1"/>
              </a:ext>
            </a:extLst>
          </p:cNvPr>
          <p:cNvGrpSpPr/>
          <p:nvPr/>
        </p:nvGrpSpPr>
        <p:grpSpPr>
          <a:xfrm>
            <a:off x="5065183" y="4282122"/>
            <a:ext cx="843087" cy="843087"/>
            <a:chOff x="7750758" y="4877779"/>
            <a:chExt cx="826631" cy="826631"/>
          </a:xfrm>
        </p:grpSpPr>
        <p:sp>
          <p:nvSpPr>
            <p:cNvPr id="112" name="Oval 111">
              <a:extLst>
                <a:ext uri="{FF2B5EF4-FFF2-40B4-BE49-F238E27FC236}">
                  <a16:creationId xmlns:a16="http://schemas.microsoft.com/office/drawing/2014/main" id="{599EDEDD-5914-44AE-A503-8F3C72AFFFDE}"/>
                </a:ext>
                <a:ext uri="{C183D7F6-B498-43B3-948B-1728B52AA6E4}">
                  <adec:decorative xmlns:adec="http://schemas.microsoft.com/office/drawing/2017/decorative" val="1"/>
                </a:ext>
              </a:extLst>
            </p:cNvPr>
            <p:cNvSpPr/>
            <p:nvPr/>
          </p:nvSpPr>
          <p:spPr bwMode="auto">
            <a:xfrm>
              <a:off x="7750758"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527054-C259-4456-ABEF-FA3FEBAD644E}"/>
                </a:ext>
              </a:extLst>
            </p:cNvPr>
            <p:cNvGrpSpPr/>
            <p:nvPr/>
          </p:nvGrpSpPr>
          <p:grpSpPr>
            <a:xfrm>
              <a:off x="7964236" y="5067221"/>
              <a:ext cx="430907" cy="430899"/>
              <a:chOff x="7638115" y="5023862"/>
              <a:chExt cx="396604" cy="396596"/>
            </a:xfrm>
          </p:grpSpPr>
          <p:sp>
            <p:nvSpPr>
              <p:cNvPr id="183" name="Rectangle 251">
                <a:extLst>
                  <a:ext uri="{FF2B5EF4-FFF2-40B4-BE49-F238E27FC236}">
                    <a16:creationId xmlns:a16="http://schemas.microsoft.com/office/drawing/2014/main" id="{453F4DB3-484D-4391-BE42-BB2A87A4DA1C}"/>
                  </a:ext>
                  <a:ext uri="{C183D7F6-B498-43B3-948B-1728B52AA6E4}">
                    <adec:decorative xmlns:adec="http://schemas.microsoft.com/office/drawing/2017/decorative" val="1"/>
                  </a:ext>
                </a:extLst>
              </p:cNvPr>
              <p:cNvSpPr>
                <a:spLocks noChangeArrowheads="1"/>
              </p:cNvSpPr>
              <p:nvPr/>
            </p:nvSpPr>
            <p:spPr bwMode="auto">
              <a:xfrm>
                <a:off x="7638115" y="5023862"/>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4" name="Rectangle 252">
                <a:extLst>
                  <a:ext uri="{FF2B5EF4-FFF2-40B4-BE49-F238E27FC236}">
                    <a16:creationId xmlns:a16="http://schemas.microsoft.com/office/drawing/2014/main" id="{1D7B1356-0649-4835-8773-4FE6DF11A122}"/>
                  </a:ext>
                  <a:ext uri="{C183D7F6-B498-43B3-948B-1728B52AA6E4}">
                    <adec:decorative xmlns:adec="http://schemas.microsoft.com/office/drawing/2017/decorative" val="1"/>
                  </a:ext>
                </a:extLst>
              </p:cNvPr>
              <p:cNvSpPr>
                <a:spLocks noChangeArrowheads="1"/>
              </p:cNvSpPr>
              <p:nvPr/>
            </p:nvSpPr>
            <p:spPr bwMode="auto">
              <a:xfrm>
                <a:off x="7638115"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5" name="Rectangle 253">
                <a:extLst>
                  <a:ext uri="{FF2B5EF4-FFF2-40B4-BE49-F238E27FC236}">
                    <a16:creationId xmlns:a16="http://schemas.microsoft.com/office/drawing/2014/main" id="{4AA6F4A3-8D19-475C-A543-625C78A6DDFD}"/>
                  </a:ext>
                  <a:ext uri="{C183D7F6-B498-43B3-948B-1728B52AA6E4}">
                    <adec:decorative xmlns:adec="http://schemas.microsoft.com/office/drawing/2017/decorative" val="1"/>
                  </a:ext>
                </a:extLst>
              </p:cNvPr>
              <p:cNvSpPr>
                <a:spLocks noChangeArrowheads="1"/>
              </p:cNvSpPr>
              <p:nvPr/>
            </p:nvSpPr>
            <p:spPr bwMode="auto">
              <a:xfrm>
                <a:off x="7815903" y="5083124"/>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6" name="Rectangle 254">
                <a:extLst>
                  <a:ext uri="{FF2B5EF4-FFF2-40B4-BE49-F238E27FC236}">
                    <a16:creationId xmlns:a16="http://schemas.microsoft.com/office/drawing/2014/main" id="{4101D593-C4A5-499C-9298-6C9F55F8E745}"/>
                  </a:ext>
                  <a:ext uri="{C183D7F6-B498-43B3-948B-1728B52AA6E4}">
                    <adec:decorative xmlns:adec="http://schemas.microsoft.com/office/drawing/2017/decorative" val="1"/>
                  </a:ext>
                </a:extLst>
              </p:cNvPr>
              <p:cNvSpPr>
                <a:spLocks noChangeArrowheads="1"/>
              </p:cNvSpPr>
              <p:nvPr/>
            </p:nvSpPr>
            <p:spPr bwMode="auto">
              <a:xfrm>
                <a:off x="7875166"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7" name="Rectangle 255">
                <a:extLst>
                  <a:ext uri="{FF2B5EF4-FFF2-40B4-BE49-F238E27FC236}">
                    <a16:creationId xmlns:a16="http://schemas.microsoft.com/office/drawing/2014/main" id="{89C24EB5-8C75-4264-8241-BF36CAD9865D}"/>
                  </a:ext>
                  <a:ext uri="{C183D7F6-B498-43B3-948B-1728B52AA6E4}">
                    <adec:decorative xmlns:adec="http://schemas.microsoft.com/office/drawing/2017/decorative" val="1"/>
                  </a:ext>
                </a:extLst>
              </p:cNvPr>
              <p:cNvSpPr>
                <a:spLocks noChangeArrowheads="1"/>
              </p:cNvSpPr>
              <p:nvPr/>
            </p:nvSpPr>
            <p:spPr bwMode="auto">
              <a:xfrm>
                <a:off x="7638115"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8" name="Rectangle 256">
                <a:extLst>
                  <a:ext uri="{FF2B5EF4-FFF2-40B4-BE49-F238E27FC236}">
                    <a16:creationId xmlns:a16="http://schemas.microsoft.com/office/drawing/2014/main" id="{73D2B938-070B-41C8-AFF1-5ABBF43BCE44}"/>
                  </a:ext>
                  <a:ext uri="{C183D7F6-B498-43B3-948B-1728B52AA6E4}">
                    <adec:decorative xmlns:adec="http://schemas.microsoft.com/office/drawing/2017/decorative" val="1"/>
                  </a:ext>
                </a:extLst>
              </p:cNvPr>
              <p:cNvSpPr>
                <a:spLocks noChangeArrowheads="1"/>
              </p:cNvSpPr>
              <p:nvPr/>
            </p:nvSpPr>
            <p:spPr bwMode="auto">
              <a:xfrm>
                <a:off x="7815903" y="5142385"/>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9" name="Rectangle 257">
                <a:extLst>
                  <a:ext uri="{FF2B5EF4-FFF2-40B4-BE49-F238E27FC236}">
                    <a16:creationId xmlns:a16="http://schemas.microsoft.com/office/drawing/2014/main" id="{4AF718D0-FE92-4B9F-867E-A7262026B865}"/>
                  </a:ext>
                  <a:ext uri="{C183D7F6-B498-43B3-948B-1728B52AA6E4}">
                    <adec:decorative xmlns:adec="http://schemas.microsoft.com/office/drawing/2017/decorative" val="1"/>
                  </a:ext>
                </a:extLst>
              </p:cNvPr>
              <p:cNvSpPr>
                <a:spLocks noChangeArrowheads="1"/>
              </p:cNvSpPr>
              <p:nvPr/>
            </p:nvSpPr>
            <p:spPr bwMode="auto">
              <a:xfrm>
                <a:off x="7875166"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0" name="Rectangle 258">
                <a:extLst>
                  <a:ext uri="{FF2B5EF4-FFF2-40B4-BE49-F238E27FC236}">
                    <a16:creationId xmlns:a16="http://schemas.microsoft.com/office/drawing/2014/main" id="{D63C6DBE-A801-453A-A3F8-CA9EE9FCEF38}"/>
                  </a:ext>
                  <a:ext uri="{C183D7F6-B498-43B3-948B-1728B52AA6E4}">
                    <adec:decorative xmlns:adec="http://schemas.microsoft.com/office/drawing/2017/decorative" val="1"/>
                  </a:ext>
                </a:extLst>
              </p:cNvPr>
              <p:cNvSpPr>
                <a:spLocks noChangeArrowheads="1"/>
              </p:cNvSpPr>
              <p:nvPr/>
            </p:nvSpPr>
            <p:spPr bwMode="auto">
              <a:xfrm>
                <a:off x="7638115"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1" name="Rectangle 259">
                <a:extLst>
                  <a:ext uri="{FF2B5EF4-FFF2-40B4-BE49-F238E27FC236}">
                    <a16:creationId xmlns:a16="http://schemas.microsoft.com/office/drawing/2014/main" id="{E08E3CD5-1BF3-4905-B694-D660BDC9DD96}"/>
                  </a:ext>
                  <a:ext uri="{C183D7F6-B498-43B3-948B-1728B52AA6E4}">
                    <adec:decorative xmlns:adec="http://schemas.microsoft.com/office/drawing/2017/decorative" val="1"/>
                  </a:ext>
                </a:extLst>
              </p:cNvPr>
              <p:cNvSpPr>
                <a:spLocks noChangeArrowheads="1"/>
              </p:cNvSpPr>
              <p:nvPr/>
            </p:nvSpPr>
            <p:spPr bwMode="auto">
              <a:xfrm>
                <a:off x="7695858" y="5201647"/>
                <a:ext cx="42547"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2" name="Rectangle 260">
                <a:extLst>
                  <a:ext uri="{FF2B5EF4-FFF2-40B4-BE49-F238E27FC236}">
                    <a16:creationId xmlns:a16="http://schemas.microsoft.com/office/drawing/2014/main" id="{24248398-2B2F-4FD0-8A3F-88901BDA96CC}"/>
                  </a:ext>
                  <a:ext uri="{C183D7F6-B498-43B3-948B-1728B52AA6E4}">
                    <adec:decorative xmlns:adec="http://schemas.microsoft.com/office/drawing/2017/decorative" val="1"/>
                  </a:ext>
                </a:extLst>
              </p:cNvPr>
              <p:cNvSpPr>
                <a:spLocks noChangeArrowheads="1"/>
              </p:cNvSpPr>
              <p:nvPr/>
            </p:nvSpPr>
            <p:spPr bwMode="auto">
              <a:xfrm>
                <a:off x="7755120" y="5201647"/>
                <a:ext cx="42547"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3" name="Rectangle 261">
                <a:extLst>
                  <a:ext uri="{FF2B5EF4-FFF2-40B4-BE49-F238E27FC236}">
                    <a16:creationId xmlns:a16="http://schemas.microsoft.com/office/drawing/2014/main" id="{0CB161A7-4C48-441E-8EB6-CA170FCE8744}"/>
                  </a:ext>
                  <a:ext uri="{C183D7F6-B498-43B3-948B-1728B52AA6E4}">
                    <adec:decorative xmlns:adec="http://schemas.microsoft.com/office/drawing/2017/decorative" val="1"/>
                  </a:ext>
                </a:extLst>
              </p:cNvPr>
              <p:cNvSpPr>
                <a:spLocks noChangeArrowheads="1"/>
              </p:cNvSpPr>
              <p:nvPr/>
            </p:nvSpPr>
            <p:spPr bwMode="auto">
              <a:xfrm>
                <a:off x="7815903" y="5201647"/>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4" name="Rectangle 262">
                <a:extLst>
                  <a:ext uri="{FF2B5EF4-FFF2-40B4-BE49-F238E27FC236}">
                    <a16:creationId xmlns:a16="http://schemas.microsoft.com/office/drawing/2014/main" id="{75F0A2B5-3CC0-4828-B0F3-CD35ABE1F027}"/>
                  </a:ext>
                  <a:ext uri="{C183D7F6-B498-43B3-948B-1728B52AA6E4}">
                    <adec:decorative xmlns:adec="http://schemas.microsoft.com/office/drawing/2017/decorative" val="1"/>
                  </a:ext>
                </a:extLst>
              </p:cNvPr>
              <p:cNvSpPr>
                <a:spLocks noChangeArrowheads="1"/>
              </p:cNvSpPr>
              <p:nvPr/>
            </p:nvSpPr>
            <p:spPr bwMode="auto">
              <a:xfrm>
                <a:off x="7875166"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5" name="Rectangle 263">
                <a:extLst>
                  <a:ext uri="{FF2B5EF4-FFF2-40B4-BE49-F238E27FC236}">
                    <a16:creationId xmlns:a16="http://schemas.microsoft.com/office/drawing/2014/main" id="{864678BB-3E2D-401F-B2C6-1CF388289C13}"/>
                  </a:ext>
                  <a:ext uri="{C183D7F6-B498-43B3-948B-1728B52AA6E4}">
                    <adec:decorative xmlns:adec="http://schemas.microsoft.com/office/drawing/2017/decorative" val="1"/>
                  </a:ext>
                </a:extLst>
              </p:cNvPr>
              <p:cNvSpPr>
                <a:spLocks noChangeArrowheads="1"/>
              </p:cNvSpPr>
              <p:nvPr/>
            </p:nvSpPr>
            <p:spPr bwMode="auto">
              <a:xfrm>
                <a:off x="7638115"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6" name="Rectangle 264">
                <a:extLst>
                  <a:ext uri="{FF2B5EF4-FFF2-40B4-BE49-F238E27FC236}">
                    <a16:creationId xmlns:a16="http://schemas.microsoft.com/office/drawing/2014/main" id="{F8F3C76F-91A7-4133-8FAB-8C9BE8590B2A}"/>
                  </a:ext>
                  <a:ext uri="{C183D7F6-B498-43B3-948B-1728B52AA6E4}">
                    <adec:decorative xmlns:adec="http://schemas.microsoft.com/office/drawing/2017/decorative" val="1"/>
                  </a:ext>
                </a:extLst>
              </p:cNvPr>
              <p:cNvSpPr>
                <a:spLocks noChangeArrowheads="1"/>
              </p:cNvSpPr>
              <p:nvPr/>
            </p:nvSpPr>
            <p:spPr bwMode="auto">
              <a:xfrm>
                <a:off x="7695858" y="5260908"/>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7" name="Rectangle 265">
                <a:extLst>
                  <a:ext uri="{FF2B5EF4-FFF2-40B4-BE49-F238E27FC236}">
                    <a16:creationId xmlns:a16="http://schemas.microsoft.com/office/drawing/2014/main" id="{A15F88CA-C661-4362-A055-E3F6F044B8E7}"/>
                  </a:ext>
                  <a:ext uri="{C183D7F6-B498-43B3-948B-1728B52AA6E4}">
                    <adec:decorative xmlns:adec="http://schemas.microsoft.com/office/drawing/2017/decorative" val="1"/>
                  </a:ext>
                </a:extLst>
              </p:cNvPr>
              <p:cNvSpPr>
                <a:spLocks noChangeArrowheads="1"/>
              </p:cNvSpPr>
              <p:nvPr/>
            </p:nvSpPr>
            <p:spPr bwMode="auto">
              <a:xfrm>
                <a:off x="7755120" y="5260908"/>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8" name="Rectangle 266">
                <a:extLst>
                  <a:ext uri="{FF2B5EF4-FFF2-40B4-BE49-F238E27FC236}">
                    <a16:creationId xmlns:a16="http://schemas.microsoft.com/office/drawing/2014/main" id="{FC840F43-0AE2-41E2-8BE8-EF008FDB675F}"/>
                  </a:ext>
                  <a:ext uri="{C183D7F6-B498-43B3-948B-1728B52AA6E4}">
                    <adec:decorative xmlns:adec="http://schemas.microsoft.com/office/drawing/2017/decorative" val="1"/>
                  </a:ext>
                </a:extLst>
              </p:cNvPr>
              <p:cNvSpPr>
                <a:spLocks noChangeArrowheads="1"/>
              </p:cNvSpPr>
              <p:nvPr/>
            </p:nvSpPr>
            <p:spPr bwMode="auto">
              <a:xfrm>
                <a:off x="7815903" y="5260908"/>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9" name="Rectangle 267">
                <a:extLst>
                  <a:ext uri="{FF2B5EF4-FFF2-40B4-BE49-F238E27FC236}">
                    <a16:creationId xmlns:a16="http://schemas.microsoft.com/office/drawing/2014/main" id="{204B927C-E2C8-493B-B25A-B940222EF232}"/>
                  </a:ext>
                  <a:ext uri="{C183D7F6-B498-43B3-948B-1728B52AA6E4}">
                    <adec:decorative xmlns:adec="http://schemas.microsoft.com/office/drawing/2017/decorative" val="1"/>
                  </a:ext>
                </a:extLst>
              </p:cNvPr>
              <p:cNvSpPr>
                <a:spLocks noChangeArrowheads="1"/>
              </p:cNvSpPr>
              <p:nvPr/>
            </p:nvSpPr>
            <p:spPr bwMode="auto">
              <a:xfrm>
                <a:off x="7875166"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0" name="Rectangle 268">
                <a:extLst>
                  <a:ext uri="{FF2B5EF4-FFF2-40B4-BE49-F238E27FC236}">
                    <a16:creationId xmlns:a16="http://schemas.microsoft.com/office/drawing/2014/main" id="{5DF6DA3F-4CBA-4E40-9D3E-7BD522B6A11D}"/>
                  </a:ext>
                  <a:ext uri="{C183D7F6-B498-43B3-948B-1728B52AA6E4}">
                    <adec:decorative xmlns:adec="http://schemas.microsoft.com/office/drawing/2017/decorative" val="1"/>
                  </a:ext>
                </a:extLst>
              </p:cNvPr>
              <p:cNvSpPr>
                <a:spLocks noChangeArrowheads="1"/>
              </p:cNvSpPr>
              <p:nvPr/>
            </p:nvSpPr>
            <p:spPr bwMode="auto">
              <a:xfrm>
                <a:off x="7638115"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1" name="Rectangle 269">
                <a:extLst>
                  <a:ext uri="{FF2B5EF4-FFF2-40B4-BE49-F238E27FC236}">
                    <a16:creationId xmlns:a16="http://schemas.microsoft.com/office/drawing/2014/main" id="{9FC5B72A-4CD8-495D-B38D-56DBB2759E3A}"/>
                  </a:ext>
                  <a:ext uri="{C183D7F6-B498-43B3-948B-1728B52AA6E4}">
                    <adec:decorative xmlns:adec="http://schemas.microsoft.com/office/drawing/2017/decorative" val="1"/>
                  </a:ext>
                </a:extLst>
              </p:cNvPr>
              <p:cNvSpPr>
                <a:spLocks noChangeArrowheads="1"/>
              </p:cNvSpPr>
              <p:nvPr/>
            </p:nvSpPr>
            <p:spPr bwMode="auto">
              <a:xfrm>
                <a:off x="7695858" y="5320170"/>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2" name="Rectangle 270">
                <a:extLst>
                  <a:ext uri="{FF2B5EF4-FFF2-40B4-BE49-F238E27FC236}">
                    <a16:creationId xmlns:a16="http://schemas.microsoft.com/office/drawing/2014/main" id="{37153F2F-58AD-49E8-A422-D4B42C4A9FBF}"/>
                  </a:ext>
                  <a:ext uri="{C183D7F6-B498-43B3-948B-1728B52AA6E4}">
                    <adec:decorative xmlns:adec="http://schemas.microsoft.com/office/drawing/2017/decorative" val="1"/>
                  </a:ext>
                </a:extLst>
              </p:cNvPr>
              <p:cNvSpPr>
                <a:spLocks noChangeArrowheads="1"/>
              </p:cNvSpPr>
              <p:nvPr/>
            </p:nvSpPr>
            <p:spPr bwMode="auto">
              <a:xfrm>
                <a:off x="7755120"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3" name="Rectangle 271">
                <a:extLst>
                  <a:ext uri="{FF2B5EF4-FFF2-40B4-BE49-F238E27FC236}">
                    <a16:creationId xmlns:a16="http://schemas.microsoft.com/office/drawing/2014/main" id="{BD0A96C3-67E3-4F29-A3BE-B459D0F83174}"/>
                  </a:ext>
                  <a:ext uri="{C183D7F6-B498-43B3-948B-1728B52AA6E4}">
                    <adec:decorative xmlns:adec="http://schemas.microsoft.com/office/drawing/2017/decorative" val="1"/>
                  </a:ext>
                </a:extLst>
              </p:cNvPr>
              <p:cNvSpPr>
                <a:spLocks noChangeArrowheads="1"/>
              </p:cNvSpPr>
              <p:nvPr/>
            </p:nvSpPr>
            <p:spPr bwMode="auto">
              <a:xfrm>
                <a:off x="7815903"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4" name="Rectangle 272">
                <a:extLst>
                  <a:ext uri="{FF2B5EF4-FFF2-40B4-BE49-F238E27FC236}">
                    <a16:creationId xmlns:a16="http://schemas.microsoft.com/office/drawing/2014/main" id="{4A05017E-95AB-4B21-A197-3E64A68FAF94}"/>
                  </a:ext>
                  <a:ext uri="{C183D7F6-B498-43B3-948B-1728B52AA6E4}">
                    <adec:decorative xmlns:adec="http://schemas.microsoft.com/office/drawing/2017/decorative" val="1"/>
                  </a:ext>
                </a:extLst>
              </p:cNvPr>
              <p:cNvSpPr>
                <a:spLocks noChangeArrowheads="1"/>
              </p:cNvSpPr>
              <p:nvPr/>
            </p:nvSpPr>
            <p:spPr bwMode="auto">
              <a:xfrm>
                <a:off x="7875166"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5" name="Rectangle 273">
                <a:extLst>
                  <a:ext uri="{FF2B5EF4-FFF2-40B4-BE49-F238E27FC236}">
                    <a16:creationId xmlns:a16="http://schemas.microsoft.com/office/drawing/2014/main" id="{BC97E1BC-319D-4E78-AFBC-60906B6E7C50}"/>
                  </a:ext>
                  <a:ext uri="{C183D7F6-B498-43B3-948B-1728B52AA6E4}">
                    <adec:decorative xmlns:adec="http://schemas.microsoft.com/office/drawing/2017/decorative" val="1"/>
                  </a:ext>
                </a:extLst>
              </p:cNvPr>
              <p:cNvSpPr>
                <a:spLocks noChangeArrowheads="1"/>
              </p:cNvSpPr>
              <p:nvPr/>
            </p:nvSpPr>
            <p:spPr bwMode="auto">
              <a:xfrm>
                <a:off x="7934429"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6" name="Rectangle 274">
                <a:extLst>
                  <a:ext uri="{FF2B5EF4-FFF2-40B4-BE49-F238E27FC236}">
                    <a16:creationId xmlns:a16="http://schemas.microsoft.com/office/drawing/2014/main" id="{0278F770-055C-4E88-A7F9-B406C2983801}"/>
                  </a:ext>
                  <a:ext uri="{C183D7F6-B498-43B3-948B-1728B52AA6E4}">
                    <adec:decorative xmlns:adec="http://schemas.microsoft.com/office/drawing/2017/decorative" val="1"/>
                  </a:ext>
                </a:extLst>
              </p:cNvPr>
              <p:cNvSpPr>
                <a:spLocks noChangeArrowheads="1"/>
              </p:cNvSpPr>
              <p:nvPr/>
            </p:nvSpPr>
            <p:spPr bwMode="auto">
              <a:xfrm>
                <a:off x="7992172"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7" name="Rectangle 275">
                <a:extLst>
                  <a:ext uri="{FF2B5EF4-FFF2-40B4-BE49-F238E27FC236}">
                    <a16:creationId xmlns:a16="http://schemas.microsoft.com/office/drawing/2014/main" id="{7A6BF3A5-08EF-4251-880E-C672A68A7619}"/>
                  </a:ext>
                  <a:ext uri="{C183D7F6-B498-43B3-948B-1728B52AA6E4}">
                    <adec:decorative xmlns:adec="http://schemas.microsoft.com/office/drawing/2017/decorative" val="1"/>
                  </a:ext>
                </a:extLst>
              </p:cNvPr>
              <p:cNvSpPr>
                <a:spLocks noChangeArrowheads="1"/>
              </p:cNvSpPr>
              <p:nvPr/>
            </p:nvSpPr>
            <p:spPr bwMode="auto">
              <a:xfrm>
                <a:off x="7638115"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8" name="Rectangle 276">
                <a:extLst>
                  <a:ext uri="{FF2B5EF4-FFF2-40B4-BE49-F238E27FC236}">
                    <a16:creationId xmlns:a16="http://schemas.microsoft.com/office/drawing/2014/main" id="{47EDB877-47EA-4714-BAFC-065A329AA59F}"/>
                  </a:ext>
                  <a:ext uri="{C183D7F6-B498-43B3-948B-1728B52AA6E4}">
                    <adec:decorative xmlns:adec="http://schemas.microsoft.com/office/drawing/2017/decorative" val="1"/>
                  </a:ext>
                </a:extLst>
              </p:cNvPr>
              <p:cNvSpPr>
                <a:spLocks noChangeArrowheads="1"/>
              </p:cNvSpPr>
              <p:nvPr/>
            </p:nvSpPr>
            <p:spPr bwMode="auto">
              <a:xfrm>
                <a:off x="7695858" y="5379431"/>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9" name="Rectangle 277">
                <a:extLst>
                  <a:ext uri="{FF2B5EF4-FFF2-40B4-BE49-F238E27FC236}">
                    <a16:creationId xmlns:a16="http://schemas.microsoft.com/office/drawing/2014/main" id="{C5724E51-6AFE-4165-9543-B05D4E22428E}"/>
                  </a:ext>
                  <a:ext uri="{C183D7F6-B498-43B3-948B-1728B52AA6E4}">
                    <adec:decorative xmlns:adec="http://schemas.microsoft.com/office/drawing/2017/decorative" val="1"/>
                  </a:ext>
                </a:extLst>
              </p:cNvPr>
              <p:cNvSpPr>
                <a:spLocks noChangeArrowheads="1"/>
              </p:cNvSpPr>
              <p:nvPr/>
            </p:nvSpPr>
            <p:spPr bwMode="auto">
              <a:xfrm>
                <a:off x="7755120"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0" name="Rectangle 278">
                <a:extLst>
                  <a:ext uri="{FF2B5EF4-FFF2-40B4-BE49-F238E27FC236}">
                    <a16:creationId xmlns:a16="http://schemas.microsoft.com/office/drawing/2014/main" id="{E698E769-EE3D-477E-B093-2C386291118D}"/>
                  </a:ext>
                  <a:ext uri="{C183D7F6-B498-43B3-948B-1728B52AA6E4}">
                    <adec:decorative xmlns:adec="http://schemas.microsoft.com/office/drawing/2017/decorative" val="1"/>
                  </a:ext>
                </a:extLst>
              </p:cNvPr>
              <p:cNvSpPr>
                <a:spLocks noChangeArrowheads="1"/>
              </p:cNvSpPr>
              <p:nvPr/>
            </p:nvSpPr>
            <p:spPr bwMode="auto">
              <a:xfrm>
                <a:off x="7815903"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1" name="Rectangle 279">
                <a:extLst>
                  <a:ext uri="{FF2B5EF4-FFF2-40B4-BE49-F238E27FC236}">
                    <a16:creationId xmlns:a16="http://schemas.microsoft.com/office/drawing/2014/main" id="{E1865778-004B-4547-9D07-054566FD66A7}"/>
                  </a:ext>
                  <a:ext uri="{C183D7F6-B498-43B3-948B-1728B52AA6E4}">
                    <adec:decorative xmlns:adec="http://schemas.microsoft.com/office/drawing/2017/decorative" val="1"/>
                  </a:ext>
                </a:extLst>
              </p:cNvPr>
              <p:cNvSpPr>
                <a:spLocks noChangeArrowheads="1"/>
              </p:cNvSpPr>
              <p:nvPr/>
            </p:nvSpPr>
            <p:spPr bwMode="auto">
              <a:xfrm>
                <a:off x="7875166"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2" name="Rectangle 280">
                <a:extLst>
                  <a:ext uri="{FF2B5EF4-FFF2-40B4-BE49-F238E27FC236}">
                    <a16:creationId xmlns:a16="http://schemas.microsoft.com/office/drawing/2014/main" id="{5430C72C-EE80-4D36-BCF8-AE4A3D3B4BA6}"/>
                  </a:ext>
                  <a:ext uri="{C183D7F6-B498-43B3-948B-1728B52AA6E4}">
                    <adec:decorative xmlns:adec="http://schemas.microsoft.com/office/drawing/2017/decorative" val="1"/>
                  </a:ext>
                </a:extLst>
              </p:cNvPr>
              <p:cNvSpPr>
                <a:spLocks noChangeArrowheads="1"/>
              </p:cNvSpPr>
              <p:nvPr/>
            </p:nvSpPr>
            <p:spPr bwMode="auto">
              <a:xfrm>
                <a:off x="7934429"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3" name="Rectangle 281">
                <a:extLst>
                  <a:ext uri="{FF2B5EF4-FFF2-40B4-BE49-F238E27FC236}">
                    <a16:creationId xmlns:a16="http://schemas.microsoft.com/office/drawing/2014/main" id="{CDCAD69D-E644-4B73-A514-498FCA5B4292}"/>
                  </a:ext>
                  <a:ext uri="{C183D7F6-B498-43B3-948B-1728B52AA6E4}">
                    <adec:decorative xmlns:adec="http://schemas.microsoft.com/office/drawing/2017/decorative" val="1"/>
                  </a:ext>
                </a:extLst>
              </p:cNvPr>
              <p:cNvSpPr>
                <a:spLocks noChangeArrowheads="1"/>
              </p:cNvSpPr>
              <p:nvPr/>
            </p:nvSpPr>
            <p:spPr bwMode="auto">
              <a:xfrm>
                <a:off x="7992172"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grpSp>
      </p:grpSp>
      <p:grpSp>
        <p:nvGrpSpPr>
          <p:cNvPr id="17" name="Group 16">
            <a:extLst>
              <a:ext uri="{FF2B5EF4-FFF2-40B4-BE49-F238E27FC236}">
                <a16:creationId xmlns:a16="http://schemas.microsoft.com/office/drawing/2014/main" id="{DBBEE018-8519-4F0C-9B4A-D3B78B627976}"/>
              </a:ext>
              <a:ext uri="{C183D7F6-B498-43B3-948B-1728B52AA6E4}">
                <adec:decorative xmlns:adec="http://schemas.microsoft.com/office/drawing/2017/decorative" val="1"/>
              </a:ext>
            </a:extLst>
          </p:cNvPr>
          <p:cNvGrpSpPr/>
          <p:nvPr/>
        </p:nvGrpSpPr>
        <p:grpSpPr>
          <a:xfrm>
            <a:off x="530691" y="4827570"/>
            <a:ext cx="1238956" cy="107702"/>
            <a:chOff x="3439063" y="5949489"/>
            <a:chExt cx="1214773" cy="105600"/>
          </a:xfrm>
        </p:grpSpPr>
        <p:cxnSp>
          <p:nvCxnSpPr>
            <p:cNvPr id="124" name="Straight Connector 123">
              <a:extLst>
                <a:ext uri="{FF2B5EF4-FFF2-40B4-BE49-F238E27FC236}">
                  <a16:creationId xmlns:a16="http://schemas.microsoft.com/office/drawing/2014/main" id="{A5F9B9A9-733D-469C-A1AE-B397F8F158C9}"/>
                </a:ext>
                <a:ext uri="{C183D7F6-B498-43B3-948B-1728B52AA6E4}">
                  <adec:decorative xmlns:adec="http://schemas.microsoft.com/office/drawing/2017/decorative" val="1"/>
                </a:ext>
              </a:extLst>
            </p:cNvPr>
            <p:cNvCxnSpPr>
              <a:cxnSpLocks/>
            </p:cNvCxnSpPr>
            <p:nvPr/>
          </p:nvCxnSpPr>
          <p:spPr>
            <a:xfrm flipH="1">
              <a:off x="3439063" y="6002289"/>
              <a:ext cx="121477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 uri="{C183D7F6-B498-43B3-948B-1728B52AA6E4}">
                  <adec:decorative xmlns:adec="http://schemas.microsoft.com/office/drawing/2017/decorative" val="1"/>
                </a:ext>
              </a:extLst>
            </p:cNvPr>
            <p:cNvSpPr/>
            <p:nvPr/>
          </p:nvSpPr>
          <p:spPr bwMode="auto">
            <a:xfrm rot="13500000" flipH="1">
              <a:off x="3460933"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 uri="{C183D7F6-B498-43B3-948B-1728B52AA6E4}">
                <adec:decorative xmlns:adec="http://schemas.microsoft.com/office/drawing/2017/decorative" val="1"/>
              </a:ext>
            </a:extLst>
          </p:cNvPr>
          <p:cNvCxnSpPr>
            <a:cxnSpLocks/>
          </p:cNvCxnSpPr>
          <p:nvPr/>
        </p:nvCxnSpPr>
        <p:spPr>
          <a:xfrm>
            <a:off x="2928395" y="4881421"/>
            <a:ext cx="1937427"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899961E-C139-4577-BE6B-55EA10DDC033}"/>
              </a:ext>
              <a:ext uri="{C183D7F6-B498-43B3-948B-1728B52AA6E4}">
                <adec:decorative xmlns:adec="http://schemas.microsoft.com/office/drawing/2017/decorative" val="1"/>
              </a:ext>
            </a:extLst>
          </p:cNvPr>
          <p:cNvGrpSpPr/>
          <p:nvPr/>
        </p:nvGrpSpPr>
        <p:grpSpPr>
          <a:xfrm>
            <a:off x="6070920" y="4828621"/>
            <a:ext cx="2670816" cy="105600"/>
            <a:chOff x="7663292" y="5949489"/>
            <a:chExt cx="2618686" cy="105600"/>
          </a:xfrm>
        </p:grpSpPr>
        <p:cxnSp>
          <p:nvCxnSpPr>
            <p:cNvPr id="117" name="Straight Connector 116">
              <a:extLst>
                <a:ext uri="{FF2B5EF4-FFF2-40B4-BE49-F238E27FC236}">
                  <a16:creationId xmlns:a16="http://schemas.microsoft.com/office/drawing/2014/main" id="{EFF603A5-985B-490A-80D0-08BDA4415007}"/>
                </a:ext>
                <a:ext uri="{C183D7F6-B498-43B3-948B-1728B52AA6E4}">
                  <adec:decorative xmlns:adec="http://schemas.microsoft.com/office/drawing/2017/decorative" val="1"/>
                </a:ext>
              </a:extLst>
            </p:cNvPr>
            <p:cNvCxnSpPr>
              <a:cxnSpLocks/>
            </p:cNvCxnSpPr>
            <p:nvPr/>
          </p:nvCxnSpPr>
          <p:spPr>
            <a:xfrm>
              <a:off x="7663292" y="6002289"/>
              <a:ext cx="2614524"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 uri="{C183D7F6-B498-43B3-948B-1728B52AA6E4}">
                  <adec:decorative xmlns:adec="http://schemas.microsoft.com/office/drawing/2017/decorative" val="1"/>
                </a:ext>
              </a:extLst>
            </p:cNvPr>
            <p:cNvSpPr/>
            <p:nvPr/>
          </p:nvSpPr>
          <p:spPr bwMode="auto">
            <a:xfrm rot="8100000">
              <a:off x="10176378"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A2F5AD70-AF20-4237-9ED6-6114754264E7}"/>
              </a:ext>
              <a:ext uri="{C183D7F6-B498-43B3-948B-1728B52AA6E4}">
                <adec:decorative xmlns:adec="http://schemas.microsoft.com/office/drawing/2017/decorative" val="1"/>
              </a:ext>
            </a:extLst>
          </p:cNvPr>
          <p:cNvGrpSpPr/>
          <p:nvPr/>
        </p:nvGrpSpPr>
        <p:grpSpPr>
          <a:xfrm>
            <a:off x="2720330" y="2694051"/>
            <a:ext cx="1295522" cy="110921"/>
            <a:chOff x="4154573" y="3409885"/>
            <a:chExt cx="2086746" cy="108756"/>
          </a:xfrm>
        </p:grpSpPr>
        <p:cxnSp>
          <p:nvCxnSpPr>
            <p:cNvPr id="114" name="Straight Connector 113">
              <a:extLst>
                <a:ext uri="{FF2B5EF4-FFF2-40B4-BE49-F238E27FC236}">
                  <a16:creationId xmlns:a16="http://schemas.microsoft.com/office/drawing/2014/main" id="{878F1E97-6C9D-4CBF-B92E-B1C843AFCEEC}"/>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34">
              <a:extLst>
                <a:ext uri="{FF2B5EF4-FFF2-40B4-BE49-F238E27FC236}">
                  <a16:creationId xmlns:a16="http://schemas.microsoft.com/office/drawing/2014/main" id="{6929D508-D391-4F13-98E9-37BB6C04E81C}"/>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sp>
        <p:nvSpPr>
          <p:cNvPr id="134" name="Rectangle: Rounded Corners 133">
            <a:extLst>
              <a:ext uri="{FF2B5EF4-FFF2-40B4-BE49-F238E27FC236}">
                <a16:creationId xmlns:a16="http://schemas.microsoft.com/office/drawing/2014/main" id="{25125728-3E04-4457-A5A7-729E4331D69D}"/>
              </a:ext>
              <a:ext uri="{C183D7F6-B498-43B3-948B-1728B52AA6E4}">
                <adec:decorative xmlns:adec="http://schemas.microsoft.com/office/drawing/2017/decorative" val="1"/>
              </a:ext>
            </a:extLst>
          </p:cNvPr>
          <p:cNvSpPr/>
          <p:nvPr/>
        </p:nvSpPr>
        <p:spPr bwMode="auto">
          <a:xfrm>
            <a:off x="8877783" y="4059453"/>
            <a:ext cx="3131655" cy="2174428"/>
          </a:xfrm>
          <a:prstGeom prst="roundRect">
            <a:avLst>
              <a:gd name="adj" fmla="val 708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5" name="Content Placeholder 10">
            <a:extLst>
              <a:ext uri="{FF2B5EF4-FFF2-40B4-BE49-F238E27FC236}">
                <a16:creationId xmlns:a16="http://schemas.microsoft.com/office/drawing/2014/main" id="{B6BCD85D-428D-4EF2-B70E-6F1AA5247290}"/>
              </a:ext>
              <a:ext uri="{C183D7F6-B498-43B3-948B-1728B52AA6E4}">
                <adec:decorative xmlns:adec="http://schemas.microsoft.com/office/drawing/2017/decorative" val="1"/>
              </a:ext>
            </a:extLst>
          </p:cNvPr>
          <p:cNvSpPr txBox="1">
            <a:spLocks/>
          </p:cNvSpPr>
          <p:nvPr/>
        </p:nvSpPr>
        <p:spPr>
          <a:xfrm>
            <a:off x="6365861" y="2547411"/>
            <a:ext cx="2271713" cy="1249573"/>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39"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Ready</a:t>
            </a:r>
            <a:endParaRPr lang="en-US" sz="2000" spc="0" dirty="0">
              <a:solidFill>
                <a:schemeClr val="accent5"/>
              </a:solidFill>
              <a:latin typeface="Segoe UI Semibold"/>
              <a:ea typeface="Segoe UI" pitchFamily="34" charset="0"/>
            </a:endParaRPr>
          </a:p>
          <a:p>
            <a:pPr marL="57139" algn="ctr" defTabSz="932418">
              <a:buSzTx/>
              <a:defRPr/>
            </a:pPr>
            <a:r>
              <a:rPr lang="en-US" sz="1600" spc="0" dirty="0">
                <a:solidFill>
                  <a:schemeClr val="bg1"/>
                </a:solidFill>
                <a:latin typeface="Segoe UI"/>
                <a:ea typeface="+mn-lt"/>
                <a:cs typeface="Calibri" panose="020F0502020204030204"/>
              </a:rPr>
              <a:t>Prepare cloud  environments with </a:t>
            </a:r>
            <a:r>
              <a:rPr lang="en-US" sz="1600" b="1" spc="0" dirty="0">
                <a:solidFill>
                  <a:schemeClr val="bg1"/>
                </a:solidFill>
                <a:latin typeface="Segoe UI"/>
                <a:ea typeface="+mn-lt"/>
                <a:cs typeface="Calibri" panose="020F0502020204030204"/>
              </a:rPr>
              <a:t>Azure landing zones</a:t>
            </a:r>
            <a:endParaRPr lang="en-US" sz="1600" b="1" spc="0" dirty="0">
              <a:solidFill>
                <a:schemeClr val="bg1"/>
              </a:solidFill>
              <a:latin typeface="Segoe UI"/>
              <a:ea typeface="+mn-lt"/>
              <a:cs typeface="Segoe UI"/>
            </a:endParaRPr>
          </a:p>
        </p:txBody>
      </p:sp>
      <p:sp>
        <p:nvSpPr>
          <p:cNvPr id="138" name="Content Placeholder 14">
            <a:extLst>
              <a:ext uri="{FF2B5EF4-FFF2-40B4-BE49-F238E27FC236}">
                <a16:creationId xmlns:a16="http://schemas.microsoft.com/office/drawing/2014/main" id="{9CD5510E-9AFE-4015-A560-582FDD03508F}"/>
              </a:ext>
              <a:ext uri="{C183D7F6-B498-43B3-948B-1728B52AA6E4}">
                <adec:decorative xmlns:adec="http://schemas.microsoft.com/office/drawing/2017/decorative" val="1"/>
              </a:ext>
            </a:extLst>
          </p:cNvPr>
          <p:cNvSpPr txBox="1">
            <a:spLocks/>
          </p:cNvSpPr>
          <p:nvPr/>
        </p:nvSpPr>
        <p:spPr>
          <a:xfrm>
            <a:off x="1045248" y="5058174"/>
            <a:ext cx="2736850" cy="1175706"/>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Govern</a:t>
            </a:r>
            <a:endParaRPr lang="en-US" sz="2000" spc="0" dirty="0">
              <a:solidFill>
                <a:schemeClr val="accent5"/>
              </a:solidFill>
              <a:latin typeface="Segoe UI Semibold"/>
              <a:ea typeface="Segoe UI" pitchFamily="34" charset="0"/>
            </a:endParaRPr>
          </a:p>
          <a:p>
            <a:pPr marL="57139" algn="ctr" defTabSz="950663" fontAlgn="base">
              <a:lnSpc>
                <a:spcPct val="90000"/>
              </a:lnSpc>
              <a:spcBef>
                <a:spcPct val="0"/>
              </a:spcBef>
              <a:spcAft>
                <a:spcPts val="612"/>
              </a:spcAft>
              <a:buSzTx/>
              <a:defRPr/>
            </a:pPr>
            <a:r>
              <a:rPr lang="en-US" sz="1600" b="1" spc="0" dirty="0">
                <a:solidFill>
                  <a:schemeClr val="bg1"/>
                </a:solidFill>
                <a:latin typeface="Segoe UI"/>
                <a:ea typeface="+mn-lt"/>
                <a:cs typeface="Calibri" panose="020F0502020204030204"/>
              </a:rPr>
              <a:t>Automate governance baseline </a:t>
            </a:r>
            <a:r>
              <a:rPr lang="en-US" sz="1600" spc="0" dirty="0">
                <a:solidFill>
                  <a:schemeClr val="bg1"/>
                </a:solidFill>
                <a:latin typeface="Segoe UI"/>
                <a:ea typeface="+mn-lt"/>
                <a:cs typeface="Calibri" panose="020F0502020204030204"/>
              </a:rPr>
              <a:t>and empower delegated responsibility</a:t>
            </a:r>
          </a:p>
        </p:txBody>
      </p:sp>
      <p:sp>
        <p:nvSpPr>
          <p:cNvPr id="140" name="Content Placeholder 15">
            <a:extLst>
              <a:ext uri="{FF2B5EF4-FFF2-40B4-BE49-F238E27FC236}">
                <a16:creationId xmlns:a16="http://schemas.microsoft.com/office/drawing/2014/main" id="{F397AA57-A683-4F3B-B182-919B4CA22280}"/>
              </a:ext>
              <a:ext uri="{C183D7F6-B498-43B3-948B-1728B52AA6E4}">
                <adec:decorative xmlns:adec="http://schemas.microsoft.com/office/drawing/2017/decorative" val="1"/>
              </a:ext>
            </a:extLst>
          </p:cNvPr>
          <p:cNvSpPr txBox="1">
            <a:spLocks/>
          </p:cNvSpPr>
          <p:nvPr/>
        </p:nvSpPr>
        <p:spPr>
          <a:xfrm>
            <a:off x="4319914" y="5058174"/>
            <a:ext cx="2333625" cy="1175706"/>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39"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Manage</a:t>
            </a:r>
            <a:endParaRPr lang="en-US" sz="2000" spc="0" dirty="0">
              <a:solidFill>
                <a:schemeClr val="accent5"/>
              </a:solidFill>
              <a:latin typeface="Segoe UI Semibold"/>
              <a:ea typeface="Segoe UI" pitchFamily="34" charset="0"/>
            </a:endParaRPr>
          </a:p>
          <a:p>
            <a:pPr marL="57139" algn="ctr" defTabSz="950663" fontAlgn="base">
              <a:lnSpc>
                <a:spcPct val="90000"/>
              </a:lnSpc>
              <a:spcBef>
                <a:spcPct val="0"/>
              </a:spcBef>
              <a:spcAft>
                <a:spcPts val="612"/>
              </a:spcAft>
              <a:buSzTx/>
              <a:defRPr/>
            </a:pPr>
            <a:r>
              <a:rPr lang="en-US" sz="1600" b="1" spc="0" dirty="0">
                <a:solidFill>
                  <a:schemeClr val="bg1"/>
                </a:solidFill>
                <a:latin typeface="Segoe UI"/>
                <a:ea typeface="+mn-lt"/>
                <a:cs typeface="Calibri" panose="020F0502020204030204"/>
              </a:rPr>
              <a:t>Build operations baseline </a:t>
            </a:r>
            <a:r>
              <a:rPr lang="en-US" sz="1600" spc="0" dirty="0">
                <a:solidFill>
                  <a:schemeClr val="bg1"/>
                </a:solidFill>
                <a:latin typeface="Segoe UI"/>
                <a:ea typeface="+mn-lt"/>
                <a:cs typeface="Calibri" panose="020F0502020204030204"/>
              </a:rPr>
              <a:t>and support enterprise operations</a:t>
            </a:r>
          </a:p>
        </p:txBody>
      </p:sp>
      <p:sp>
        <p:nvSpPr>
          <p:cNvPr id="123" name="Content Placeholder 15">
            <a:extLst>
              <a:ext uri="{FF2B5EF4-FFF2-40B4-BE49-F238E27FC236}">
                <a16:creationId xmlns:a16="http://schemas.microsoft.com/office/drawing/2014/main" id="{0BBEA6AC-2F3A-4BB3-8C70-C198287DEC47}"/>
              </a:ext>
            </a:extLst>
          </p:cNvPr>
          <p:cNvSpPr txBox="1">
            <a:spLocks/>
          </p:cNvSpPr>
          <p:nvPr/>
        </p:nvSpPr>
        <p:spPr>
          <a:xfrm>
            <a:off x="9101448" y="5125209"/>
            <a:ext cx="2510409" cy="991041"/>
          </a:xfrm>
          <a:prstGeom prst="rect">
            <a:avLst/>
          </a:prstGeom>
          <a:solidFill>
            <a:schemeClr val="bg1"/>
          </a:solidFill>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7139" marR="0" lvl="0" indent="0" algn="ctr" defTabSz="950663" rtl="0" eaLnBrk="1" fontAlgn="base" latinLnBrk="0" hangingPunct="1">
              <a:lnSpc>
                <a:spcPct val="90000"/>
              </a:lnSpc>
              <a:spcBef>
                <a:spcPct val="0"/>
              </a:spcBef>
              <a:spcAft>
                <a:spcPts val="612"/>
              </a:spcAft>
              <a:buClrTx/>
              <a:buSzTx/>
              <a:buFont typeface="Wingdings" panose="05000000000000000000" pitchFamily="2" charset="2"/>
              <a:buNone/>
              <a:tabLst/>
              <a:defRPr/>
            </a:pPr>
            <a:r>
              <a:rPr kumimoji="0" lang="en-US" sz="1800" b="0" i="0" u="none" strike="noStrike" kern="1200" cap="none" normalizeH="0" noProof="0" dirty="0">
                <a:ln>
                  <a:noFill/>
                </a:ln>
                <a:solidFill>
                  <a:srgbClr val="0078D3"/>
                </a:solidFill>
                <a:effectLst/>
                <a:uLnTx/>
                <a:uFillTx/>
                <a:latin typeface="Segoe UI Semibold"/>
                <a:ea typeface="Segoe UI" pitchFamily="34" charset="0"/>
                <a:cs typeface="Segoe UI" panose="020B0502040204020203" pitchFamily="34" charset="0"/>
              </a:rPr>
              <a:t>Secure</a:t>
            </a:r>
            <a:endParaRPr kumimoji="0" lang="en-US" sz="2000" b="0" i="0" u="none" strike="noStrike" kern="1200" cap="none" normalizeH="0" noProof="0" dirty="0">
              <a:ln>
                <a:noFill/>
              </a:ln>
              <a:solidFill>
                <a:srgbClr val="0078D3"/>
              </a:solidFill>
              <a:effectLst/>
              <a:uLnTx/>
              <a:uFillTx/>
              <a:latin typeface="Segoe UI Semibold"/>
              <a:ea typeface="Segoe UI" pitchFamily="34" charset="0"/>
              <a:cs typeface="Segoe UI" panose="020B0502040204020203" pitchFamily="34" charset="0"/>
            </a:endParaRPr>
          </a:p>
          <a:p>
            <a:pPr marL="57139" marR="0" lvl="0" indent="0" algn="ctr" defTabSz="950663" rtl="0" eaLnBrk="1" fontAlgn="base" latinLnBrk="0" hangingPunct="1">
              <a:lnSpc>
                <a:spcPct val="90000"/>
              </a:lnSpc>
              <a:spcBef>
                <a:spcPct val="0"/>
              </a:spcBef>
              <a:spcAft>
                <a:spcPts val="612"/>
              </a:spcAft>
              <a:buClrTx/>
              <a:buSzTx/>
              <a:buFont typeface="Wingdings" panose="05000000000000000000" pitchFamily="2" charset="2"/>
              <a:buNone/>
              <a:tabLst/>
              <a:defRPr/>
            </a:pPr>
            <a:r>
              <a:rPr kumimoji="0" lang="en-US" sz="1600" b="1" i="0" u="none" strike="noStrike" kern="1200" cap="none" normalizeH="0" noProof="0" dirty="0">
                <a:ln>
                  <a:noFill/>
                </a:ln>
                <a:solidFill>
                  <a:srgbClr val="000000"/>
                </a:solidFill>
                <a:effectLst/>
                <a:uLnTx/>
                <a:uFillTx/>
                <a:latin typeface="Segoe UI"/>
                <a:ea typeface="+mn-lt"/>
                <a:cs typeface="Calibri" panose="020F0502020204030204"/>
              </a:rPr>
              <a:t>Establish security baseline </a:t>
            </a:r>
            <a:r>
              <a:rPr kumimoji="0" lang="en-US" sz="1600" b="0" i="0" u="none" strike="noStrike" kern="1200" cap="none" normalizeH="0" noProof="0" dirty="0">
                <a:ln>
                  <a:noFill/>
                </a:ln>
                <a:solidFill>
                  <a:srgbClr val="000000"/>
                </a:solidFill>
                <a:effectLst/>
                <a:uLnTx/>
                <a:uFillTx/>
                <a:latin typeface="Segoe UI"/>
                <a:ea typeface="+mn-lt"/>
                <a:cs typeface="Calibri" panose="020F0502020204030204"/>
              </a:rPr>
              <a:t>and manage security posture</a:t>
            </a:r>
          </a:p>
        </p:txBody>
      </p:sp>
      <p:sp>
        <p:nvSpPr>
          <p:cNvPr id="133" name="Rectangle 132">
            <a:extLst>
              <a:ext uri="{FF2B5EF4-FFF2-40B4-BE49-F238E27FC236}">
                <a16:creationId xmlns:a16="http://schemas.microsoft.com/office/drawing/2014/main" id="{6BE6FDC7-F014-4D10-A39C-61FC3F4654D4}"/>
              </a:ext>
            </a:extLst>
          </p:cNvPr>
          <p:cNvSpPr/>
          <p:nvPr/>
        </p:nvSpPr>
        <p:spPr bwMode="auto">
          <a:xfrm>
            <a:off x="8903946" y="6280232"/>
            <a:ext cx="3148103" cy="51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All of which depend on sound security posture management</a:t>
            </a:r>
          </a:p>
        </p:txBody>
      </p:sp>
      <p:sp>
        <p:nvSpPr>
          <p:cNvPr id="153" name="Oval 152">
            <a:extLst>
              <a:ext uri="{FF2B5EF4-FFF2-40B4-BE49-F238E27FC236}">
                <a16:creationId xmlns:a16="http://schemas.microsoft.com/office/drawing/2014/main" id="{8C2E4366-BB35-4B98-945F-91221C0FDAB3}"/>
              </a:ext>
              <a:ext uri="{C183D7F6-B498-43B3-948B-1728B52AA6E4}">
                <adec:decorative xmlns:adec="http://schemas.microsoft.com/office/drawing/2017/decorative" val="1"/>
              </a:ext>
            </a:extLst>
          </p:cNvPr>
          <p:cNvSpPr/>
          <p:nvPr/>
        </p:nvSpPr>
        <p:spPr bwMode="auto">
          <a:xfrm>
            <a:off x="9943912" y="4282122"/>
            <a:ext cx="843087" cy="84308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69FF52AB-1552-4957-ACA6-33664ADCB2B3}"/>
              </a:ext>
              <a:ext uri="{C183D7F6-B498-43B3-948B-1728B52AA6E4}">
                <adec:decorative xmlns:adec="http://schemas.microsoft.com/office/drawing/2017/decorative" val="1"/>
              </a:ext>
            </a:extLst>
          </p:cNvPr>
          <p:cNvGrpSpPr/>
          <p:nvPr/>
        </p:nvGrpSpPr>
        <p:grpSpPr>
          <a:xfrm>
            <a:off x="10189067" y="4486369"/>
            <a:ext cx="352776" cy="434593"/>
            <a:chOff x="6403162" y="-1367075"/>
            <a:chExt cx="990600" cy="1220342"/>
          </a:xfrm>
        </p:grpSpPr>
        <p:sp>
          <p:nvSpPr>
            <p:cNvPr id="47" name="Freeform: Shape 46">
              <a:extLst>
                <a:ext uri="{FF2B5EF4-FFF2-40B4-BE49-F238E27FC236}">
                  <a16:creationId xmlns:a16="http://schemas.microsoft.com/office/drawing/2014/main" id="{1F080324-8A8B-450E-85BA-9A6B397F943A}"/>
                </a:ext>
              </a:extLst>
            </p:cNvPr>
            <p:cNvSpPr/>
            <p:nvPr/>
          </p:nvSpPr>
          <p:spPr>
            <a:xfrm>
              <a:off x="6403162" y="-1367075"/>
              <a:ext cx="990600" cy="1220342"/>
            </a:xfrm>
            <a:custGeom>
              <a:avLst/>
              <a:gdLst>
                <a:gd name="connsiteX0" fmla="*/ 875636 w 990600"/>
                <a:gd name="connsiteY0" fmla="*/ 496592 h 1220342"/>
                <a:gd name="connsiteX1" fmla="*/ 875636 w 990600"/>
                <a:gd name="connsiteY1" fmla="*/ 388579 h 1220342"/>
                <a:gd name="connsiteX2" fmla="*/ 523211 w 990600"/>
                <a:gd name="connsiteY2" fmla="*/ 1197 h 1220342"/>
                <a:gd name="connsiteX3" fmla="*/ 494636 w 990600"/>
                <a:gd name="connsiteY3" fmla="*/ 149 h 1220342"/>
                <a:gd name="connsiteX4" fmla="*/ 113636 w 990600"/>
                <a:gd name="connsiteY4" fmla="*/ 381149 h 1220342"/>
                <a:gd name="connsiteX5" fmla="*/ 113636 w 990600"/>
                <a:gd name="connsiteY5" fmla="*/ 496592 h 1220342"/>
                <a:gd name="connsiteX6" fmla="*/ -664 w 990600"/>
                <a:gd name="connsiteY6" fmla="*/ 496592 h 1220342"/>
                <a:gd name="connsiteX7" fmla="*/ -664 w 990600"/>
                <a:gd name="connsiteY7" fmla="*/ 1220492 h 1220342"/>
                <a:gd name="connsiteX8" fmla="*/ 989936 w 990600"/>
                <a:gd name="connsiteY8" fmla="*/ 1220492 h 1220342"/>
                <a:gd name="connsiteX9" fmla="*/ 989936 w 990600"/>
                <a:gd name="connsiteY9" fmla="*/ 496592 h 1220342"/>
                <a:gd name="connsiteX10" fmla="*/ 227936 w 990600"/>
                <a:gd name="connsiteY10" fmla="*/ 380863 h 1220342"/>
                <a:gd name="connsiteX11" fmla="*/ 494636 w 990600"/>
                <a:gd name="connsiteY11" fmla="*/ 114163 h 1220342"/>
                <a:gd name="connsiteX12" fmla="*/ 514733 w 990600"/>
                <a:gd name="connsiteY12" fmla="*/ 114830 h 1220342"/>
                <a:gd name="connsiteX13" fmla="*/ 761145 w 990600"/>
                <a:gd name="connsiteY13" fmla="*/ 388293 h 1220342"/>
                <a:gd name="connsiteX14" fmla="*/ 761145 w 990600"/>
                <a:gd name="connsiteY14" fmla="*/ 496592 h 1220342"/>
                <a:gd name="connsiteX15" fmla="*/ 227745 w 990600"/>
                <a:gd name="connsiteY15" fmla="*/ 496592 h 12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1220342">
                  <a:moveTo>
                    <a:pt x="875636" y="496592"/>
                  </a:moveTo>
                  <a:lnTo>
                    <a:pt x="875636" y="388579"/>
                  </a:lnTo>
                  <a:cubicBezTo>
                    <a:pt x="875636" y="187887"/>
                    <a:pt x="723236" y="15580"/>
                    <a:pt x="523211" y="1197"/>
                  </a:cubicBezTo>
                  <a:cubicBezTo>
                    <a:pt x="513686" y="435"/>
                    <a:pt x="504161" y="149"/>
                    <a:pt x="494636" y="149"/>
                  </a:cubicBezTo>
                  <a:cubicBezTo>
                    <a:pt x="284219" y="149"/>
                    <a:pt x="113636" y="170732"/>
                    <a:pt x="113636" y="381149"/>
                  </a:cubicBezTo>
                  <a:lnTo>
                    <a:pt x="113636" y="496592"/>
                  </a:lnTo>
                  <a:lnTo>
                    <a:pt x="-664" y="496592"/>
                  </a:lnTo>
                  <a:lnTo>
                    <a:pt x="-664" y="1220492"/>
                  </a:lnTo>
                  <a:lnTo>
                    <a:pt x="989936" y="1220492"/>
                  </a:lnTo>
                  <a:lnTo>
                    <a:pt x="989936" y="496592"/>
                  </a:lnTo>
                  <a:close/>
                  <a:moveTo>
                    <a:pt x="227936" y="380863"/>
                  </a:moveTo>
                  <a:cubicBezTo>
                    <a:pt x="227936" y="233569"/>
                    <a:pt x="347340" y="114163"/>
                    <a:pt x="494636" y="114163"/>
                  </a:cubicBezTo>
                  <a:cubicBezTo>
                    <a:pt x="501303" y="114163"/>
                    <a:pt x="508066" y="114163"/>
                    <a:pt x="514733" y="114830"/>
                  </a:cubicBezTo>
                  <a:cubicBezTo>
                    <a:pt x="652846" y="124355"/>
                    <a:pt x="761145" y="244942"/>
                    <a:pt x="761145" y="388293"/>
                  </a:cubicBezTo>
                  <a:lnTo>
                    <a:pt x="761145" y="496592"/>
                  </a:lnTo>
                  <a:lnTo>
                    <a:pt x="227745" y="496592"/>
                  </a:lnTo>
                  <a:close/>
                </a:path>
              </a:pathLst>
            </a:custGeom>
            <a:solidFill>
              <a:schemeClr val="tx2"/>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377653C-7C2B-42D4-86E8-1B0D67709D3F}"/>
                </a:ext>
              </a:extLst>
            </p:cNvPr>
            <p:cNvSpPr/>
            <p:nvPr/>
          </p:nvSpPr>
          <p:spPr>
            <a:xfrm>
              <a:off x="6784162" y="-681562"/>
              <a:ext cx="228980" cy="382429"/>
            </a:xfrm>
            <a:custGeom>
              <a:avLst/>
              <a:gdLst>
                <a:gd name="connsiteX0" fmla="*/ 114874 w 228980"/>
                <a:gd name="connsiteY0" fmla="*/ 150 h 382429"/>
                <a:gd name="connsiteX1" fmla="*/ 112302 w 228980"/>
                <a:gd name="connsiteY1" fmla="*/ 150 h 382429"/>
                <a:gd name="connsiteX2" fmla="*/ -664 w 228980"/>
                <a:gd name="connsiteY2" fmla="*/ 113117 h 382429"/>
                <a:gd name="connsiteX3" fmla="*/ -664 w 228980"/>
                <a:gd name="connsiteY3" fmla="*/ 115879 h 382429"/>
                <a:gd name="connsiteX4" fmla="*/ 56486 w 228980"/>
                <a:gd name="connsiteY4" fmla="*/ 214082 h 382429"/>
                <a:gd name="connsiteX5" fmla="*/ 56486 w 228980"/>
                <a:gd name="connsiteY5" fmla="*/ 325429 h 382429"/>
                <a:gd name="connsiteX6" fmla="*/ 113159 w 228980"/>
                <a:gd name="connsiteY6" fmla="*/ 382579 h 382429"/>
                <a:gd name="connsiteX7" fmla="*/ 114016 w 228980"/>
                <a:gd name="connsiteY7" fmla="*/ 382579 h 382429"/>
                <a:gd name="connsiteX8" fmla="*/ 171166 w 228980"/>
                <a:gd name="connsiteY8" fmla="*/ 325905 h 382429"/>
                <a:gd name="connsiteX9" fmla="*/ 171166 w 228980"/>
                <a:gd name="connsiteY9" fmla="*/ 213891 h 382429"/>
                <a:gd name="connsiteX10" fmla="*/ 228316 w 228980"/>
                <a:gd name="connsiteY10" fmla="*/ 115688 h 382429"/>
                <a:gd name="connsiteX11" fmla="*/ 228316 w 228980"/>
                <a:gd name="connsiteY11" fmla="*/ 113117 h 382429"/>
                <a:gd name="connsiteX12" fmla="*/ 115159 w 228980"/>
                <a:gd name="connsiteY12" fmla="*/ 149 h 382429"/>
                <a:gd name="connsiteX13" fmla="*/ 114874 w 228980"/>
                <a:gd name="connsiteY13" fmla="*/ 150 h 3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980" h="382429">
                  <a:moveTo>
                    <a:pt x="114874" y="150"/>
                  </a:moveTo>
                  <a:lnTo>
                    <a:pt x="112302" y="150"/>
                  </a:lnTo>
                  <a:cubicBezTo>
                    <a:pt x="49913" y="150"/>
                    <a:pt x="-664" y="50727"/>
                    <a:pt x="-664" y="113117"/>
                  </a:cubicBezTo>
                  <a:lnTo>
                    <a:pt x="-664" y="115879"/>
                  </a:lnTo>
                  <a:cubicBezTo>
                    <a:pt x="-636" y="156503"/>
                    <a:pt x="21176" y="193992"/>
                    <a:pt x="56486" y="214082"/>
                  </a:cubicBezTo>
                  <a:lnTo>
                    <a:pt x="56486" y="325429"/>
                  </a:lnTo>
                  <a:cubicBezTo>
                    <a:pt x="56486" y="356807"/>
                    <a:pt x="81784" y="382317"/>
                    <a:pt x="113159" y="382579"/>
                  </a:cubicBezTo>
                  <a:lnTo>
                    <a:pt x="114016" y="382579"/>
                  </a:lnTo>
                  <a:cubicBezTo>
                    <a:pt x="145392" y="382580"/>
                    <a:pt x="170909" y="357282"/>
                    <a:pt x="171166" y="325905"/>
                  </a:cubicBezTo>
                  <a:lnTo>
                    <a:pt x="171166" y="213891"/>
                  </a:lnTo>
                  <a:cubicBezTo>
                    <a:pt x="206475" y="193801"/>
                    <a:pt x="228288" y="156313"/>
                    <a:pt x="228316" y="115688"/>
                  </a:cubicBezTo>
                  <a:lnTo>
                    <a:pt x="228316" y="113117"/>
                  </a:lnTo>
                  <a:cubicBezTo>
                    <a:pt x="228269" y="50675"/>
                    <a:pt x="177605" y="98"/>
                    <a:pt x="115159" y="149"/>
                  </a:cubicBezTo>
                  <a:cubicBezTo>
                    <a:pt x="115064" y="149"/>
                    <a:pt x="114969" y="150"/>
                    <a:pt x="114874" y="150"/>
                  </a:cubicBezTo>
                  <a:close/>
                </a:path>
              </a:pathLst>
            </a:custGeom>
            <a:solidFill>
              <a:schemeClr val="accent5"/>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3919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1"/>
                                        </p:tgtEl>
                                        <p:attrNameLst>
                                          <p:attrName>style.visibility</p:attrName>
                                        </p:attrNameLst>
                                      </p:cBhvr>
                                      <p:to>
                                        <p:strVal val="visible"/>
                                      </p:to>
                                    </p:set>
                                    <p:animEffect transition="in" filter="fade">
                                      <p:cBhvr>
                                        <p:cTn id="11" dur="500"/>
                                        <p:tgtEl>
                                          <p:spTgt spid="161"/>
                                        </p:tgtEl>
                                      </p:cBhvr>
                                    </p:animEffect>
                                  </p:childTnLst>
                                </p:cTn>
                              </p:par>
                              <p:par>
                                <p:cTn id="12" presetID="23" presetClass="entr" presetSubtype="27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strVal val="2/3*#ppt_w"/>
                                          </p:val>
                                        </p:tav>
                                        <p:tav tm="100000">
                                          <p:val>
                                            <p:strVal val="#ppt_w"/>
                                          </p:val>
                                        </p:tav>
                                      </p:tavLst>
                                    </p:anim>
                                    <p:anim calcmode="lin" valueType="num">
                                      <p:cBhvr>
                                        <p:cTn id="15" dur="500" fill="hold"/>
                                        <p:tgtEl>
                                          <p:spTgt spid="29"/>
                                        </p:tgtEl>
                                        <p:attrNameLst>
                                          <p:attrName>ppt_h</p:attrName>
                                        </p:attrNameLst>
                                      </p:cBhvr>
                                      <p:tavLst>
                                        <p:tav tm="0">
                                          <p:val>
                                            <p:strVal val="2/3*#ppt_h"/>
                                          </p:val>
                                        </p:tav>
                                        <p:tav tm="100000">
                                          <p:val>
                                            <p:strVal val="#ppt_h"/>
                                          </p:val>
                                        </p:tav>
                                      </p:tavLst>
                                    </p:anim>
                                  </p:childTnLst>
                                </p:cTn>
                              </p:par>
                              <p:par>
                                <p:cTn id="16" presetID="1" presetClass="exit"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1">
                                            <p:txEl>
                                              <p:pRg st="1" end="1"/>
                                            </p:txEl>
                                          </p:spTgt>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35"/>
                                        </p:tgtEl>
                                        <p:attrNameLst>
                                          <p:attrName>style.visibility</p:attrName>
                                        </p:attrNameLst>
                                      </p:cBhvr>
                                      <p:to>
                                        <p:strVal val="visible"/>
                                      </p:to>
                                    </p:se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fade">
                                      <p:cBhvr>
                                        <p:cTn id="25" dur="500"/>
                                        <p:tgtEl>
                                          <p:spTgt spid="162"/>
                                        </p:tgtEl>
                                      </p:cBhvr>
                                    </p:animEffect>
                                  </p:childTnLst>
                                </p:cTn>
                              </p:par>
                              <p:par>
                                <p:cTn id="26" presetID="23" presetClass="entr" presetSubtype="272" fill="hold" grpId="0" nodeType="withEffect">
                                  <p:stCondLst>
                                    <p:cond delay="0"/>
                                  </p:stCondLst>
                                  <p:childTnLst>
                                    <p:set>
                                      <p:cBhvr>
                                        <p:cTn id="27" dur="1" fill="hold">
                                          <p:stCondLst>
                                            <p:cond delay="0"/>
                                          </p:stCondLst>
                                        </p:cTn>
                                        <p:tgtEl>
                                          <p:spTgt spid="136"/>
                                        </p:tgtEl>
                                        <p:attrNameLst>
                                          <p:attrName>style.visibility</p:attrName>
                                        </p:attrNameLst>
                                      </p:cBhvr>
                                      <p:to>
                                        <p:strVal val="visible"/>
                                      </p:to>
                                    </p:set>
                                    <p:anim calcmode="lin" valueType="num">
                                      <p:cBhvr>
                                        <p:cTn id="28" dur="500" fill="hold"/>
                                        <p:tgtEl>
                                          <p:spTgt spid="136"/>
                                        </p:tgtEl>
                                        <p:attrNameLst>
                                          <p:attrName>ppt_w</p:attrName>
                                        </p:attrNameLst>
                                      </p:cBhvr>
                                      <p:tavLst>
                                        <p:tav tm="0">
                                          <p:val>
                                            <p:strVal val="2/3*#ppt_w"/>
                                          </p:val>
                                        </p:tav>
                                        <p:tav tm="100000">
                                          <p:val>
                                            <p:strVal val="#ppt_w"/>
                                          </p:val>
                                        </p:tav>
                                      </p:tavLst>
                                    </p:anim>
                                    <p:anim calcmode="lin" valueType="num">
                                      <p:cBhvr>
                                        <p:cTn id="29" dur="500" fill="hold"/>
                                        <p:tgtEl>
                                          <p:spTgt spid="136"/>
                                        </p:tgtEl>
                                        <p:attrNameLst>
                                          <p:attrName>ppt_h</p:attrName>
                                        </p:attrNameLst>
                                      </p:cBhvr>
                                      <p:tavLst>
                                        <p:tav tm="0">
                                          <p:val>
                                            <p:strVal val="2/3*#ppt_h"/>
                                          </p:val>
                                        </p:tav>
                                        <p:tav tm="100000">
                                          <p:val>
                                            <p:strVal val="#ppt_h"/>
                                          </p:val>
                                        </p:tav>
                                      </p:tavLst>
                                    </p:anim>
                                  </p:childTnLst>
                                </p:cTn>
                              </p:par>
                              <p:par>
                                <p:cTn id="30" presetID="1" presetClass="exit" presetSubtype="0" fill="hold" grpId="0" nodeType="withEffect">
                                  <p:stCondLst>
                                    <p:cond delay="0"/>
                                  </p:stCondLst>
                                  <p:childTnLst>
                                    <p:set>
                                      <p:cBhvr>
                                        <p:cTn id="31" dur="1" fill="hold">
                                          <p:stCondLst>
                                            <p:cond delay="0"/>
                                          </p:stCondLst>
                                        </p:cTn>
                                        <p:tgtEl>
                                          <p:spTgt spid="15">
                                            <p:txEl>
                                              <p:pRg st="0" end="0"/>
                                            </p:txEl>
                                          </p:spTgt>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5">
                                            <p:txEl>
                                              <p:pRg st="1" end="1"/>
                                            </p:txEl>
                                          </p:spTgt>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38"/>
                                        </p:tgtEl>
                                        <p:attrNameLst>
                                          <p:attrName>style.visibility</p:attrName>
                                        </p:attrNameLst>
                                      </p:cBhvr>
                                      <p:to>
                                        <p:strVal val="visible"/>
                                      </p:to>
                                    </p:se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63"/>
                                        </p:tgtEl>
                                        <p:attrNameLst>
                                          <p:attrName>style.visibility</p:attrName>
                                        </p:attrNameLst>
                                      </p:cBhvr>
                                      <p:to>
                                        <p:strVal val="visible"/>
                                      </p:to>
                                    </p:set>
                                    <p:animEffect transition="in" filter="fade">
                                      <p:cBhvr>
                                        <p:cTn id="39" dur="500"/>
                                        <p:tgtEl>
                                          <p:spTgt spid="163"/>
                                        </p:tgtEl>
                                      </p:cBhvr>
                                    </p:animEffect>
                                  </p:childTnLst>
                                </p:cTn>
                              </p:par>
                              <p:par>
                                <p:cTn id="40" presetID="23" presetClass="entr" presetSubtype="272" fill="hold" grpId="0" nodeType="withEffect">
                                  <p:stCondLst>
                                    <p:cond delay="0"/>
                                  </p:stCondLst>
                                  <p:childTnLst>
                                    <p:set>
                                      <p:cBhvr>
                                        <p:cTn id="41" dur="1" fill="hold">
                                          <p:stCondLst>
                                            <p:cond delay="0"/>
                                          </p:stCondLst>
                                        </p:cTn>
                                        <p:tgtEl>
                                          <p:spTgt spid="139"/>
                                        </p:tgtEl>
                                        <p:attrNameLst>
                                          <p:attrName>style.visibility</p:attrName>
                                        </p:attrNameLst>
                                      </p:cBhvr>
                                      <p:to>
                                        <p:strVal val="visible"/>
                                      </p:to>
                                    </p:set>
                                    <p:anim calcmode="lin" valueType="num">
                                      <p:cBhvr>
                                        <p:cTn id="42" dur="500" fill="hold"/>
                                        <p:tgtEl>
                                          <p:spTgt spid="139"/>
                                        </p:tgtEl>
                                        <p:attrNameLst>
                                          <p:attrName>ppt_w</p:attrName>
                                        </p:attrNameLst>
                                      </p:cBhvr>
                                      <p:tavLst>
                                        <p:tav tm="0">
                                          <p:val>
                                            <p:strVal val="2/3*#ppt_w"/>
                                          </p:val>
                                        </p:tav>
                                        <p:tav tm="100000">
                                          <p:val>
                                            <p:strVal val="#ppt_w"/>
                                          </p:val>
                                        </p:tav>
                                      </p:tavLst>
                                    </p:anim>
                                    <p:anim calcmode="lin" valueType="num">
                                      <p:cBhvr>
                                        <p:cTn id="43" dur="500" fill="hold"/>
                                        <p:tgtEl>
                                          <p:spTgt spid="139"/>
                                        </p:tgtEl>
                                        <p:attrNameLst>
                                          <p:attrName>ppt_h</p:attrName>
                                        </p:attrNameLst>
                                      </p:cBhvr>
                                      <p:tavLst>
                                        <p:tav tm="0">
                                          <p:val>
                                            <p:strVal val="2/3*#ppt_h"/>
                                          </p:val>
                                        </p:tav>
                                        <p:tav tm="100000">
                                          <p:val>
                                            <p:strVal val="#ppt_h"/>
                                          </p:val>
                                        </p:tav>
                                      </p:tavLst>
                                    </p:anim>
                                  </p:childTnLst>
                                </p:cTn>
                              </p:par>
                              <p:par>
                                <p:cTn id="44" presetID="1" presetClass="exit" presetSubtype="0" fill="hold" grpId="0" nodeType="withEffect">
                                  <p:stCondLst>
                                    <p:cond delay="0"/>
                                  </p:stCondLst>
                                  <p:childTnLst>
                                    <p:set>
                                      <p:cBhvr>
                                        <p:cTn id="45" dur="1" fill="hold">
                                          <p:stCondLst>
                                            <p:cond delay="0"/>
                                          </p:stCondLst>
                                        </p:cTn>
                                        <p:tgtEl>
                                          <p:spTgt spid="16">
                                            <p:txEl>
                                              <p:pRg st="0" end="0"/>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16">
                                            <p:txEl>
                                              <p:pRg st="1" end="1"/>
                                            </p:txEl>
                                          </p:spTgt>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140"/>
                                        </p:tgtEl>
                                        <p:attrNameLst>
                                          <p:attrName>style.visibility</p:attrName>
                                        </p:attrNameLst>
                                      </p:cBhvr>
                                      <p:to>
                                        <p:strVal val="visible"/>
                                      </p:to>
                                    </p:se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133"/>
                                        </p:tgtEl>
                                        <p:attrNameLst>
                                          <p:attrName>style.visibility</p:attrName>
                                        </p:attrNameLst>
                                      </p:cBhvr>
                                      <p:to>
                                        <p:strVal val="visible"/>
                                      </p:to>
                                    </p:set>
                                    <p:animEffect transition="in" filter="fade">
                                      <p:cBhvr>
                                        <p:cTn id="53" dur="500"/>
                                        <p:tgtEl>
                                          <p:spTgt spid="133"/>
                                        </p:tgtEl>
                                      </p:cBhvr>
                                    </p:animEffect>
                                  </p:childTnLst>
                                </p:cTn>
                              </p:par>
                              <p:par>
                                <p:cTn id="54" presetID="23" presetClass="entr" presetSubtype="272" fill="hold" grpId="0" nodeType="withEffect">
                                  <p:stCondLst>
                                    <p:cond delay="0"/>
                                  </p:stCondLst>
                                  <p:childTnLst>
                                    <p:set>
                                      <p:cBhvr>
                                        <p:cTn id="55" dur="1" fill="hold">
                                          <p:stCondLst>
                                            <p:cond delay="0"/>
                                          </p:stCondLst>
                                        </p:cTn>
                                        <p:tgtEl>
                                          <p:spTgt spid="134"/>
                                        </p:tgtEl>
                                        <p:attrNameLst>
                                          <p:attrName>style.visibility</p:attrName>
                                        </p:attrNameLst>
                                      </p:cBhvr>
                                      <p:to>
                                        <p:strVal val="visible"/>
                                      </p:to>
                                    </p:set>
                                    <p:anim calcmode="lin" valueType="num">
                                      <p:cBhvr>
                                        <p:cTn id="56" dur="500" fill="hold"/>
                                        <p:tgtEl>
                                          <p:spTgt spid="134"/>
                                        </p:tgtEl>
                                        <p:attrNameLst>
                                          <p:attrName>ppt_w</p:attrName>
                                        </p:attrNameLst>
                                      </p:cBhvr>
                                      <p:tavLst>
                                        <p:tav tm="0">
                                          <p:val>
                                            <p:strVal val="2/3*#ppt_w"/>
                                          </p:val>
                                        </p:tav>
                                        <p:tav tm="100000">
                                          <p:val>
                                            <p:strVal val="#ppt_w"/>
                                          </p:val>
                                        </p:tav>
                                      </p:tavLst>
                                    </p:anim>
                                    <p:anim calcmode="lin" valueType="num">
                                      <p:cBhvr>
                                        <p:cTn id="57" dur="500" fill="hold"/>
                                        <p:tgtEl>
                                          <p:spTgt spid="13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39" grpId="0" animBg="1"/>
      <p:bldP spid="136" grpId="0" animBg="1"/>
      <p:bldP spid="29" grpId="0" animBg="1"/>
      <p:bldP spid="11" grpId="0" build="p"/>
      <p:bldP spid="161" grpId="0" animBg="1"/>
      <p:bldP spid="15" grpId="0" build="p"/>
      <p:bldP spid="162" grpId="0" animBg="1"/>
      <p:bldP spid="16" grpId="0" build="p"/>
      <p:bldP spid="163" grpId="0" animBg="1"/>
      <p:bldP spid="134" grpId="0" animBg="1"/>
      <p:bldP spid="135" grpId="0"/>
      <p:bldP spid="138" grpId="0"/>
      <p:bldP spid="140" grpId="0"/>
      <p:bldP spid="1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llustration of two buildings. On the left is an existing building and on the right is a new building.">
            <a:extLst>
              <a:ext uri="{FF2B5EF4-FFF2-40B4-BE49-F238E27FC236}">
                <a16:creationId xmlns:a16="http://schemas.microsoft.com/office/drawing/2014/main" id="{D8EE659F-E326-4884-85E0-5E5456A9C4DD}"/>
              </a:ext>
            </a:extLst>
          </p:cNvPr>
          <p:cNvPicPr>
            <a:picLocks noChangeAspect="1"/>
          </p:cNvPicPr>
          <p:nvPr/>
        </p:nvPicPr>
        <p:blipFill rotWithShape="1">
          <a:blip r:embed="rId2">
            <a:extLst>
              <a:ext uri="{28A0092B-C50C-407E-A947-70E740481C1C}">
                <a14:useLocalDpi xmlns:a14="http://schemas.microsoft.com/office/drawing/2010/main" val="0"/>
              </a:ext>
            </a:extLst>
          </a:blip>
          <a:srcRect l="1459" r="2475" b="39495"/>
          <a:stretch/>
        </p:blipFill>
        <p:spPr>
          <a:xfrm>
            <a:off x="-231" y="722385"/>
            <a:ext cx="12474453" cy="5607548"/>
          </a:xfrm>
          <a:prstGeom prst="rect">
            <a:avLst/>
          </a:prstGeom>
          <a:ln>
            <a:noFill/>
          </a:ln>
        </p:spPr>
      </p:pic>
      <p:sp>
        <p:nvSpPr>
          <p:cNvPr id="2" name="Rectangle 1">
            <a:extLst>
              <a:ext uri="{FF2B5EF4-FFF2-40B4-BE49-F238E27FC236}">
                <a16:creationId xmlns:a16="http://schemas.microsoft.com/office/drawing/2014/main" id="{3D06C029-FDAA-4B0E-9918-76A40550F03F}"/>
              </a:ext>
              <a:ext uri="{C183D7F6-B498-43B3-948B-1728B52AA6E4}">
                <adec:decorative xmlns:adec="http://schemas.microsoft.com/office/drawing/2017/decorative" val="1"/>
              </a:ext>
            </a:extLst>
          </p:cNvPr>
          <p:cNvSpPr/>
          <p:nvPr/>
        </p:nvSpPr>
        <p:spPr bwMode="auto">
          <a:xfrm>
            <a:off x="19754" y="0"/>
            <a:ext cx="12434711" cy="1672542"/>
          </a:xfrm>
          <a:prstGeom prst="rect">
            <a:avLst/>
          </a:prstGeom>
          <a:gradFill flip="none" rotWithShape="1">
            <a:gsLst>
              <a:gs pos="53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B4A958F-6881-4679-95A7-A09059ABB139}"/>
              </a:ext>
              <a:ext uri="{C183D7F6-B498-43B3-948B-1728B52AA6E4}">
                <adec:decorative xmlns:adec="http://schemas.microsoft.com/office/drawing/2017/decorative" val="1"/>
              </a:ext>
            </a:extLst>
          </p:cNvPr>
          <p:cNvSpPr/>
          <p:nvPr/>
        </p:nvSpPr>
        <p:spPr>
          <a:xfrm>
            <a:off x="19755" y="5660110"/>
            <a:ext cx="12434711" cy="775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Freeform: Shape 13">
            <a:extLst>
              <a:ext uri="{FF2B5EF4-FFF2-40B4-BE49-F238E27FC236}">
                <a16:creationId xmlns:a16="http://schemas.microsoft.com/office/drawing/2014/main" id="{AB4E4D60-F35F-4DF4-A102-58F691763313}"/>
              </a:ext>
              <a:ext uri="{C183D7F6-B498-43B3-948B-1728B52AA6E4}">
                <adec:decorative xmlns:adec="http://schemas.microsoft.com/office/drawing/2017/decorative" val="1"/>
              </a:ext>
            </a:extLst>
          </p:cNvPr>
          <p:cNvSpPr/>
          <p:nvPr/>
        </p:nvSpPr>
        <p:spPr bwMode="auto">
          <a:xfrm>
            <a:off x="-231" y="449263"/>
            <a:ext cx="12474453" cy="6545262"/>
          </a:xfrm>
          <a:custGeom>
            <a:avLst/>
            <a:gdLst>
              <a:gd name="connsiteX0" fmla="*/ 7000996 w 12435119"/>
              <a:gd name="connsiteY0" fmla="*/ 945913 h 6545262"/>
              <a:gd name="connsiteX1" fmla="*/ 7000996 w 12435119"/>
              <a:gd name="connsiteY1" fmla="*/ 6333805 h 6545262"/>
              <a:gd name="connsiteX2" fmla="*/ 12009670 w 12435119"/>
              <a:gd name="connsiteY2" fmla="*/ 6333805 h 6545262"/>
              <a:gd name="connsiteX3" fmla="*/ 12009670 w 12435119"/>
              <a:gd name="connsiteY3" fmla="*/ 945913 h 6545262"/>
              <a:gd name="connsiteX4" fmla="*/ 427269 w 12435119"/>
              <a:gd name="connsiteY4" fmla="*/ 945913 h 6545262"/>
              <a:gd name="connsiteX5" fmla="*/ 427269 w 12435119"/>
              <a:gd name="connsiteY5" fmla="*/ 6333804 h 6545262"/>
              <a:gd name="connsiteX6" fmla="*/ 6822141 w 12435119"/>
              <a:gd name="connsiteY6" fmla="*/ 6333804 h 6545262"/>
              <a:gd name="connsiteX7" fmla="*/ 6822141 w 12435119"/>
              <a:gd name="connsiteY7" fmla="*/ 945913 h 6545262"/>
              <a:gd name="connsiteX8" fmla="*/ 0 w 12435119"/>
              <a:gd name="connsiteY8" fmla="*/ 0 h 6545262"/>
              <a:gd name="connsiteX9" fmla="*/ 12435119 w 12435119"/>
              <a:gd name="connsiteY9" fmla="*/ 0 h 6545262"/>
              <a:gd name="connsiteX10" fmla="*/ 12435119 w 12435119"/>
              <a:gd name="connsiteY10" fmla="*/ 6545262 h 6545262"/>
              <a:gd name="connsiteX11" fmla="*/ 0 w 12435119"/>
              <a:gd name="connsiteY11" fmla="*/ 6545262 h 654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5119" h="6545262">
                <a:moveTo>
                  <a:pt x="7000996" y="945913"/>
                </a:moveTo>
                <a:lnTo>
                  <a:pt x="7000996" y="6333805"/>
                </a:lnTo>
                <a:lnTo>
                  <a:pt x="12009670" y="6333805"/>
                </a:lnTo>
                <a:lnTo>
                  <a:pt x="12009670" y="945913"/>
                </a:lnTo>
                <a:close/>
                <a:moveTo>
                  <a:pt x="427269" y="945913"/>
                </a:moveTo>
                <a:lnTo>
                  <a:pt x="427269" y="6333804"/>
                </a:lnTo>
                <a:lnTo>
                  <a:pt x="6822141" y="6333804"/>
                </a:lnTo>
                <a:lnTo>
                  <a:pt x="6822141" y="945913"/>
                </a:lnTo>
                <a:close/>
                <a:moveTo>
                  <a:pt x="0" y="0"/>
                </a:moveTo>
                <a:lnTo>
                  <a:pt x="12435119" y="0"/>
                </a:lnTo>
                <a:lnTo>
                  <a:pt x="12435119" y="6545262"/>
                </a:lnTo>
                <a:lnTo>
                  <a:pt x="0" y="6545262"/>
                </a:lnTo>
                <a:close/>
              </a:path>
            </a:pathLst>
          </a:cu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4B80624-C304-4318-ABA0-5BD0EC0A8F18}"/>
              </a:ext>
              <a:ext uri="{C183D7F6-B498-43B3-948B-1728B52AA6E4}">
                <adec:decorative xmlns:adec="http://schemas.microsoft.com/office/drawing/2017/decorative" val="1"/>
              </a:ext>
            </a:extLst>
          </p:cNvPr>
          <p:cNvSpPr/>
          <p:nvPr/>
        </p:nvSpPr>
        <p:spPr>
          <a:xfrm>
            <a:off x="427038" y="1395176"/>
            <a:ext cx="6394872" cy="538789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Rectangle 15">
            <a:extLst>
              <a:ext uri="{FF2B5EF4-FFF2-40B4-BE49-F238E27FC236}">
                <a16:creationId xmlns:a16="http://schemas.microsoft.com/office/drawing/2014/main" id="{B752F926-9BE2-47C1-B170-F09B25E1D618}"/>
              </a:ext>
              <a:ext uri="{C183D7F6-B498-43B3-948B-1728B52AA6E4}">
                <adec:decorative xmlns:adec="http://schemas.microsoft.com/office/drawing/2017/decorative" val="1"/>
              </a:ext>
            </a:extLst>
          </p:cNvPr>
          <p:cNvSpPr/>
          <p:nvPr/>
        </p:nvSpPr>
        <p:spPr>
          <a:xfrm>
            <a:off x="7000765" y="1395176"/>
            <a:ext cx="5008673" cy="538789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itle 9">
            <a:extLst>
              <a:ext uri="{FF2B5EF4-FFF2-40B4-BE49-F238E27FC236}">
                <a16:creationId xmlns:a16="http://schemas.microsoft.com/office/drawing/2014/main" id="{1A7F09C6-8815-4BBB-AE3A-3A2B6B07E2E6}"/>
              </a:ext>
            </a:extLst>
          </p:cNvPr>
          <p:cNvSpPr>
            <a:spLocks noGrp="1"/>
          </p:cNvSpPr>
          <p:nvPr>
            <p:ph type="title"/>
          </p:nvPr>
        </p:nvSpPr>
        <p:spPr>
          <a:xfrm>
            <a:off x="465080" y="632780"/>
            <a:ext cx="11531716" cy="411162"/>
          </a:xfrm>
        </p:spPr>
        <p:txBody>
          <a:bodyPr>
            <a:noAutofit/>
          </a:bodyPr>
          <a:lstStyle/>
          <a:p>
            <a:r>
              <a:rPr lang="en-US" dirty="0"/>
              <a:t>A tale of two city [structures]</a:t>
            </a:r>
          </a:p>
        </p:txBody>
      </p:sp>
      <p:sp>
        <p:nvSpPr>
          <p:cNvPr id="7" name="TextBox 6">
            <a:extLst>
              <a:ext uri="{FF2B5EF4-FFF2-40B4-BE49-F238E27FC236}">
                <a16:creationId xmlns:a16="http://schemas.microsoft.com/office/drawing/2014/main" id="{6BD323F0-C75A-42C1-AC2B-9AE24506D012}"/>
              </a:ext>
            </a:extLst>
          </p:cNvPr>
          <p:cNvSpPr txBox="1"/>
          <p:nvPr/>
        </p:nvSpPr>
        <p:spPr>
          <a:xfrm>
            <a:off x="513886" y="5776879"/>
            <a:ext cx="6089471" cy="954107"/>
          </a:xfrm>
          <a:prstGeom prst="rect">
            <a:avLst/>
          </a:prstGeom>
          <a:noFill/>
        </p:spPr>
        <p:txBody>
          <a:bodyPr wrap="square" rtlCol="0">
            <a:spAutoFit/>
          </a:bodyPr>
          <a:lstStyle/>
          <a:p>
            <a:r>
              <a:rPr lang="en-US" sz="2000" dirty="0">
                <a:solidFill>
                  <a:schemeClr val="tx2"/>
                </a:solidFill>
                <a:latin typeface="+mj-lt"/>
              </a:rPr>
              <a:t>Existing building</a:t>
            </a:r>
            <a:r>
              <a:rPr lang="en-US" sz="2000" dirty="0">
                <a:solidFill>
                  <a:schemeClr val="tx2"/>
                </a:solidFill>
              </a:rPr>
              <a:t>:</a:t>
            </a:r>
            <a:r>
              <a:rPr lang="en-US" sz="2000" b="1" dirty="0">
                <a:solidFill>
                  <a:schemeClr val="tx2"/>
                </a:solidFill>
              </a:rPr>
              <a:t> </a:t>
            </a:r>
          </a:p>
          <a:p>
            <a:r>
              <a:rPr lang="en-US" dirty="0"/>
              <a:t>Business needs are being met, but decisions makers want to improve compliance and modify the environment</a:t>
            </a:r>
          </a:p>
        </p:txBody>
      </p:sp>
      <p:sp>
        <p:nvSpPr>
          <p:cNvPr id="9" name="TextBox 8">
            <a:extLst>
              <a:ext uri="{FF2B5EF4-FFF2-40B4-BE49-F238E27FC236}">
                <a16:creationId xmlns:a16="http://schemas.microsoft.com/office/drawing/2014/main" id="{0AA23937-F777-479F-9555-8FC310EB1C36}"/>
              </a:ext>
            </a:extLst>
          </p:cNvPr>
          <p:cNvSpPr txBox="1"/>
          <p:nvPr/>
        </p:nvSpPr>
        <p:spPr>
          <a:xfrm>
            <a:off x="7087313" y="5776879"/>
            <a:ext cx="4186430" cy="954107"/>
          </a:xfrm>
          <a:prstGeom prst="rect">
            <a:avLst/>
          </a:prstGeom>
          <a:noFill/>
        </p:spPr>
        <p:txBody>
          <a:bodyPr wrap="square" rtlCol="0">
            <a:spAutoFit/>
          </a:bodyPr>
          <a:lstStyle/>
          <a:p>
            <a:r>
              <a:rPr lang="en-US" sz="2000" dirty="0">
                <a:solidFill>
                  <a:schemeClr val="tx2"/>
                </a:solidFill>
                <a:latin typeface="+mj-lt"/>
              </a:rPr>
              <a:t>New building: </a:t>
            </a:r>
          </a:p>
          <a:p>
            <a:r>
              <a:rPr lang="en-US" dirty="0"/>
              <a:t>An entirely new building is required to meet business and compliance needs</a:t>
            </a:r>
          </a:p>
        </p:txBody>
      </p:sp>
    </p:spTree>
    <p:extLst>
      <p:ext uri="{BB962C8B-B14F-4D97-AF65-F5344CB8AC3E}">
        <p14:creationId xmlns:p14="http://schemas.microsoft.com/office/powerpoint/2010/main" val="3685487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llustration of two buildings. On the left is an existing building and on the right is a new building.">
            <a:extLst>
              <a:ext uri="{FF2B5EF4-FFF2-40B4-BE49-F238E27FC236}">
                <a16:creationId xmlns:a16="http://schemas.microsoft.com/office/drawing/2014/main" id="{D8EE659F-E326-4884-85E0-5E5456A9C4DD}"/>
              </a:ext>
            </a:extLst>
          </p:cNvPr>
          <p:cNvPicPr>
            <a:picLocks noChangeAspect="1"/>
          </p:cNvPicPr>
          <p:nvPr/>
        </p:nvPicPr>
        <p:blipFill rotWithShape="1">
          <a:blip r:embed="rId2">
            <a:extLst>
              <a:ext uri="{28A0092B-C50C-407E-A947-70E740481C1C}">
                <a14:useLocalDpi xmlns:a14="http://schemas.microsoft.com/office/drawing/2010/main" val="0"/>
              </a:ext>
            </a:extLst>
          </a:blip>
          <a:srcRect l="1459" r="2475" b="39495"/>
          <a:stretch/>
        </p:blipFill>
        <p:spPr>
          <a:xfrm>
            <a:off x="-231" y="722385"/>
            <a:ext cx="12474453" cy="5607548"/>
          </a:xfrm>
          <a:prstGeom prst="rect">
            <a:avLst/>
          </a:prstGeom>
          <a:ln>
            <a:noFill/>
          </a:ln>
        </p:spPr>
      </p:pic>
      <p:sp>
        <p:nvSpPr>
          <p:cNvPr id="2" name="Rectangle 1">
            <a:extLst>
              <a:ext uri="{FF2B5EF4-FFF2-40B4-BE49-F238E27FC236}">
                <a16:creationId xmlns:a16="http://schemas.microsoft.com/office/drawing/2014/main" id="{3D06C029-FDAA-4B0E-9918-76A40550F03F}"/>
              </a:ext>
              <a:ext uri="{C183D7F6-B498-43B3-948B-1728B52AA6E4}">
                <adec:decorative xmlns:adec="http://schemas.microsoft.com/office/drawing/2017/decorative" val="1"/>
              </a:ext>
            </a:extLst>
          </p:cNvPr>
          <p:cNvSpPr/>
          <p:nvPr/>
        </p:nvSpPr>
        <p:spPr bwMode="auto">
          <a:xfrm>
            <a:off x="19754" y="0"/>
            <a:ext cx="12434711" cy="1672542"/>
          </a:xfrm>
          <a:prstGeom prst="rect">
            <a:avLst/>
          </a:prstGeom>
          <a:gradFill flip="none" rotWithShape="1">
            <a:gsLst>
              <a:gs pos="53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B4A958F-6881-4679-95A7-A09059ABB139}"/>
              </a:ext>
              <a:ext uri="{C183D7F6-B498-43B3-948B-1728B52AA6E4}">
                <adec:decorative xmlns:adec="http://schemas.microsoft.com/office/drawing/2017/decorative" val="1"/>
              </a:ext>
            </a:extLst>
          </p:cNvPr>
          <p:cNvSpPr/>
          <p:nvPr/>
        </p:nvSpPr>
        <p:spPr>
          <a:xfrm>
            <a:off x="19755" y="5660110"/>
            <a:ext cx="12434711" cy="775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Freeform: Shape 13">
            <a:extLst>
              <a:ext uri="{FF2B5EF4-FFF2-40B4-BE49-F238E27FC236}">
                <a16:creationId xmlns:a16="http://schemas.microsoft.com/office/drawing/2014/main" id="{AB4E4D60-F35F-4DF4-A102-58F691763313}"/>
              </a:ext>
              <a:ext uri="{C183D7F6-B498-43B3-948B-1728B52AA6E4}">
                <adec:decorative xmlns:adec="http://schemas.microsoft.com/office/drawing/2017/decorative" val="1"/>
              </a:ext>
            </a:extLst>
          </p:cNvPr>
          <p:cNvSpPr/>
          <p:nvPr/>
        </p:nvSpPr>
        <p:spPr bwMode="auto">
          <a:xfrm>
            <a:off x="-231" y="449263"/>
            <a:ext cx="12474453" cy="6545262"/>
          </a:xfrm>
          <a:custGeom>
            <a:avLst/>
            <a:gdLst>
              <a:gd name="connsiteX0" fmla="*/ 7000996 w 12435119"/>
              <a:gd name="connsiteY0" fmla="*/ 945913 h 6545262"/>
              <a:gd name="connsiteX1" fmla="*/ 7000996 w 12435119"/>
              <a:gd name="connsiteY1" fmla="*/ 6333805 h 6545262"/>
              <a:gd name="connsiteX2" fmla="*/ 12009670 w 12435119"/>
              <a:gd name="connsiteY2" fmla="*/ 6333805 h 6545262"/>
              <a:gd name="connsiteX3" fmla="*/ 12009670 w 12435119"/>
              <a:gd name="connsiteY3" fmla="*/ 945913 h 6545262"/>
              <a:gd name="connsiteX4" fmla="*/ 427269 w 12435119"/>
              <a:gd name="connsiteY4" fmla="*/ 945913 h 6545262"/>
              <a:gd name="connsiteX5" fmla="*/ 427269 w 12435119"/>
              <a:gd name="connsiteY5" fmla="*/ 6333804 h 6545262"/>
              <a:gd name="connsiteX6" fmla="*/ 6822141 w 12435119"/>
              <a:gd name="connsiteY6" fmla="*/ 6333804 h 6545262"/>
              <a:gd name="connsiteX7" fmla="*/ 6822141 w 12435119"/>
              <a:gd name="connsiteY7" fmla="*/ 945913 h 6545262"/>
              <a:gd name="connsiteX8" fmla="*/ 0 w 12435119"/>
              <a:gd name="connsiteY8" fmla="*/ 0 h 6545262"/>
              <a:gd name="connsiteX9" fmla="*/ 12435119 w 12435119"/>
              <a:gd name="connsiteY9" fmla="*/ 0 h 6545262"/>
              <a:gd name="connsiteX10" fmla="*/ 12435119 w 12435119"/>
              <a:gd name="connsiteY10" fmla="*/ 6545262 h 6545262"/>
              <a:gd name="connsiteX11" fmla="*/ 0 w 12435119"/>
              <a:gd name="connsiteY11" fmla="*/ 6545262 h 654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5119" h="6545262">
                <a:moveTo>
                  <a:pt x="7000996" y="945913"/>
                </a:moveTo>
                <a:lnTo>
                  <a:pt x="7000996" y="6333805"/>
                </a:lnTo>
                <a:lnTo>
                  <a:pt x="12009670" y="6333805"/>
                </a:lnTo>
                <a:lnTo>
                  <a:pt x="12009670" y="945913"/>
                </a:lnTo>
                <a:close/>
                <a:moveTo>
                  <a:pt x="427269" y="945913"/>
                </a:moveTo>
                <a:lnTo>
                  <a:pt x="427269" y="6333804"/>
                </a:lnTo>
                <a:lnTo>
                  <a:pt x="6822141" y="6333804"/>
                </a:lnTo>
                <a:lnTo>
                  <a:pt x="6822141" y="945913"/>
                </a:lnTo>
                <a:close/>
                <a:moveTo>
                  <a:pt x="0" y="0"/>
                </a:moveTo>
                <a:lnTo>
                  <a:pt x="12435119" y="0"/>
                </a:lnTo>
                <a:lnTo>
                  <a:pt x="12435119" y="6545262"/>
                </a:lnTo>
                <a:lnTo>
                  <a:pt x="0" y="6545262"/>
                </a:lnTo>
                <a:close/>
              </a:path>
            </a:pathLst>
          </a:cu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9">
            <a:extLst>
              <a:ext uri="{FF2B5EF4-FFF2-40B4-BE49-F238E27FC236}">
                <a16:creationId xmlns:a16="http://schemas.microsoft.com/office/drawing/2014/main" id="{1A7F09C6-8815-4BBB-AE3A-3A2B6B07E2E6}"/>
              </a:ext>
            </a:extLst>
          </p:cNvPr>
          <p:cNvSpPr>
            <a:spLocks noGrp="1"/>
          </p:cNvSpPr>
          <p:nvPr>
            <p:ph type="title"/>
          </p:nvPr>
        </p:nvSpPr>
        <p:spPr>
          <a:xfrm>
            <a:off x="465080" y="632780"/>
            <a:ext cx="11531716" cy="411162"/>
          </a:xfrm>
        </p:spPr>
        <p:txBody>
          <a:bodyPr>
            <a:noAutofit/>
          </a:bodyPr>
          <a:lstStyle/>
          <a:p>
            <a:r>
              <a:rPr lang="en-US" dirty="0"/>
              <a:t>Understanding compliance and design</a:t>
            </a:r>
          </a:p>
        </p:txBody>
      </p:sp>
      <p:sp>
        <p:nvSpPr>
          <p:cNvPr id="15" name="Rectangle 14">
            <a:extLst>
              <a:ext uri="{FF2B5EF4-FFF2-40B4-BE49-F238E27FC236}">
                <a16:creationId xmlns:a16="http://schemas.microsoft.com/office/drawing/2014/main" id="{24B80624-C304-4318-ABA0-5BD0EC0A8F18}"/>
              </a:ext>
              <a:ext uri="{C183D7F6-B498-43B3-948B-1728B52AA6E4}">
                <adec:decorative xmlns:adec="http://schemas.microsoft.com/office/drawing/2017/decorative" val="1"/>
              </a:ext>
            </a:extLst>
          </p:cNvPr>
          <p:cNvSpPr/>
          <p:nvPr/>
        </p:nvSpPr>
        <p:spPr>
          <a:xfrm>
            <a:off x="427038" y="1395176"/>
            <a:ext cx="6394872" cy="538789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Rectangle 15">
            <a:extLst>
              <a:ext uri="{FF2B5EF4-FFF2-40B4-BE49-F238E27FC236}">
                <a16:creationId xmlns:a16="http://schemas.microsoft.com/office/drawing/2014/main" id="{B752F926-9BE2-47C1-B170-F09B25E1D618}"/>
              </a:ext>
              <a:ext uri="{C183D7F6-B498-43B3-948B-1728B52AA6E4}">
                <adec:decorative xmlns:adec="http://schemas.microsoft.com/office/drawing/2017/decorative" val="1"/>
              </a:ext>
            </a:extLst>
          </p:cNvPr>
          <p:cNvSpPr/>
          <p:nvPr/>
        </p:nvSpPr>
        <p:spPr>
          <a:xfrm>
            <a:off x="7000765" y="1395176"/>
            <a:ext cx="5008674" cy="538789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6BD323F0-C75A-42C1-AC2B-9AE24506D012}"/>
              </a:ext>
            </a:extLst>
          </p:cNvPr>
          <p:cNvSpPr txBox="1"/>
          <p:nvPr/>
        </p:nvSpPr>
        <p:spPr>
          <a:xfrm>
            <a:off x="513886" y="5776879"/>
            <a:ext cx="6089471" cy="892552"/>
          </a:xfrm>
          <a:prstGeom prst="rect">
            <a:avLst/>
          </a:prstGeom>
          <a:noFill/>
        </p:spPr>
        <p:txBody>
          <a:bodyPr wrap="square" rtlCol="0">
            <a:spAutoFit/>
          </a:bodyPr>
          <a:lstStyle/>
          <a:p>
            <a:r>
              <a:rPr lang="en-US" sz="2000" dirty="0">
                <a:solidFill>
                  <a:schemeClr val="tx2"/>
                </a:solidFill>
                <a:latin typeface="+mj-lt"/>
              </a:rPr>
              <a:t>Existing building</a:t>
            </a:r>
            <a:r>
              <a:rPr lang="en-US" sz="2000" dirty="0">
                <a:solidFill>
                  <a:schemeClr val="tx2"/>
                </a:solidFill>
              </a:rPr>
              <a:t>:</a:t>
            </a:r>
            <a:r>
              <a:rPr lang="en-US" sz="2000" b="1" dirty="0">
                <a:solidFill>
                  <a:schemeClr val="tx2"/>
                </a:solidFill>
              </a:rPr>
              <a:t> </a:t>
            </a:r>
          </a:p>
          <a:p>
            <a:r>
              <a:rPr lang="en-US" sz="1600" dirty="0"/>
              <a:t>Older buildings may have limits on how smart they can become. Security and operations may be more human intense.</a:t>
            </a:r>
          </a:p>
        </p:txBody>
      </p:sp>
      <p:sp>
        <p:nvSpPr>
          <p:cNvPr id="9" name="TextBox 8">
            <a:extLst>
              <a:ext uri="{FF2B5EF4-FFF2-40B4-BE49-F238E27FC236}">
                <a16:creationId xmlns:a16="http://schemas.microsoft.com/office/drawing/2014/main" id="{0AA23937-F777-479F-9555-8FC310EB1C36}"/>
              </a:ext>
            </a:extLst>
          </p:cNvPr>
          <p:cNvSpPr txBox="1"/>
          <p:nvPr/>
        </p:nvSpPr>
        <p:spPr>
          <a:xfrm>
            <a:off x="7087312" y="5776879"/>
            <a:ext cx="4833689" cy="892552"/>
          </a:xfrm>
          <a:prstGeom prst="rect">
            <a:avLst/>
          </a:prstGeom>
          <a:noFill/>
        </p:spPr>
        <p:txBody>
          <a:bodyPr wrap="square" rtlCol="0">
            <a:spAutoFit/>
          </a:bodyPr>
          <a:lstStyle/>
          <a:p>
            <a:r>
              <a:rPr lang="en-US" sz="2000" dirty="0">
                <a:solidFill>
                  <a:schemeClr val="tx2"/>
                </a:solidFill>
                <a:latin typeface="+mj-lt"/>
              </a:rPr>
              <a:t>New building: </a:t>
            </a:r>
          </a:p>
          <a:p>
            <a:r>
              <a:rPr lang="en-US" sz="1600" dirty="0"/>
              <a:t>Smart buildings, elevators, locks, etc. allow for more automated governance &amp; less human compliance</a:t>
            </a:r>
          </a:p>
        </p:txBody>
      </p:sp>
      <p:sp>
        <p:nvSpPr>
          <p:cNvPr id="27" name="Rectangle 26">
            <a:extLst>
              <a:ext uri="{FF2B5EF4-FFF2-40B4-BE49-F238E27FC236}">
                <a16:creationId xmlns:a16="http://schemas.microsoft.com/office/drawing/2014/main" id="{9C335D46-FDB8-4645-89D1-481044EF1CAB}"/>
              </a:ext>
              <a:ext uri="{C183D7F6-B498-43B3-948B-1728B52AA6E4}">
                <adec:decorative xmlns:adec="http://schemas.microsoft.com/office/drawing/2017/decorative" val="1"/>
              </a:ext>
            </a:extLst>
          </p:cNvPr>
          <p:cNvSpPr/>
          <p:nvPr/>
        </p:nvSpPr>
        <p:spPr>
          <a:xfrm>
            <a:off x="3761774" y="1209628"/>
            <a:ext cx="6322026" cy="4479218"/>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8" name="TextBox 27">
            <a:extLst>
              <a:ext uri="{FF2B5EF4-FFF2-40B4-BE49-F238E27FC236}">
                <a16:creationId xmlns:a16="http://schemas.microsoft.com/office/drawing/2014/main" id="{4D112557-2302-4A21-AB4B-5C726CDC9630}"/>
              </a:ext>
            </a:extLst>
          </p:cNvPr>
          <p:cNvSpPr txBox="1"/>
          <p:nvPr/>
        </p:nvSpPr>
        <p:spPr>
          <a:xfrm>
            <a:off x="3761773" y="1305679"/>
            <a:ext cx="6308025" cy="400110"/>
          </a:xfrm>
          <a:prstGeom prst="rect">
            <a:avLst/>
          </a:prstGeom>
          <a:noFill/>
        </p:spPr>
        <p:txBody>
          <a:bodyPr wrap="square" rtlCol="0">
            <a:spAutoFit/>
          </a:bodyPr>
          <a:lstStyle/>
          <a:p>
            <a:pPr algn="ctr"/>
            <a:r>
              <a:rPr lang="en-US" sz="2000" dirty="0">
                <a:latin typeface="+mj-lt"/>
              </a:rPr>
              <a:t>Behind the scenes, each building must:</a:t>
            </a:r>
          </a:p>
        </p:txBody>
      </p:sp>
      <p:sp>
        <p:nvSpPr>
          <p:cNvPr id="3" name="Oval 2">
            <a:extLst>
              <a:ext uri="{FF2B5EF4-FFF2-40B4-BE49-F238E27FC236}">
                <a16:creationId xmlns:a16="http://schemas.microsoft.com/office/drawing/2014/main" id="{5E419B55-1F53-4D80-88C6-76C3C9520AB5}"/>
              </a:ext>
              <a:ext uri="{C183D7F6-B498-43B3-948B-1728B52AA6E4}">
                <adec:decorative xmlns:adec="http://schemas.microsoft.com/office/drawing/2017/decorative" val="1"/>
              </a:ext>
            </a:extLst>
          </p:cNvPr>
          <p:cNvSpPr/>
          <p:nvPr/>
        </p:nvSpPr>
        <p:spPr bwMode="auto">
          <a:xfrm>
            <a:off x="4091465" y="1933709"/>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4A27369A-C211-4ACB-BF60-41643250EC96}"/>
              </a:ext>
              <a:ext uri="{C183D7F6-B498-43B3-948B-1728B52AA6E4}">
                <adec:decorative xmlns:adec="http://schemas.microsoft.com/office/drawing/2017/decorative" val="1"/>
              </a:ext>
            </a:extLst>
          </p:cNvPr>
          <p:cNvSpPr/>
          <p:nvPr/>
        </p:nvSpPr>
        <p:spPr bwMode="auto">
          <a:xfrm>
            <a:off x="4091465" y="2801228"/>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174365C-073F-44D4-89DD-2DDBC9C4D3D2}"/>
              </a:ext>
              <a:ext uri="{C183D7F6-B498-43B3-948B-1728B52AA6E4}">
                <adec:decorative xmlns:adec="http://schemas.microsoft.com/office/drawing/2017/decorative" val="1"/>
              </a:ext>
            </a:extLst>
          </p:cNvPr>
          <p:cNvSpPr/>
          <p:nvPr/>
        </p:nvSpPr>
        <p:spPr bwMode="auto">
          <a:xfrm>
            <a:off x="4091465" y="3668747"/>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2401D726-4599-4525-9536-7289DEBF0A0C}"/>
              </a:ext>
            </a:extLst>
          </p:cNvPr>
          <p:cNvSpPr txBox="1"/>
          <p:nvPr/>
        </p:nvSpPr>
        <p:spPr>
          <a:xfrm>
            <a:off x="5093280" y="2055415"/>
            <a:ext cx="4861482" cy="646331"/>
          </a:xfrm>
          <a:prstGeom prst="rect">
            <a:avLst/>
          </a:prstGeom>
          <a:noFill/>
        </p:spPr>
        <p:txBody>
          <a:bodyPr wrap="square" rtlCol="0">
            <a:spAutoFit/>
          </a:bodyPr>
          <a:lstStyle/>
          <a:p>
            <a:r>
              <a:rPr lang="en-US" dirty="0">
                <a:latin typeface="+mj-lt"/>
              </a:rPr>
              <a:t>Security: </a:t>
            </a:r>
            <a:r>
              <a:rPr lang="en-US" dirty="0">
                <a:solidFill>
                  <a:schemeClr val="tx2"/>
                </a:solidFill>
                <a:latin typeface="+mj-lt"/>
              </a:rPr>
              <a:t>Keep out</a:t>
            </a:r>
            <a:r>
              <a:rPr lang="en-US" dirty="0">
                <a:solidFill>
                  <a:schemeClr val="tx2"/>
                </a:solidFill>
              </a:rPr>
              <a:t> </a:t>
            </a:r>
            <a:r>
              <a:rPr lang="en-US" dirty="0"/>
              <a:t>bad actors &amp; minimize mistakes from good actors</a:t>
            </a:r>
          </a:p>
        </p:txBody>
      </p:sp>
      <p:sp>
        <p:nvSpPr>
          <p:cNvPr id="34" name="TextBox 33">
            <a:extLst>
              <a:ext uri="{FF2B5EF4-FFF2-40B4-BE49-F238E27FC236}">
                <a16:creationId xmlns:a16="http://schemas.microsoft.com/office/drawing/2014/main" id="{F42467F7-223E-4B7A-8C56-F1355CA394B9}"/>
              </a:ext>
            </a:extLst>
          </p:cNvPr>
          <p:cNvSpPr txBox="1"/>
          <p:nvPr/>
        </p:nvSpPr>
        <p:spPr>
          <a:xfrm>
            <a:off x="5093279" y="2924543"/>
            <a:ext cx="4861482" cy="646331"/>
          </a:xfrm>
          <a:prstGeom prst="rect">
            <a:avLst/>
          </a:prstGeom>
          <a:noFill/>
        </p:spPr>
        <p:txBody>
          <a:bodyPr wrap="square" rtlCol="0">
            <a:spAutoFit/>
          </a:bodyPr>
          <a:lstStyle/>
          <a:p>
            <a:r>
              <a:rPr lang="en-US" dirty="0">
                <a:latin typeface="+mj-lt"/>
              </a:rPr>
              <a:t>Management: </a:t>
            </a:r>
            <a:r>
              <a:rPr lang="en-US" dirty="0">
                <a:solidFill>
                  <a:schemeClr val="tx2"/>
                </a:solidFill>
                <a:latin typeface="+mj-lt"/>
              </a:rPr>
              <a:t>Manage</a:t>
            </a:r>
            <a:r>
              <a:rPr lang="en-US" dirty="0"/>
              <a:t> the building to keep things working properly</a:t>
            </a:r>
          </a:p>
        </p:txBody>
      </p:sp>
      <p:sp>
        <p:nvSpPr>
          <p:cNvPr id="37" name="TextBox 36">
            <a:extLst>
              <a:ext uri="{FF2B5EF4-FFF2-40B4-BE49-F238E27FC236}">
                <a16:creationId xmlns:a16="http://schemas.microsoft.com/office/drawing/2014/main" id="{E29D05C7-6A1C-4C1F-9020-7FBC670AB080}"/>
              </a:ext>
            </a:extLst>
          </p:cNvPr>
          <p:cNvSpPr txBox="1"/>
          <p:nvPr/>
        </p:nvSpPr>
        <p:spPr>
          <a:xfrm>
            <a:off x="5093279" y="3793671"/>
            <a:ext cx="4866732" cy="670445"/>
          </a:xfrm>
          <a:prstGeom prst="rect">
            <a:avLst/>
          </a:prstGeom>
          <a:noFill/>
        </p:spPr>
        <p:txBody>
          <a:bodyPr wrap="square" rtlCol="0">
            <a:spAutoFit/>
          </a:bodyPr>
          <a:lstStyle/>
          <a:p>
            <a:r>
              <a:rPr lang="en-US" dirty="0">
                <a:latin typeface="+mj-lt"/>
              </a:rPr>
              <a:t>Governance: </a:t>
            </a:r>
            <a:r>
              <a:rPr lang="en-US" dirty="0">
                <a:solidFill>
                  <a:schemeClr val="tx2"/>
                </a:solidFill>
                <a:latin typeface="+mj-lt"/>
              </a:rPr>
              <a:t>Monitor</a:t>
            </a:r>
            <a:r>
              <a:rPr lang="en-US" dirty="0">
                <a:solidFill>
                  <a:schemeClr val="tx2"/>
                </a:solidFill>
              </a:rPr>
              <a:t> </a:t>
            </a:r>
            <a:r>
              <a:rPr lang="en-US" dirty="0"/>
              <a:t>for risky activities and automate guard rails</a:t>
            </a:r>
          </a:p>
        </p:txBody>
      </p:sp>
      <p:sp>
        <p:nvSpPr>
          <p:cNvPr id="40" name="TextBox 39">
            <a:extLst>
              <a:ext uri="{FF2B5EF4-FFF2-40B4-BE49-F238E27FC236}">
                <a16:creationId xmlns:a16="http://schemas.microsoft.com/office/drawing/2014/main" id="{2D586376-18B3-47EF-8BB4-B9792D4DA4F9}"/>
              </a:ext>
            </a:extLst>
          </p:cNvPr>
          <p:cNvSpPr txBox="1"/>
          <p:nvPr/>
        </p:nvSpPr>
        <p:spPr>
          <a:xfrm>
            <a:off x="5093279" y="4686913"/>
            <a:ext cx="4677453" cy="646331"/>
          </a:xfrm>
          <a:prstGeom prst="rect">
            <a:avLst/>
          </a:prstGeom>
          <a:noFill/>
        </p:spPr>
        <p:txBody>
          <a:bodyPr wrap="square" rtlCol="0">
            <a:spAutoFit/>
          </a:bodyPr>
          <a:lstStyle/>
          <a:p>
            <a:r>
              <a:rPr lang="en-US" dirty="0">
                <a:latin typeface="+mj-lt"/>
              </a:rPr>
              <a:t>Building design: </a:t>
            </a:r>
            <a:r>
              <a:rPr lang="en-US" dirty="0">
                <a:solidFill>
                  <a:schemeClr val="tx2"/>
                </a:solidFill>
                <a:latin typeface="+mj-lt"/>
              </a:rPr>
              <a:t>Design</a:t>
            </a:r>
            <a:r>
              <a:rPr lang="en-US" dirty="0"/>
              <a:t> and create the building's structure and rooms</a:t>
            </a:r>
          </a:p>
        </p:txBody>
      </p:sp>
      <p:sp>
        <p:nvSpPr>
          <p:cNvPr id="44" name="Oval 43">
            <a:extLst>
              <a:ext uri="{FF2B5EF4-FFF2-40B4-BE49-F238E27FC236}">
                <a16:creationId xmlns:a16="http://schemas.microsoft.com/office/drawing/2014/main" id="{CF069195-10ED-4CF9-B475-F5C39CCA022D}"/>
              </a:ext>
              <a:ext uri="{C183D7F6-B498-43B3-948B-1728B52AA6E4}">
                <adec:decorative xmlns:adec="http://schemas.microsoft.com/office/drawing/2017/decorative" val="1"/>
              </a:ext>
            </a:extLst>
          </p:cNvPr>
          <p:cNvSpPr/>
          <p:nvPr/>
        </p:nvSpPr>
        <p:spPr bwMode="auto">
          <a:xfrm>
            <a:off x="4091790" y="4598598"/>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83F70E0D-E625-4742-9E65-59AF29ECCDC6}"/>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4703" b="94307" l="10488" r="88537">
                        <a14:foregroundMark x1="39756" y1="63366" x2="39512" y2="65594"/>
                        <a14:foregroundMark x1="36585" y1="62129" x2="37561" y2="65347"/>
                        <a14:foregroundMark x1="37317" y1="64356" x2="31707" y2="75743"/>
                        <a14:foregroundMark x1="33171" y1="73762" x2="46098" y2="76485"/>
                        <a14:foregroundMark x1="46341" y1="60644" x2="44390" y2="71782"/>
                        <a14:foregroundMark x1="44878" y1="66337" x2="45854" y2="74752"/>
                        <a14:foregroundMark x1="46829" y1="66337" x2="46341" y2="75495"/>
                        <a14:foregroundMark x1="43659" y1="76733" x2="34146" y2="78465"/>
                        <a14:foregroundMark x1="32439" y1="75495" x2="34146" y2="61634"/>
                        <a14:foregroundMark x1="63415" y1="6931" x2="68075" y2="11464"/>
                        <a14:foregroundMark x1="64390" y1="7921" x2="64146" y2="5446"/>
                        <a14:foregroundMark x1="66585" y1="10644" x2="68314" y2="11844"/>
                        <a14:foregroundMark x1="26585" y1="88614" x2="21463" y2="86634"/>
                        <a14:foregroundMark x1="23171" y1="88366" x2="26829" y2="92233"/>
                        <a14:foregroundMark x1="68293" y1="4703" x2="74878" y2="7178"/>
                        <a14:foregroundMark x1="72683" y1="65594" x2="65366" y2="71535"/>
                        <a14:foregroundMark x1="74390" y1="60891" x2="85610" y2="48267"/>
                        <a14:backgroundMark x1="28049" y1="92079" x2="28537" y2="96040"/>
                        <a14:backgroundMark x1="70244" y1="14851" x2="74878" y2="12129"/>
                        <a14:backgroundMark x1="71707" y1="13366" x2="69268" y2="13366"/>
                      </a14:backgroundRemoval>
                    </a14:imgEffect>
                  </a14:imgLayer>
                </a14:imgProps>
              </a:ext>
              <a:ext uri="{28A0092B-C50C-407E-A947-70E740481C1C}">
                <a14:useLocalDpi xmlns:a14="http://schemas.microsoft.com/office/drawing/2010/main"/>
              </a:ext>
            </a:extLst>
          </a:blip>
          <a:srcRect l="732" r="732"/>
          <a:stretch/>
        </p:blipFill>
        <p:spPr>
          <a:xfrm>
            <a:off x="4091790" y="4598598"/>
            <a:ext cx="822960" cy="822960"/>
          </a:xfrm>
          <a:prstGeom prst="ellipse">
            <a:avLst/>
          </a:prstGeom>
        </p:spPr>
      </p:pic>
      <p:pic>
        <p:nvPicPr>
          <p:cNvPr id="30" name="Picture 29">
            <a:extLst>
              <a:ext uri="{FF2B5EF4-FFF2-40B4-BE49-F238E27FC236}">
                <a16:creationId xmlns:a16="http://schemas.microsoft.com/office/drawing/2014/main" id="{EE1D19F3-8EA8-49D1-8CAE-6345EBA7BFD0}"/>
              </a:ext>
              <a:ext uri="{C183D7F6-B498-43B3-948B-1728B52AA6E4}">
                <adec:decorative xmlns:adec="http://schemas.microsoft.com/office/drawing/2017/decorative" val="1"/>
              </a:ext>
            </a:extLst>
          </p:cNvPr>
          <p:cNvPicPr>
            <a:picLocks noChangeAspect="1"/>
          </p:cNvPicPr>
          <p:nvPr/>
        </p:nvPicPr>
        <p:blipFill>
          <a:blip r:embed="rId5"/>
          <a:stretch/>
        </p:blipFill>
        <p:spPr>
          <a:xfrm>
            <a:off x="4120328" y="1992916"/>
            <a:ext cx="770125" cy="771328"/>
          </a:xfrm>
          <a:prstGeom prst="rect">
            <a:avLst/>
          </a:prstGeom>
        </p:spPr>
      </p:pic>
      <p:pic>
        <p:nvPicPr>
          <p:cNvPr id="33" name="Picture 32">
            <a:extLst>
              <a:ext uri="{FF2B5EF4-FFF2-40B4-BE49-F238E27FC236}">
                <a16:creationId xmlns:a16="http://schemas.microsoft.com/office/drawing/2014/main" id="{75B4775A-FE5C-4C00-994A-FE217457B201}"/>
              </a:ext>
              <a:ext uri="{C183D7F6-B498-43B3-948B-1728B52AA6E4}">
                <adec:decorative xmlns:adec="http://schemas.microsoft.com/office/drawing/2017/decorative" val="1"/>
              </a:ext>
            </a:extLst>
          </p:cNvPr>
          <p:cNvPicPr>
            <a:picLocks noChangeAspect="1"/>
          </p:cNvPicPr>
          <p:nvPr/>
        </p:nvPicPr>
        <p:blipFill>
          <a:blip r:embed="rId6"/>
          <a:stretch/>
        </p:blipFill>
        <p:spPr>
          <a:xfrm>
            <a:off x="4143479" y="2833660"/>
            <a:ext cx="717131" cy="718252"/>
          </a:xfrm>
          <a:prstGeom prst="rect">
            <a:avLst/>
          </a:prstGeom>
        </p:spPr>
      </p:pic>
      <p:pic>
        <p:nvPicPr>
          <p:cNvPr id="36" name="Picture 35">
            <a:extLst>
              <a:ext uri="{FF2B5EF4-FFF2-40B4-BE49-F238E27FC236}">
                <a16:creationId xmlns:a16="http://schemas.microsoft.com/office/drawing/2014/main" id="{3623D55B-F8F8-4641-A069-14A9CFFD3888}"/>
              </a:ext>
              <a:ext uri="{C183D7F6-B498-43B3-948B-1728B52AA6E4}">
                <adec:decorative xmlns:adec="http://schemas.microsoft.com/office/drawing/2017/decorative" val="1"/>
              </a:ext>
            </a:extLst>
          </p:cNvPr>
          <p:cNvPicPr>
            <a:picLocks noChangeAspect="1"/>
          </p:cNvPicPr>
          <p:nvPr/>
        </p:nvPicPr>
        <p:blipFill>
          <a:blip r:embed="rId7"/>
          <a:stretch/>
        </p:blipFill>
        <p:spPr>
          <a:xfrm>
            <a:off x="4194072" y="3775748"/>
            <a:ext cx="606032" cy="606980"/>
          </a:xfrm>
          <a:prstGeom prst="rect">
            <a:avLst/>
          </a:prstGeom>
        </p:spPr>
      </p:pic>
    </p:spTree>
    <p:extLst>
      <p:ext uri="{BB962C8B-B14F-4D97-AF65-F5344CB8AC3E}">
        <p14:creationId xmlns:p14="http://schemas.microsoft.com/office/powerpoint/2010/main" val="1947030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53" presetClass="entr" presetSubtype="52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animEffect transition="in" filter="fade">
                                      <p:cBhvr>
                                        <p:cTn id="17" dur="500"/>
                                        <p:tgtEl>
                                          <p:spTgt spid="27"/>
                                        </p:tgtEl>
                                      </p:cBhvr>
                                    </p:animEffect>
                                    <p:anim calcmode="lin" valueType="num">
                                      <p:cBhvr>
                                        <p:cTn id="18" dur="500" fill="hold"/>
                                        <p:tgtEl>
                                          <p:spTgt spid="27"/>
                                        </p:tgtEl>
                                        <p:attrNameLst>
                                          <p:attrName>ppt_x</p:attrName>
                                        </p:attrNameLst>
                                      </p:cBhvr>
                                      <p:tavLst>
                                        <p:tav tm="0">
                                          <p:val>
                                            <p:fltVal val="0.5"/>
                                          </p:val>
                                        </p:tav>
                                        <p:tav tm="100000">
                                          <p:val>
                                            <p:strVal val="#ppt_x"/>
                                          </p:val>
                                        </p:tav>
                                      </p:tavLst>
                                    </p:anim>
                                    <p:anim calcmode="lin" valueType="num">
                                      <p:cBhvr>
                                        <p:cTn id="19" dur="500" fill="hold"/>
                                        <p:tgtEl>
                                          <p:spTgt spid="27"/>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anim calcmode="lin" valueType="num">
                                      <p:cBhvr>
                                        <p:cTn id="25" dur="500" fill="hold"/>
                                        <p:tgtEl>
                                          <p:spTgt spid="28"/>
                                        </p:tgtEl>
                                        <p:attrNameLst>
                                          <p:attrName>ppt_x</p:attrName>
                                        </p:attrNameLst>
                                      </p:cBhvr>
                                      <p:tavLst>
                                        <p:tav tm="0">
                                          <p:val>
                                            <p:fltVal val="0.5"/>
                                          </p:val>
                                        </p:tav>
                                        <p:tav tm="100000">
                                          <p:val>
                                            <p:strVal val="#ppt_x"/>
                                          </p:val>
                                        </p:tav>
                                      </p:tavLst>
                                    </p:anim>
                                    <p:anim calcmode="lin" valueType="num">
                                      <p:cBhvr>
                                        <p:cTn id="26" dur="500" fill="hold"/>
                                        <p:tgtEl>
                                          <p:spTgt spid="28"/>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7" grpId="0" animBg="1"/>
      <p:bldP spid="28" grpId="0"/>
      <p:bldP spid="3" grpId="0" animBg="1"/>
      <p:bldP spid="41" grpId="0" animBg="1"/>
      <p:bldP spid="42" grpId="0" animBg="1"/>
      <p:bldP spid="31" grpId="0"/>
      <p:bldP spid="34" grpId="0"/>
      <p:bldP spid="37" grpId="0"/>
      <p:bldP spid="40" grpId="0"/>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9">
            <a:extLst>
              <a:ext uri="{FF2B5EF4-FFF2-40B4-BE49-F238E27FC236}">
                <a16:creationId xmlns:a16="http://schemas.microsoft.com/office/drawing/2014/main" id="{F6EC467A-7EE5-4CFA-AE37-75A2338F7B88}"/>
              </a:ext>
            </a:extLst>
          </p:cNvPr>
          <p:cNvSpPr>
            <a:spLocks noGrp="1"/>
          </p:cNvSpPr>
          <p:nvPr>
            <p:ph type="title"/>
          </p:nvPr>
        </p:nvSpPr>
        <p:spPr>
          <a:xfrm>
            <a:off x="465080" y="632780"/>
            <a:ext cx="11531716" cy="411162"/>
          </a:xfrm>
        </p:spPr>
        <p:txBody>
          <a:bodyPr>
            <a:noAutofit/>
          </a:bodyPr>
          <a:lstStyle/>
          <a:p>
            <a:r>
              <a:rPr lang="en-US" dirty="0"/>
              <a:t>How does security fit with other elements of the building?</a:t>
            </a:r>
          </a:p>
        </p:txBody>
      </p:sp>
      <p:sp>
        <p:nvSpPr>
          <p:cNvPr id="52" name="TextBox 51">
            <a:extLst>
              <a:ext uri="{FF2B5EF4-FFF2-40B4-BE49-F238E27FC236}">
                <a16:creationId xmlns:a16="http://schemas.microsoft.com/office/drawing/2014/main" id="{120F8E14-9E81-412F-957F-B5D97F9DF19A}"/>
              </a:ext>
            </a:extLst>
          </p:cNvPr>
          <p:cNvSpPr txBox="1"/>
          <p:nvPr/>
        </p:nvSpPr>
        <p:spPr>
          <a:xfrm>
            <a:off x="414271" y="1589216"/>
            <a:ext cx="4585230" cy="461664"/>
          </a:xfrm>
          <a:prstGeom prst="rect">
            <a:avLst/>
          </a:prstGeom>
          <a:noFill/>
        </p:spPr>
        <p:txBody>
          <a:bodyPr wrap="none" rtlCol="0">
            <a:spAutoFit/>
          </a:bodyPr>
          <a:lstStyle/>
          <a:p>
            <a:r>
              <a:rPr lang="en-US" sz="2400" dirty="0">
                <a:solidFill>
                  <a:schemeClr val="tx2"/>
                </a:solidFill>
                <a:latin typeface="+mj-lt"/>
              </a:rPr>
              <a:t>Security is a team responsibility</a:t>
            </a:r>
          </a:p>
        </p:txBody>
      </p:sp>
      <p:sp>
        <p:nvSpPr>
          <p:cNvPr id="57" name="TextBox 56">
            <a:extLst>
              <a:ext uri="{FF2B5EF4-FFF2-40B4-BE49-F238E27FC236}">
                <a16:creationId xmlns:a16="http://schemas.microsoft.com/office/drawing/2014/main" id="{B2E11DD9-035E-46AF-A1C0-1F017C377F42}"/>
              </a:ext>
            </a:extLst>
          </p:cNvPr>
          <p:cNvSpPr txBox="1"/>
          <p:nvPr/>
        </p:nvSpPr>
        <p:spPr>
          <a:xfrm>
            <a:off x="1399802" y="2087689"/>
            <a:ext cx="3613156" cy="1015663"/>
          </a:xfrm>
          <a:prstGeom prst="rect">
            <a:avLst/>
          </a:prstGeom>
          <a:noFill/>
        </p:spPr>
        <p:txBody>
          <a:bodyPr wrap="square" rtlCol="0">
            <a:spAutoFit/>
          </a:bodyPr>
          <a:lstStyle/>
          <a:p>
            <a:r>
              <a:rPr lang="en-US" sz="2000" dirty="0">
                <a:solidFill>
                  <a:schemeClr val="tx2"/>
                </a:solidFill>
                <a:latin typeface="+mj-lt"/>
              </a:rPr>
              <a:t>Security:</a:t>
            </a:r>
            <a:r>
              <a:rPr lang="en-US" sz="2000" dirty="0">
                <a:latin typeface="+mj-lt"/>
              </a:rPr>
              <a:t> keep out bad actors and minimize mistakes from good actors</a:t>
            </a:r>
          </a:p>
        </p:txBody>
      </p:sp>
      <p:sp>
        <p:nvSpPr>
          <p:cNvPr id="58" name="TextBox 57">
            <a:extLst>
              <a:ext uri="{FF2B5EF4-FFF2-40B4-BE49-F238E27FC236}">
                <a16:creationId xmlns:a16="http://schemas.microsoft.com/office/drawing/2014/main" id="{B5D9E289-9601-49C3-BDC9-50C7195B1D34}"/>
              </a:ext>
            </a:extLst>
          </p:cNvPr>
          <p:cNvSpPr txBox="1"/>
          <p:nvPr/>
        </p:nvSpPr>
        <p:spPr>
          <a:xfrm>
            <a:off x="1399886" y="3228755"/>
            <a:ext cx="3471242" cy="2862322"/>
          </a:xfrm>
          <a:prstGeom prst="rect">
            <a:avLst/>
          </a:prstGeom>
          <a:noFill/>
        </p:spPr>
        <p:txBody>
          <a:bodyPr wrap="square" rtlCol="0">
            <a:spAutoFit/>
          </a:bodyPr>
          <a:lstStyle/>
          <a:p>
            <a:r>
              <a:rPr lang="en-US" sz="2000" dirty="0"/>
              <a:t>Security is expected to: </a:t>
            </a:r>
          </a:p>
          <a:p>
            <a:pPr marL="228600" indent="-228600">
              <a:buFont typeface="Arial" panose="020B0604020202020204" pitchFamily="34" charset="0"/>
              <a:buChar char="•"/>
            </a:pPr>
            <a:r>
              <a:rPr lang="en-US" sz="2000" dirty="0"/>
              <a:t>Provide security services (staff the security desk)</a:t>
            </a:r>
          </a:p>
          <a:p>
            <a:pPr marL="228600" indent="-228600">
              <a:buFont typeface="Arial" panose="020B0604020202020204" pitchFamily="34" charset="0"/>
              <a:buChar char="•"/>
            </a:pPr>
            <a:r>
              <a:rPr lang="en-US" sz="2000" dirty="0"/>
              <a:t>Establish security rules &amp; guidelines to stay safe</a:t>
            </a:r>
          </a:p>
          <a:p>
            <a:pPr marL="228600" indent="-228600">
              <a:buFont typeface="Arial" panose="020B0604020202020204" pitchFamily="34" charset="0"/>
              <a:buChar char="•"/>
            </a:pPr>
            <a:r>
              <a:rPr lang="en-US" sz="2000" dirty="0"/>
              <a:t>Recover when security is compromised</a:t>
            </a:r>
          </a:p>
          <a:p>
            <a:pPr marL="228600" indent="-228600">
              <a:buFont typeface="Arial" panose="020B0604020202020204" pitchFamily="34" charset="0"/>
              <a:buChar char="•"/>
            </a:pPr>
            <a:r>
              <a:rPr lang="en-US" sz="2000" dirty="0"/>
              <a:t>Leverage technology to monitor and react quickly</a:t>
            </a:r>
          </a:p>
        </p:txBody>
      </p:sp>
      <p:sp>
        <p:nvSpPr>
          <p:cNvPr id="64" name="TextBox 63">
            <a:extLst>
              <a:ext uri="{FF2B5EF4-FFF2-40B4-BE49-F238E27FC236}">
                <a16:creationId xmlns:a16="http://schemas.microsoft.com/office/drawing/2014/main" id="{FD76E7C3-E7B5-48E0-A34A-498762A8B06D}"/>
              </a:ext>
            </a:extLst>
          </p:cNvPr>
          <p:cNvSpPr txBox="1"/>
          <p:nvPr/>
        </p:nvSpPr>
        <p:spPr>
          <a:xfrm>
            <a:off x="6620634" y="1519263"/>
            <a:ext cx="4462856" cy="707886"/>
          </a:xfrm>
          <a:prstGeom prst="rect">
            <a:avLst/>
          </a:prstGeom>
          <a:noFill/>
        </p:spPr>
        <p:txBody>
          <a:bodyPr wrap="square" rtlCol="0">
            <a:spAutoFit/>
          </a:bodyPr>
          <a:lstStyle/>
          <a:p>
            <a:r>
              <a:rPr lang="en-US" sz="2000" dirty="0">
                <a:solidFill>
                  <a:schemeClr val="tx2"/>
                </a:solidFill>
                <a:latin typeface="+mj-lt"/>
              </a:rPr>
              <a:t>Governance: </a:t>
            </a:r>
            <a:r>
              <a:rPr lang="en-US" sz="2000" dirty="0">
                <a:latin typeface="+mj-lt"/>
              </a:rPr>
              <a:t>monitor for risky activities &amp; automate guard rails</a:t>
            </a:r>
          </a:p>
        </p:txBody>
      </p:sp>
      <p:sp>
        <p:nvSpPr>
          <p:cNvPr id="68" name="TextBox 67">
            <a:extLst>
              <a:ext uri="{FF2B5EF4-FFF2-40B4-BE49-F238E27FC236}">
                <a16:creationId xmlns:a16="http://schemas.microsoft.com/office/drawing/2014/main" id="{81F91CDF-23A7-4BB3-A531-A49544B3AEB0}"/>
              </a:ext>
            </a:extLst>
          </p:cNvPr>
          <p:cNvSpPr txBox="1"/>
          <p:nvPr/>
        </p:nvSpPr>
        <p:spPr>
          <a:xfrm>
            <a:off x="6620635" y="2204368"/>
            <a:ext cx="4992762" cy="707886"/>
          </a:xfrm>
          <a:prstGeom prst="rect">
            <a:avLst/>
          </a:prstGeom>
          <a:noFill/>
        </p:spPr>
        <p:txBody>
          <a:bodyPr wrap="square" rtlCol="0">
            <a:spAutoFit/>
          </a:bodyPr>
          <a:lstStyle/>
          <a:p>
            <a:r>
              <a:rPr lang="en-US" sz="2000" dirty="0"/>
              <a:t>Governance can help automate detection &amp; enforcement to protect safe boundaries</a:t>
            </a:r>
          </a:p>
        </p:txBody>
      </p:sp>
      <p:sp>
        <p:nvSpPr>
          <p:cNvPr id="61" name="TextBox 60">
            <a:extLst>
              <a:ext uri="{FF2B5EF4-FFF2-40B4-BE49-F238E27FC236}">
                <a16:creationId xmlns:a16="http://schemas.microsoft.com/office/drawing/2014/main" id="{9B52412B-6EAC-44E1-BC6C-D91C41DC761C}"/>
              </a:ext>
            </a:extLst>
          </p:cNvPr>
          <p:cNvSpPr txBox="1"/>
          <p:nvPr/>
        </p:nvSpPr>
        <p:spPr>
          <a:xfrm>
            <a:off x="6620634" y="3295651"/>
            <a:ext cx="4311035" cy="707886"/>
          </a:xfrm>
          <a:prstGeom prst="rect">
            <a:avLst/>
          </a:prstGeom>
          <a:noFill/>
        </p:spPr>
        <p:txBody>
          <a:bodyPr wrap="square" rtlCol="0">
            <a:spAutoFit/>
          </a:bodyPr>
          <a:lstStyle/>
          <a:p>
            <a:r>
              <a:rPr lang="en-US" sz="2000" dirty="0">
                <a:solidFill>
                  <a:schemeClr val="tx2"/>
                </a:solidFill>
                <a:latin typeface="+mj-lt"/>
              </a:rPr>
              <a:t>Management: </a:t>
            </a:r>
            <a:r>
              <a:rPr lang="en-US" sz="2000" dirty="0">
                <a:latin typeface="+mj-lt"/>
              </a:rPr>
              <a:t>manage the building to keep things working properly</a:t>
            </a:r>
          </a:p>
        </p:txBody>
      </p:sp>
      <p:sp>
        <p:nvSpPr>
          <p:cNvPr id="69" name="TextBox 68">
            <a:extLst>
              <a:ext uri="{FF2B5EF4-FFF2-40B4-BE49-F238E27FC236}">
                <a16:creationId xmlns:a16="http://schemas.microsoft.com/office/drawing/2014/main" id="{A8F75E9D-DC9E-4EB1-A90B-2F769CD643A4}"/>
              </a:ext>
            </a:extLst>
          </p:cNvPr>
          <p:cNvSpPr txBox="1"/>
          <p:nvPr/>
        </p:nvSpPr>
        <p:spPr>
          <a:xfrm>
            <a:off x="6620634" y="3974421"/>
            <a:ext cx="5311689" cy="707886"/>
          </a:xfrm>
          <a:prstGeom prst="rect">
            <a:avLst/>
          </a:prstGeom>
          <a:noFill/>
        </p:spPr>
        <p:txBody>
          <a:bodyPr wrap="square" rtlCol="0">
            <a:spAutoFit/>
          </a:bodyPr>
          <a:lstStyle/>
          <a:p>
            <a:r>
              <a:rPr lang="en-US" sz="2000" dirty="0"/>
              <a:t>Operations can help recover and aid in monitoring actions, when bad actors sneak in</a:t>
            </a:r>
          </a:p>
        </p:txBody>
      </p:sp>
      <p:sp>
        <p:nvSpPr>
          <p:cNvPr id="67" name="TextBox 66">
            <a:extLst>
              <a:ext uri="{FF2B5EF4-FFF2-40B4-BE49-F238E27FC236}">
                <a16:creationId xmlns:a16="http://schemas.microsoft.com/office/drawing/2014/main" id="{790D1951-8992-47F0-A315-8A9578149F61}"/>
              </a:ext>
            </a:extLst>
          </p:cNvPr>
          <p:cNvSpPr txBox="1"/>
          <p:nvPr/>
        </p:nvSpPr>
        <p:spPr>
          <a:xfrm>
            <a:off x="6620634" y="5072039"/>
            <a:ext cx="4868441" cy="707886"/>
          </a:xfrm>
          <a:prstGeom prst="rect">
            <a:avLst/>
          </a:prstGeom>
          <a:noFill/>
        </p:spPr>
        <p:txBody>
          <a:bodyPr wrap="square" rtlCol="0">
            <a:spAutoFit/>
          </a:bodyPr>
          <a:lstStyle/>
          <a:p>
            <a:r>
              <a:rPr lang="en-US" sz="2000" dirty="0">
                <a:solidFill>
                  <a:schemeClr val="tx2"/>
                </a:solidFill>
                <a:latin typeface="+mj-lt"/>
              </a:rPr>
              <a:t>Building</a:t>
            </a:r>
            <a:r>
              <a:rPr lang="en-US" sz="2000" b="1" dirty="0">
                <a:solidFill>
                  <a:schemeClr val="tx2"/>
                </a:solidFill>
                <a:latin typeface="+mj-lt"/>
              </a:rPr>
              <a:t> </a:t>
            </a:r>
            <a:r>
              <a:rPr lang="en-US" sz="2000" dirty="0">
                <a:solidFill>
                  <a:schemeClr val="tx2"/>
                </a:solidFill>
                <a:latin typeface="+mj-lt"/>
              </a:rPr>
              <a:t>design: </a:t>
            </a:r>
            <a:r>
              <a:rPr lang="en-US" sz="2000" dirty="0">
                <a:latin typeface="+mj-lt"/>
              </a:rPr>
              <a:t>design and creation of the building and rooms</a:t>
            </a:r>
          </a:p>
        </p:txBody>
      </p:sp>
      <p:sp>
        <p:nvSpPr>
          <p:cNvPr id="70" name="TextBox 69">
            <a:extLst>
              <a:ext uri="{FF2B5EF4-FFF2-40B4-BE49-F238E27FC236}">
                <a16:creationId xmlns:a16="http://schemas.microsoft.com/office/drawing/2014/main" id="{F0CFFE56-DA5F-4D9D-BF39-AC77F92703E8}"/>
              </a:ext>
            </a:extLst>
          </p:cNvPr>
          <p:cNvSpPr txBox="1"/>
          <p:nvPr/>
        </p:nvSpPr>
        <p:spPr>
          <a:xfrm>
            <a:off x="6620634" y="5779925"/>
            <a:ext cx="5500358" cy="707886"/>
          </a:xfrm>
          <a:prstGeom prst="rect">
            <a:avLst/>
          </a:prstGeom>
          <a:noFill/>
        </p:spPr>
        <p:txBody>
          <a:bodyPr wrap="square" rtlCol="0">
            <a:spAutoFit/>
          </a:bodyPr>
          <a:lstStyle/>
          <a:p>
            <a:r>
              <a:rPr lang="en-US" sz="2000" dirty="0"/>
              <a:t>Security should be strategically included in your building design to maximize impact</a:t>
            </a:r>
          </a:p>
        </p:txBody>
      </p:sp>
      <p:grpSp>
        <p:nvGrpSpPr>
          <p:cNvPr id="10" name="Group 9">
            <a:extLst>
              <a:ext uri="{FF2B5EF4-FFF2-40B4-BE49-F238E27FC236}">
                <a16:creationId xmlns:a16="http://schemas.microsoft.com/office/drawing/2014/main" id="{AED72E5E-B5D9-4C84-A832-FDDD447FDF3A}"/>
              </a:ext>
              <a:ext uri="{C183D7F6-B498-43B3-948B-1728B52AA6E4}">
                <adec:decorative xmlns:adec="http://schemas.microsoft.com/office/drawing/2017/decorative" val="1"/>
              </a:ext>
            </a:extLst>
          </p:cNvPr>
          <p:cNvGrpSpPr/>
          <p:nvPr/>
        </p:nvGrpSpPr>
        <p:grpSpPr>
          <a:xfrm>
            <a:off x="5617835" y="5360218"/>
            <a:ext cx="822960" cy="822960"/>
            <a:chOff x="5490421" y="5014502"/>
            <a:chExt cx="822960" cy="822960"/>
          </a:xfrm>
        </p:grpSpPr>
        <p:sp>
          <p:nvSpPr>
            <p:cNvPr id="47" name="Oval 46">
              <a:extLst>
                <a:ext uri="{FF2B5EF4-FFF2-40B4-BE49-F238E27FC236}">
                  <a16:creationId xmlns:a16="http://schemas.microsoft.com/office/drawing/2014/main" id="{1502793E-251C-4479-9300-053D6444352E}"/>
                </a:ext>
              </a:extLst>
            </p:cNvPr>
            <p:cNvSpPr/>
            <p:nvPr/>
          </p:nvSpPr>
          <p:spPr bwMode="auto">
            <a:xfrm>
              <a:off x="5490421" y="5014502"/>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4" name="Picture 73">
              <a:extLst>
                <a:ext uri="{FF2B5EF4-FFF2-40B4-BE49-F238E27FC236}">
                  <a16:creationId xmlns:a16="http://schemas.microsoft.com/office/drawing/2014/main" id="{56C47919-6D4A-4AEB-AC79-2C5B2E77F389}"/>
                </a:ext>
                <a:ext uri="{C183D7F6-B498-43B3-948B-1728B52AA6E4}">
                  <adec:decorative xmlns:adec="http://schemas.microsoft.com/office/drawing/2017/decorative" val="1"/>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4703" b="94307" l="10488" r="88537">
                          <a14:foregroundMark x1="39756" y1="63366" x2="39512" y2="65594"/>
                          <a14:foregroundMark x1="36585" y1="62129" x2="37561" y2="65347"/>
                          <a14:foregroundMark x1="37317" y1="64356" x2="31707" y2="75743"/>
                          <a14:foregroundMark x1="33171" y1="73762" x2="46098" y2="76485"/>
                          <a14:foregroundMark x1="46341" y1="60644" x2="44390" y2="71782"/>
                          <a14:foregroundMark x1="44878" y1="66337" x2="45854" y2="74752"/>
                          <a14:foregroundMark x1="46829" y1="66337" x2="46341" y2="75495"/>
                          <a14:foregroundMark x1="43659" y1="76733" x2="34146" y2="78465"/>
                          <a14:foregroundMark x1="32439" y1="75495" x2="34146" y2="61634"/>
                          <a14:foregroundMark x1="63415" y1="6931" x2="68075" y2="11464"/>
                          <a14:foregroundMark x1="64390" y1="7921" x2="64146" y2="5446"/>
                          <a14:foregroundMark x1="66585" y1="10644" x2="68314" y2="11844"/>
                          <a14:foregroundMark x1="26585" y1="88614" x2="21463" y2="86634"/>
                          <a14:foregroundMark x1="23171" y1="88366" x2="26829" y2="92233"/>
                          <a14:foregroundMark x1="68293" y1="4703" x2="74878" y2="7178"/>
                          <a14:foregroundMark x1="72683" y1="65594" x2="65366" y2="71535"/>
                          <a14:foregroundMark x1="74390" y1="60891" x2="85610" y2="48267"/>
                          <a14:backgroundMark x1="28049" y1="92079" x2="28537" y2="96040"/>
                          <a14:backgroundMark x1="70244" y1="14851" x2="74878" y2="12129"/>
                          <a14:backgroundMark x1="71707" y1="13366" x2="69268" y2="13366"/>
                        </a14:backgroundRemoval>
                      </a14:imgEffect>
                    </a14:imgLayer>
                  </a14:imgProps>
                </a:ext>
                <a:ext uri="{28A0092B-C50C-407E-A947-70E740481C1C}">
                  <a14:useLocalDpi xmlns:a14="http://schemas.microsoft.com/office/drawing/2010/main"/>
                </a:ext>
              </a:extLst>
            </a:blip>
            <a:srcRect l="732" r="732"/>
            <a:stretch/>
          </p:blipFill>
          <p:spPr>
            <a:xfrm>
              <a:off x="5490421" y="5014502"/>
              <a:ext cx="822960" cy="822960"/>
            </a:xfrm>
            <a:prstGeom prst="ellipse">
              <a:avLst/>
            </a:prstGeom>
          </p:spPr>
        </p:pic>
      </p:grpSp>
      <p:grpSp>
        <p:nvGrpSpPr>
          <p:cNvPr id="7" name="Group 6">
            <a:extLst>
              <a:ext uri="{FF2B5EF4-FFF2-40B4-BE49-F238E27FC236}">
                <a16:creationId xmlns:a16="http://schemas.microsoft.com/office/drawing/2014/main" id="{B3937DA8-62DF-4ABA-A04A-6099D3AC1244}"/>
              </a:ext>
              <a:ext uri="{C183D7F6-B498-43B3-948B-1728B52AA6E4}">
                <adec:decorative xmlns:adec="http://schemas.microsoft.com/office/drawing/2017/decorative" val="1"/>
              </a:ext>
            </a:extLst>
          </p:cNvPr>
          <p:cNvGrpSpPr/>
          <p:nvPr/>
        </p:nvGrpSpPr>
        <p:grpSpPr>
          <a:xfrm>
            <a:off x="414271" y="2174492"/>
            <a:ext cx="822960" cy="830535"/>
            <a:chOff x="682795" y="2201924"/>
            <a:chExt cx="822960" cy="830535"/>
          </a:xfrm>
        </p:grpSpPr>
        <p:sp>
          <p:nvSpPr>
            <p:cNvPr id="42" name="Oval 41">
              <a:extLst>
                <a:ext uri="{FF2B5EF4-FFF2-40B4-BE49-F238E27FC236}">
                  <a16:creationId xmlns:a16="http://schemas.microsoft.com/office/drawing/2014/main" id="{4C4A63A7-6820-406F-8192-44CBFB42896E}"/>
                </a:ext>
              </a:extLst>
            </p:cNvPr>
            <p:cNvSpPr/>
            <p:nvPr/>
          </p:nvSpPr>
          <p:spPr bwMode="auto">
            <a:xfrm>
              <a:off x="682795" y="2201924"/>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AD464930-AE05-4F7D-8782-B3BA4A1966A6}"/>
                </a:ext>
              </a:extLst>
            </p:cNvPr>
            <p:cNvPicPr>
              <a:picLocks noChangeAspect="1"/>
            </p:cNvPicPr>
            <p:nvPr/>
          </p:nvPicPr>
          <p:blipFill>
            <a:blip r:embed="rId4"/>
            <a:stretch/>
          </p:blipFill>
          <p:spPr>
            <a:xfrm>
              <a:off x="711658" y="2261131"/>
              <a:ext cx="770125" cy="771328"/>
            </a:xfrm>
            <a:prstGeom prst="rect">
              <a:avLst/>
            </a:prstGeom>
          </p:spPr>
        </p:pic>
      </p:grpSp>
      <p:grpSp>
        <p:nvGrpSpPr>
          <p:cNvPr id="9" name="Group 8">
            <a:extLst>
              <a:ext uri="{FF2B5EF4-FFF2-40B4-BE49-F238E27FC236}">
                <a16:creationId xmlns:a16="http://schemas.microsoft.com/office/drawing/2014/main" id="{1728F2CF-96C7-4A54-8D8F-EE06E085227F}"/>
              </a:ext>
              <a:ext uri="{C183D7F6-B498-43B3-948B-1728B52AA6E4}">
                <adec:decorative xmlns:adec="http://schemas.microsoft.com/office/drawing/2017/decorative" val="1"/>
              </a:ext>
            </a:extLst>
          </p:cNvPr>
          <p:cNvGrpSpPr/>
          <p:nvPr/>
        </p:nvGrpSpPr>
        <p:grpSpPr>
          <a:xfrm>
            <a:off x="5617835" y="3579859"/>
            <a:ext cx="822960" cy="822960"/>
            <a:chOff x="-1969207" y="2801228"/>
            <a:chExt cx="822960" cy="822960"/>
          </a:xfrm>
        </p:grpSpPr>
        <p:sp>
          <p:nvSpPr>
            <p:cNvPr id="44" name="Oval 43">
              <a:extLst>
                <a:ext uri="{FF2B5EF4-FFF2-40B4-BE49-F238E27FC236}">
                  <a16:creationId xmlns:a16="http://schemas.microsoft.com/office/drawing/2014/main" id="{4877C03C-552F-426F-8528-812EFB58A4A1}"/>
                </a:ext>
              </a:extLst>
            </p:cNvPr>
            <p:cNvSpPr/>
            <p:nvPr/>
          </p:nvSpPr>
          <p:spPr bwMode="auto">
            <a:xfrm>
              <a:off x="-1969207" y="2801228"/>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6" name="Picture 75">
              <a:extLst>
                <a:ext uri="{FF2B5EF4-FFF2-40B4-BE49-F238E27FC236}">
                  <a16:creationId xmlns:a16="http://schemas.microsoft.com/office/drawing/2014/main" id="{1A62E26D-1B83-4494-BA99-E860A1275DE5}"/>
                </a:ext>
              </a:extLst>
            </p:cNvPr>
            <p:cNvPicPr>
              <a:picLocks noChangeAspect="1"/>
            </p:cNvPicPr>
            <p:nvPr/>
          </p:nvPicPr>
          <p:blipFill>
            <a:blip r:embed="rId5"/>
            <a:stretch/>
          </p:blipFill>
          <p:spPr>
            <a:xfrm>
              <a:off x="-1917193" y="2833660"/>
              <a:ext cx="717131" cy="718252"/>
            </a:xfrm>
            <a:prstGeom prst="rect">
              <a:avLst/>
            </a:prstGeom>
          </p:spPr>
        </p:pic>
      </p:grpSp>
      <p:grpSp>
        <p:nvGrpSpPr>
          <p:cNvPr id="8" name="Group 7">
            <a:extLst>
              <a:ext uri="{FF2B5EF4-FFF2-40B4-BE49-F238E27FC236}">
                <a16:creationId xmlns:a16="http://schemas.microsoft.com/office/drawing/2014/main" id="{38E63208-6B99-4576-91ED-1CEF6E8A9B98}"/>
              </a:ext>
              <a:ext uri="{C183D7F6-B498-43B3-948B-1728B52AA6E4}">
                <adec:decorative xmlns:adec="http://schemas.microsoft.com/office/drawing/2017/decorative" val="1"/>
              </a:ext>
            </a:extLst>
          </p:cNvPr>
          <p:cNvGrpSpPr/>
          <p:nvPr/>
        </p:nvGrpSpPr>
        <p:grpSpPr>
          <a:xfrm>
            <a:off x="5617835" y="1799500"/>
            <a:ext cx="822960" cy="822960"/>
            <a:chOff x="-1969207" y="3668747"/>
            <a:chExt cx="822960" cy="822960"/>
          </a:xfrm>
        </p:grpSpPr>
        <p:sp>
          <p:nvSpPr>
            <p:cNvPr id="45" name="Oval 44">
              <a:extLst>
                <a:ext uri="{FF2B5EF4-FFF2-40B4-BE49-F238E27FC236}">
                  <a16:creationId xmlns:a16="http://schemas.microsoft.com/office/drawing/2014/main" id="{72F08BB2-28FC-43B6-BA48-98322579EA05}"/>
                </a:ext>
              </a:extLst>
            </p:cNvPr>
            <p:cNvSpPr/>
            <p:nvPr/>
          </p:nvSpPr>
          <p:spPr bwMode="auto">
            <a:xfrm>
              <a:off x="-1969207" y="3668747"/>
              <a:ext cx="822960" cy="822960"/>
            </a:xfrm>
            <a:prstGeom prst="ellipse">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a:extLst>
                <a:ext uri="{FF2B5EF4-FFF2-40B4-BE49-F238E27FC236}">
                  <a16:creationId xmlns:a16="http://schemas.microsoft.com/office/drawing/2014/main" id="{A113FCE8-4939-4875-A92C-0554A2028A07}"/>
                </a:ext>
              </a:extLst>
            </p:cNvPr>
            <p:cNvPicPr>
              <a:picLocks noChangeAspect="1"/>
            </p:cNvPicPr>
            <p:nvPr/>
          </p:nvPicPr>
          <p:blipFill>
            <a:blip r:embed="rId6"/>
            <a:stretch/>
          </p:blipFill>
          <p:spPr>
            <a:xfrm>
              <a:off x="-1866600" y="3775748"/>
              <a:ext cx="606032" cy="606980"/>
            </a:xfrm>
            <a:prstGeom prst="rect">
              <a:avLst/>
            </a:prstGeom>
          </p:spPr>
        </p:pic>
      </p:grpSp>
      <p:cxnSp>
        <p:nvCxnSpPr>
          <p:cNvPr id="15" name="Straight Connector 14">
            <a:extLst>
              <a:ext uri="{FF2B5EF4-FFF2-40B4-BE49-F238E27FC236}">
                <a16:creationId xmlns:a16="http://schemas.microsoft.com/office/drawing/2014/main" id="{9E36B901-82DB-4E97-BEB2-03B9BA60BB4D}"/>
              </a:ext>
              <a:ext uri="{C183D7F6-B498-43B3-948B-1728B52AA6E4}">
                <adec:decorative xmlns:adec="http://schemas.microsoft.com/office/drawing/2017/decorative" val="1"/>
              </a:ext>
            </a:extLst>
          </p:cNvPr>
          <p:cNvCxnSpPr/>
          <p:nvPr/>
        </p:nvCxnSpPr>
        <p:spPr>
          <a:xfrm>
            <a:off x="5248656" y="1519263"/>
            <a:ext cx="0" cy="502600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CD957F-D047-4F4C-B314-8FA12DBAF2BF}"/>
              </a:ext>
              <a:ext uri="{C183D7F6-B498-43B3-948B-1728B52AA6E4}">
                <adec:decorative xmlns:adec="http://schemas.microsoft.com/office/drawing/2017/decorative" val="1"/>
              </a:ext>
            </a:extLst>
          </p:cNvPr>
          <p:cNvCxnSpPr>
            <a:cxnSpLocks/>
          </p:cNvCxnSpPr>
          <p:nvPr/>
        </p:nvCxnSpPr>
        <p:spPr>
          <a:xfrm>
            <a:off x="5617835" y="3103352"/>
            <a:ext cx="6391603" cy="0"/>
          </a:xfrm>
          <a:prstGeom prst="line">
            <a:avLst/>
          </a:prstGeom>
          <a:ln w="28575">
            <a:solidFill>
              <a:schemeClr val="accent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7EEF75-22FE-44D0-A221-AD1B8FA66628}"/>
              </a:ext>
              <a:ext uri="{C183D7F6-B498-43B3-948B-1728B52AA6E4}">
                <adec:decorative xmlns:adec="http://schemas.microsoft.com/office/drawing/2017/decorative" val="1"/>
              </a:ext>
            </a:extLst>
          </p:cNvPr>
          <p:cNvCxnSpPr>
            <a:cxnSpLocks/>
          </p:cNvCxnSpPr>
          <p:nvPr/>
        </p:nvCxnSpPr>
        <p:spPr>
          <a:xfrm>
            <a:off x="5617835" y="4895576"/>
            <a:ext cx="6391603" cy="0"/>
          </a:xfrm>
          <a:prstGeom prst="line">
            <a:avLst/>
          </a:prstGeom>
          <a:ln w="28575">
            <a:solidFill>
              <a:schemeClr val="accent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0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8">
                                            <p:txEl>
                                              <p:pRg st="0" end="0"/>
                                            </p:txEl>
                                          </p:spTgt>
                                        </p:tgtEl>
                                        <p:attrNameLst>
                                          <p:attrName>style.visibility</p:attrName>
                                        </p:attrNameLst>
                                      </p:cBhvr>
                                      <p:to>
                                        <p:strVal val="visible"/>
                                      </p:to>
                                    </p:set>
                                    <p:animEffect transition="in" filter="fade">
                                      <p:cBhvr>
                                        <p:cTn id="18" dur="500"/>
                                        <p:tgtEl>
                                          <p:spTgt spid="58">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8">
                                            <p:txEl>
                                              <p:pRg st="1" end="1"/>
                                            </p:txEl>
                                          </p:spTgt>
                                        </p:tgtEl>
                                        <p:attrNameLst>
                                          <p:attrName>style.visibility</p:attrName>
                                        </p:attrNameLst>
                                      </p:cBhvr>
                                      <p:to>
                                        <p:strVal val="visible"/>
                                      </p:to>
                                    </p:set>
                                    <p:animEffect transition="in" filter="fade">
                                      <p:cBhvr>
                                        <p:cTn id="22" dur="500"/>
                                        <p:tgtEl>
                                          <p:spTgt spid="58">
                                            <p:txEl>
                                              <p:pRg st="1" end="1"/>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8">
                                            <p:txEl>
                                              <p:pRg st="2" end="2"/>
                                            </p:txEl>
                                          </p:spTgt>
                                        </p:tgtEl>
                                        <p:attrNameLst>
                                          <p:attrName>style.visibility</p:attrName>
                                        </p:attrNameLst>
                                      </p:cBhvr>
                                      <p:to>
                                        <p:strVal val="visible"/>
                                      </p:to>
                                    </p:set>
                                    <p:animEffect transition="in" filter="fade">
                                      <p:cBhvr>
                                        <p:cTn id="26" dur="500"/>
                                        <p:tgtEl>
                                          <p:spTgt spid="58">
                                            <p:txEl>
                                              <p:pRg st="2" end="2"/>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8">
                                            <p:txEl>
                                              <p:pRg st="3" end="3"/>
                                            </p:txEl>
                                          </p:spTgt>
                                        </p:tgtEl>
                                        <p:attrNameLst>
                                          <p:attrName>style.visibility</p:attrName>
                                        </p:attrNameLst>
                                      </p:cBhvr>
                                      <p:to>
                                        <p:strVal val="visible"/>
                                      </p:to>
                                    </p:set>
                                    <p:animEffect transition="in" filter="fade">
                                      <p:cBhvr>
                                        <p:cTn id="30" dur="500"/>
                                        <p:tgtEl>
                                          <p:spTgt spid="58">
                                            <p:txEl>
                                              <p:pRg st="3" end="3"/>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58">
                                            <p:txEl>
                                              <p:pRg st="4" end="4"/>
                                            </p:txEl>
                                          </p:spTgt>
                                        </p:tgtEl>
                                        <p:attrNameLst>
                                          <p:attrName>style.visibility</p:attrName>
                                        </p:attrNameLst>
                                      </p:cBhvr>
                                      <p:to>
                                        <p:strVal val="visible"/>
                                      </p:to>
                                    </p:set>
                                    <p:animEffect transition="in" filter="fade">
                                      <p:cBhvr>
                                        <p:cTn id="34" dur="500"/>
                                        <p:tgtEl>
                                          <p:spTgt spid="58">
                                            <p:txEl>
                                              <p:pRg st="4" end="4"/>
                                            </p:txEl>
                                          </p:spTgt>
                                        </p:tgtEl>
                                      </p:cBhvr>
                                    </p:animEffect>
                                  </p:childTnLst>
                                </p:cTn>
                              </p:par>
                            </p:childTnLst>
                          </p:cTn>
                        </p:par>
                        <p:par>
                          <p:cTn id="35" fill="hold">
                            <p:stCondLst>
                              <p:cond delay="3500"/>
                            </p:stCondLst>
                            <p:childTnLst>
                              <p:par>
                                <p:cTn id="36" presetID="16" presetClass="entr" presetSubtype="42"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outHorizontal)">
                                      <p:cBhvr>
                                        <p:cTn id="38" dur="500"/>
                                        <p:tgtEl>
                                          <p:spTgt spid="15"/>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childTnLst>
                          </p:cTn>
                        </p:par>
                        <p:par>
                          <p:cTn id="51" fill="hold">
                            <p:stCondLst>
                              <p:cond delay="5500"/>
                            </p:stCondLst>
                            <p:childTnLst>
                              <p:par>
                                <p:cTn id="52" presetID="16" presetClass="entr" presetSubtype="37"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arn(outVertical)">
                                      <p:cBhvr>
                                        <p:cTn id="54" dur="500"/>
                                        <p:tgtEl>
                                          <p:spTgt spid="17"/>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childTnLst>
                          </p:cTn>
                        </p:par>
                        <p:par>
                          <p:cTn id="66" fill="hold">
                            <p:stCondLst>
                              <p:cond delay="7000"/>
                            </p:stCondLst>
                            <p:childTnLst>
                              <p:par>
                                <p:cTn id="67" presetID="16" presetClass="entr" presetSubtype="37" fill="hold" nodeType="after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barn(outVertical)">
                                      <p:cBhvr>
                                        <p:cTn id="69" dur="500"/>
                                        <p:tgtEl>
                                          <p:spTgt spid="78"/>
                                        </p:tgtEl>
                                      </p:cBhvr>
                                    </p:animEffect>
                                  </p:childTnLst>
                                </p:cTn>
                              </p:par>
                            </p:childTnLst>
                          </p:cTn>
                        </p:par>
                        <p:par>
                          <p:cTn id="70" fill="hold">
                            <p:stCondLst>
                              <p:cond delay="7500"/>
                            </p:stCondLst>
                            <p:childTnLst>
                              <p:par>
                                <p:cTn id="71" presetID="10" presetClass="entr" presetSubtype="0" fill="hold"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build="p"/>
      <p:bldP spid="64" grpId="0"/>
      <p:bldP spid="68" grpId="0"/>
      <p:bldP spid="61" grpId="0"/>
      <p:bldP spid="69" grpId="0"/>
      <p:bldP spid="67" grpId="0"/>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D48292E-B992-4940-9B3F-2194AA01566E}"/>
              </a:ext>
            </a:extLst>
          </p:cNvPr>
          <p:cNvSpPr>
            <a:spLocks noGrp="1"/>
          </p:cNvSpPr>
          <p:nvPr>
            <p:ph type="title"/>
          </p:nvPr>
        </p:nvSpPr>
        <p:spPr>
          <a:xfrm>
            <a:off x="465080" y="632780"/>
            <a:ext cx="11531716" cy="410369"/>
          </a:xfrm>
        </p:spPr>
        <p:txBody>
          <a:bodyPr/>
          <a:lstStyle/>
          <a:p>
            <a:r>
              <a:rPr lang="en-US" sz="2800" dirty="0">
                <a:latin typeface="Segoe UI Semibold" panose="020B0702040204020203" pitchFamily="34" charset="0"/>
                <a:cs typeface="Segoe UI Semibold" panose="020B0702040204020203" pitchFamily="34" charset="0"/>
              </a:rPr>
              <a:t>Microsoft Cloud Adoption Framework for Azure</a:t>
            </a:r>
            <a:endParaRPr lang="en-US" dirty="0"/>
          </a:p>
        </p:txBody>
      </p:sp>
      <p:sp>
        <p:nvSpPr>
          <p:cNvPr id="160" name="Rectangle 159">
            <a:extLst>
              <a:ext uri="{FF2B5EF4-FFF2-40B4-BE49-F238E27FC236}">
                <a16:creationId xmlns:a16="http://schemas.microsoft.com/office/drawing/2014/main" id="{0805A735-547A-4EE9-9E11-DB2E6CF88429}"/>
              </a:ext>
            </a:extLst>
          </p:cNvPr>
          <p:cNvSpPr/>
          <p:nvPr/>
        </p:nvSpPr>
        <p:spPr bwMode="auto">
          <a:xfrm>
            <a:off x="470817" y="1058904"/>
            <a:ext cx="10673443" cy="295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2"/>
                </a:solidFill>
                <a:latin typeface="+mj-lt"/>
                <a:ea typeface="Segoe UI" pitchFamily="34" charset="0"/>
                <a:cs typeface="Segoe UI" pitchFamily="34" charset="0"/>
              </a:rPr>
              <a:t>Security is a discipline you practice along your entire cloud adoption path</a:t>
            </a:r>
            <a:endParaRPr lang="en-US" sz="2800" dirty="0">
              <a:solidFill>
                <a:schemeClr val="tx2"/>
              </a:solidFill>
              <a:latin typeface="+mj-lt"/>
              <a:ea typeface="Segoe UI" pitchFamily="34" charset="0"/>
              <a:cs typeface="Segoe UI" pitchFamily="34" charset="0"/>
            </a:endParaRPr>
          </a:p>
        </p:txBody>
      </p:sp>
      <p:sp>
        <p:nvSpPr>
          <p:cNvPr id="139" name="Rectangle: Rounded Corners 138">
            <a:extLst>
              <a:ext uri="{FF2B5EF4-FFF2-40B4-BE49-F238E27FC236}">
                <a16:creationId xmlns:a16="http://schemas.microsoft.com/office/drawing/2014/main" id="{B6493137-404F-4AB7-B316-8A0F51420A1A}"/>
              </a:ext>
              <a:ext uri="{C183D7F6-B498-43B3-948B-1728B52AA6E4}">
                <adec:decorative xmlns:adec="http://schemas.microsoft.com/office/drawing/2017/decorative" val="1"/>
              </a:ext>
            </a:extLst>
          </p:cNvPr>
          <p:cNvSpPr/>
          <p:nvPr/>
        </p:nvSpPr>
        <p:spPr bwMode="auto">
          <a:xfrm>
            <a:off x="4212352" y="4015692"/>
            <a:ext cx="2479540" cy="2220627"/>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Rounded Corners 135">
            <a:extLst>
              <a:ext uri="{FF2B5EF4-FFF2-40B4-BE49-F238E27FC236}">
                <a16:creationId xmlns:a16="http://schemas.microsoft.com/office/drawing/2014/main" id="{B7839C71-E4E2-4903-8F5A-386E5133AF65}"/>
              </a:ext>
              <a:ext uri="{C183D7F6-B498-43B3-948B-1728B52AA6E4}">
                <adec:decorative xmlns:adec="http://schemas.microsoft.com/office/drawing/2017/decorative" val="1"/>
              </a:ext>
            </a:extLst>
          </p:cNvPr>
          <p:cNvSpPr/>
          <p:nvPr/>
        </p:nvSpPr>
        <p:spPr bwMode="auto">
          <a:xfrm>
            <a:off x="1131580" y="4015692"/>
            <a:ext cx="2479540" cy="2220627"/>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38D14E10-0407-4335-8383-4973BAFE6A49}"/>
              </a:ext>
              <a:ext uri="{C183D7F6-B498-43B3-948B-1728B52AA6E4}">
                <adec:decorative xmlns:adec="http://schemas.microsoft.com/office/drawing/2017/decorative" val="1"/>
              </a:ext>
            </a:extLst>
          </p:cNvPr>
          <p:cNvSpPr/>
          <p:nvPr/>
        </p:nvSpPr>
        <p:spPr bwMode="auto">
          <a:xfrm>
            <a:off x="6257953" y="1522071"/>
            <a:ext cx="2479540" cy="2274913"/>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53B3C67-F7F5-43C1-98CE-C5EBF1EE9D72}"/>
              </a:ext>
              <a:ext uri="{C183D7F6-B498-43B3-948B-1728B52AA6E4}">
                <adec:decorative xmlns:adec="http://schemas.microsoft.com/office/drawing/2017/decorative" val="1"/>
              </a:ext>
            </a:extLst>
          </p:cNvPr>
          <p:cNvGrpSpPr/>
          <p:nvPr/>
        </p:nvGrpSpPr>
        <p:grpSpPr>
          <a:xfrm>
            <a:off x="1419877" y="1716417"/>
            <a:ext cx="843087" cy="843087"/>
            <a:chOff x="559425" y="2299143"/>
            <a:chExt cx="826631" cy="826631"/>
          </a:xfrm>
        </p:grpSpPr>
        <p:sp>
          <p:nvSpPr>
            <p:cNvPr id="12" name="Oval 11">
              <a:extLst>
                <a:ext uri="{FF2B5EF4-FFF2-40B4-BE49-F238E27FC236}">
                  <a16:creationId xmlns:a16="http://schemas.microsoft.com/office/drawing/2014/main" id="{C8CA6BED-7EF3-4A4B-B31D-B681EF01150B}"/>
                </a:ext>
                <a:ext uri="{C183D7F6-B498-43B3-948B-1728B52AA6E4}">
                  <adec:decorative xmlns:adec="http://schemas.microsoft.com/office/drawing/2017/decorative" val="1"/>
                </a:ext>
              </a:extLst>
            </p:cNvPr>
            <p:cNvSpPr/>
            <p:nvPr/>
          </p:nvSpPr>
          <p:spPr bwMode="auto">
            <a:xfrm>
              <a:off x="559425"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2317007-6488-4337-A57E-516FBB7BB0B4}"/>
                </a:ext>
              </a:extLst>
            </p:cNvPr>
            <p:cNvGrpSpPr/>
            <p:nvPr/>
          </p:nvGrpSpPr>
          <p:grpSpPr>
            <a:xfrm>
              <a:off x="643281" y="2515160"/>
              <a:ext cx="589427" cy="418790"/>
              <a:chOff x="529348" y="2756410"/>
              <a:chExt cx="601246" cy="427188"/>
            </a:xfrm>
          </p:grpSpPr>
          <p:sp>
            <p:nvSpPr>
              <p:cNvPr id="246" name="Rectangle 932">
                <a:extLst>
                  <a:ext uri="{FF2B5EF4-FFF2-40B4-BE49-F238E27FC236}">
                    <a16:creationId xmlns:a16="http://schemas.microsoft.com/office/drawing/2014/main" id="{7240D3E9-0FB3-45AB-BB50-13E7D43C3BD9}"/>
                  </a:ext>
                  <a:ext uri="{C183D7F6-B498-43B3-948B-1728B52AA6E4}">
                    <adec:decorative xmlns:adec="http://schemas.microsoft.com/office/drawing/2017/decorative" val="1"/>
                  </a:ext>
                </a:extLst>
              </p:cNvPr>
              <p:cNvSpPr>
                <a:spLocks noChangeArrowheads="1"/>
              </p:cNvSpPr>
              <p:nvPr/>
            </p:nvSpPr>
            <p:spPr bwMode="auto">
              <a:xfrm>
                <a:off x="833899" y="3116147"/>
                <a:ext cx="151254" cy="1635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7" name="Freeform 933">
                <a:extLst>
                  <a:ext uri="{FF2B5EF4-FFF2-40B4-BE49-F238E27FC236}">
                    <a16:creationId xmlns:a16="http://schemas.microsoft.com/office/drawing/2014/main" id="{C24CE083-9F06-408B-A945-DECA8A4238E9}"/>
                  </a:ext>
                  <a:ext uri="{C183D7F6-B498-43B3-948B-1728B52AA6E4}">
                    <adec:decorative xmlns:adec="http://schemas.microsoft.com/office/drawing/2017/decorative" val="1"/>
                  </a:ext>
                </a:extLst>
              </p:cNvPr>
              <p:cNvSpPr>
                <a:spLocks/>
              </p:cNvSpPr>
              <p:nvPr/>
            </p:nvSpPr>
            <p:spPr bwMode="auto">
              <a:xfrm>
                <a:off x="979019" y="3093662"/>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8" name="Freeform 934">
                <a:extLst>
                  <a:ext uri="{FF2B5EF4-FFF2-40B4-BE49-F238E27FC236}">
                    <a16:creationId xmlns:a16="http://schemas.microsoft.com/office/drawing/2014/main" id="{1835BB69-12F5-4B7B-B60F-640C71842D8F}"/>
                  </a:ext>
                  <a:ext uri="{C183D7F6-B498-43B3-948B-1728B52AA6E4}">
                    <adec:decorative xmlns:adec="http://schemas.microsoft.com/office/drawing/2017/decorative" val="1"/>
                  </a:ext>
                </a:extLst>
              </p:cNvPr>
              <p:cNvSpPr>
                <a:spLocks/>
              </p:cNvSpPr>
              <p:nvPr/>
            </p:nvSpPr>
            <p:spPr bwMode="auto">
              <a:xfrm>
                <a:off x="827767" y="2811596"/>
                <a:ext cx="157384" cy="29433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49" name="Rectangle 935">
                <a:extLst>
                  <a:ext uri="{FF2B5EF4-FFF2-40B4-BE49-F238E27FC236}">
                    <a16:creationId xmlns:a16="http://schemas.microsoft.com/office/drawing/2014/main" id="{816E3CC3-7DF8-4848-A39B-8998A7D6EF07}"/>
                  </a:ext>
                  <a:ext uri="{C183D7F6-B498-43B3-948B-1728B52AA6E4}">
                    <adec:decorative xmlns:adec="http://schemas.microsoft.com/office/drawing/2017/decorative" val="1"/>
                  </a:ext>
                </a:extLst>
              </p:cNvPr>
              <p:cNvSpPr>
                <a:spLocks noChangeArrowheads="1"/>
              </p:cNvSpPr>
              <p:nvPr/>
            </p:nvSpPr>
            <p:spPr bwMode="auto">
              <a:xfrm>
                <a:off x="1066910" y="2819773"/>
                <a:ext cx="16351" cy="32703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0" name="Rectangle 936">
                <a:extLst>
                  <a:ext uri="{FF2B5EF4-FFF2-40B4-BE49-F238E27FC236}">
                    <a16:creationId xmlns:a16="http://schemas.microsoft.com/office/drawing/2014/main" id="{2440C2C3-38E0-4A88-8F46-C73BEEFD4996}"/>
                  </a:ext>
                  <a:ext uri="{C183D7F6-B498-43B3-948B-1728B52AA6E4}">
                    <adec:decorative xmlns:adec="http://schemas.microsoft.com/office/drawing/2017/decorative" val="1"/>
                  </a:ext>
                </a:extLst>
              </p:cNvPr>
              <p:cNvSpPr>
                <a:spLocks noChangeArrowheads="1"/>
              </p:cNvSpPr>
              <p:nvPr/>
            </p:nvSpPr>
            <p:spPr bwMode="auto">
              <a:xfrm>
                <a:off x="858425" y="2964894"/>
                <a:ext cx="130814"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1" name="Rectangle 937">
                <a:extLst>
                  <a:ext uri="{FF2B5EF4-FFF2-40B4-BE49-F238E27FC236}">
                    <a16:creationId xmlns:a16="http://schemas.microsoft.com/office/drawing/2014/main" id="{864DB539-DC4B-464A-85CD-53E3A62BF646}"/>
                  </a:ext>
                  <a:ext uri="{C183D7F6-B498-43B3-948B-1728B52AA6E4}">
                    <adec:decorative xmlns:adec="http://schemas.microsoft.com/office/drawing/2017/decorative" val="1"/>
                  </a:ext>
                </a:extLst>
              </p:cNvPr>
              <p:cNvSpPr>
                <a:spLocks noChangeArrowheads="1"/>
              </p:cNvSpPr>
              <p:nvPr/>
            </p:nvSpPr>
            <p:spPr bwMode="auto">
              <a:xfrm>
                <a:off x="604975" y="2964894"/>
                <a:ext cx="134901"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2" name="Oval 938">
                <a:extLst>
                  <a:ext uri="{FF2B5EF4-FFF2-40B4-BE49-F238E27FC236}">
                    <a16:creationId xmlns:a16="http://schemas.microsoft.com/office/drawing/2014/main" id="{2948D0B1-4CE1-489D-917E-4B9D03BDAFB5}"/>
                  </a:ext>
                  <a:ext uri="{C183D7F6-B498-43B3-948B-1728B52AA6E4}">
                    <adec:decorative xmlns:adec="http://schemas.microsoft.com/office/drawing/2017/decorative" val="1"/>
                  </a:ext>
                </a:extLst>
              </p:cNvPr>
              <p:cNvSpPr>
                <a:spLocks noChangeArrowheads="1"/>
              </p:cNvSpPr>
              <p:nvPr/>
            </p:nvSpPr>
            <p:spPr bwMode="auto">
              <a:xfrm>
                <a:off x="1011723" y="2756410"/>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3" name="Rectangle 939">
                <a:extLst>
                  <a:ext uri="{FF2B5EF4-FFF2-40B4-BE49-F238E27FC236}">
                    <a16:creationId xmlns:a16="http://schemas.microsoft.com/office/drawing/2014/main" id="{8E16948C-5475-4866-A24F-6225FE3F3A11}"/>
                  </a:ext>
                  <a:ext uri="{C183D7F6-B498-43B3-948B-1728B52AA6E4}">
                    <adec:decorative xmlns:adec="http://schemas.microsoft.com/office/drawing/2017/decorative" val="1"/>
                  </a:ext>
                </a:extLst>
              </p:cNvPr>
              <p:cNvSpPr>
                <a:spLocks noChangeArrowheads="1"/>
              </p:cNvSpPr>
              <p:nvPr/>
            </p:nvSpPr>
            <p:spPr bwMode="auto">
              <a:xfrm>
                <a:off x="1011723" y="2909707"/>
                <a:ext cx="118871" cy="1226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4" name="Oval 940">
                <a:extLst>
                  <a:ext uri="{FF2B5EF4-FFF2-40B4-BE49-F238E27FC236}">
                    <a16:creationId xmlns:a16="http://schemas.microsoft.com/office/drawing/2014/main" id="{933B776D-675C-4AA2-B4BA-548851BD420D}"/>
                  </a:ext>
                  <a:ext uri="{C183D7F6-B498-43B3-948B-1728B52AA6E4}">
                    <adec:decorative xmlns:adec="http://schemas.microsoft.com/office/drawing/2017/decorative" val="1"/>
                  </a:ext>
                </a:extLst>
              </p:cNvPr>
              <p:cNvSpPr>
                <a:spLocks noChangeArrowheads="1"/>
              </p:cNvSpPr>
              <p:nvPr/>
            </p:nvSpPr>
            <p:spPr bwMode="auto">
              <a:xfrm>
                <a:off x="1011723" y="3063004"/>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5" name="Oval 941">
                <a:extLst>
                  <a:ext uri="{FF2B5EF4-FFF2-40B4-BE49-F238E27FC236}">
                    <a16:creationId xmlns:a16="http://schemas.microsoft.com/office/drawing/2014/main" id="{3FBAD95D-2E5A-4D26-8290-FA3288572FC0}"/>
                  </a:ext>
                  <a:ext uri="{C183D7F6-B498-43B3-948B-1728B52AA6E4}">
                    <adec:decorative xmlns:adec="http://schemas.microsoft.com/office/drawing/2017/decorative" val="1"/>
                  </a:ext>
                </a:extLst>
              </p:cNvPr>
              <p:cNvSpPr>
                <a:spLocks noChangeArrowheads="1"/>
              </p:cNvSpPr>
              <p:nvPr/>
            </p:nvSpPr>
            <p:spPr bwMode="auto">
              <a:xfrm>
                <a:off x="529348"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6" name="Oval 942">
                <a:extLst>
                  <a:ext uri="{FF2B5EF4-FFF2-40B4-BE49-F238E27FC236}">
                    <a16:creationId xmlns:a16="http://schemas.microsoft.com/office/drawing/2014/main" id="{8CAB135D-8F61-4562-8F67-F184137E31B7}"/>
                  </a:ext>
                  <a:ext uri="{C183D7F6-B498-43B3-948B-1728B52AA6E4}">
                    <adec:decorative xmlns:adec="http://schemas.microsoft.com/office/drawing/2017/decorative" val="1"/>
                  </a:ext>
                </a:extLst>
              </p:cNvPr>
              <p:cNvSpPr>
                <a:spLocks noChangeArrowheads="1"/>
              </p:cNvSpPr>
              <p:nvPr/>
            </p:nvSpPr>
            <p:spPr bwMode="auto">
              <a:xfrm>
                <a:off x="770535"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7" name="Rectangle 943">
                <a:extLst>
                  <a:ext uri="{FF2B5EF4-FFF2-40B4-BE49-F238E27FC236}">
                    <a16:creationId xmlns:a16="http://schemas.microsoft.com/office/drawing/2014/main" id="{1CE6D11F-D9D1-4CCE-87AB-4A8D84F45D3A}"/>
                  </a:ext>
                  <a:ext uri="{C183D7F6-B498-43B3-948B-1728B52AA6E4}">
                    <adec:decorative xmlns:adec="http://schemas.microsoft.com/office/drawing/2017/decorative" val="1"/>
                  </a:ext>
                </a:extLst>
              </p:cNvPr>
              <p:cNvSpPr>
                <a:spLocks noChangeArrowheads="1"/>
              </p:cNvSpPr>
              <p:nvPr/>
            </p:nvSpPr>
            <p:spPr bwMode="auto">
              <a:xfrm>
                <a:off x="770535" y="2756410"/>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8" name="Rectangle 944">
                <a:extLst>
                  <a:ext uri="{FF2B5EF4-FFF2-40B4-BE49-F238E27FC236}">
                    <a16:creationId xmlns:a16="http://schemas.microsoft.com/office/drawing/2014/main" id="{28C5C753-3439-4C3B-B76D-96A0A1D46BDF}"/>
                  </a:ext>
                  <a:ext uri="{C183D7F6-B498-43B3-948B-1728B52AA6E4}">
                    <adec:decorative xmlns:adec="http://schemas.microsoft.com/office/drawing/2017/decorative" val="1"/>
                  </a:ext>
                </a:extLst>
              </p:cNvPr>
              <p:cNvSpPr>
                <a:spLocks noChangeArrowheads="1"/>
              </p:cNvSpPr>
              <p:nvPr/>
            </p:nvSpPr>
            <p:spPr bwMode="auto">
              <a:xfrm>
                <a:off x="770535" y="3063004"/>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59" name="Freeform 945">
                <a:extLst>
                  <a:ext uri="{FF2B5EF4-FFF2-40B4-BE49-F238E27FC236}">
                    <a16:creationId xmlns:a16="http://schemas.microsoft.com/office/drawing/2014/main" id="{56202935-0EC5-40C6-9FB6-9EE23E41EDE4}"/>
                  </a:ext>
                  <a:ext uri="{C183D7F6-B498-43B3-948B-1728B52AA6E4}">
                    <adec:decorative xmlns:adec="http://schemas.microsoft.com/office/drawing/2017/decorative" val="1"/>
                  </a:ext>
                </a:extLst>
              </p:cNvPr>
              <p:cNvSpPr>
                <a:spLocks/>
              </p:cNvSpPr>
              <p:nvPr/>
            </p:nvSpPr>
            <p:spPr bwMode="auto">
              <a:xfrm>
                <a:off x="979019" y="2942409"/>
                <a:ext cx="32704" cy="59275"/>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60" name="Freeform 946">
                <a:extLst>
                  <a:ext uri="{FF2B5EF4-FFF2-40B4-BE49-F238E27FC236}">
                    <a16:creationId xmlns:a16="http://schemas.microsoft.com/office/drawing/2014/main" id="{327037ED-F0C9-4640-BF96-AD460D8BD49E}"/>
                  </a:ext>
                  <a:ext uri="{C183D7F6-B498-43B3-948B-1728B52AA6E4}">
                    <adec:decorative xmlns:adec="http://schemas.microsoft.com/office/drawing/2017/decorative" val="1"/>
                  </a:ext>
                </a:extLst>
              </p:cNvPr>
              <p:cNvSpPr>
                <a:spLocks/>
              </p:cNvSpPr>
              <p:nvPr/>
            </p:nvSpPr>
            <p:spPr bwMode="auto">
              <a:xfrm>
                <a:off x="979019" y="2789114"/>
                <a:ext cx="30659" cy="59275"/>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sp>
            <p:nvSpPr>
              <p:cNvPr id="261" name="Freeform 947">
                <a:extLst>
                  <a:ext uri="{FF2B5EF4-FFF2-40B4-BE49-F238E27FC236}">
                    <a16:creationId xmlns:a16="http://schemas.microsoft.com/office/drawing/2014/main" id="{D5127FDA-F018-4836-AD07-930DFBD583F1}"/>
                  </a:ext>
                  <a:ext uri="{C183D7F6-B498-43B3-948B-1728B52AA6E4}">
                    <adec:decorative xmlns:adec="http://schemas.microsoft.com/office/drawing/2017/decorative" val="1"/>
                  </a:ext>
                </a:extLst>
              </p:cNvPr>
              <p:cNvSpPr>
                <a:spLocks/>
              </p:cNvSpPr>
              <p:nvPr/>
            </p:nvSpPr>
            <p:spPr bwMode="auto">
              <a:xfrm>
                <a:off x="731700" y="2942409"/>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700">
                  <a:solidFill>
                    <a:srgbClr val="505050"/>
                  </a:solidFill>
                  <a:latin typeface="Segoe UI"/>
                </a:endParaRPr>
              </a:p>
            </p:txBody>
          </p:sp>
        </p:grpSp>
      </p:grpSp>
      <p:sp>
        <p:nvSpPr>
          <p:cNvPr id="3" name="Content Placeholder 2">
            <a:extLst>
              <a:ext uri="{FF2B5EF4-FFF2-40B4-BE49-F238E27FC236}">
                <a16:creationId xmlns:a16="http://schemas.microsoft.com/office/drawing/2014/main" id="{DBD27AE2-20B9-4BED-8D4A-BA943CEE2604}"/>
              </a:ext>
            </a:extLst>
          </p:cNvPr>
          <p:cNvSpPr>
            <a:spLocks noGrp="1"/>
          </p:cNvSpPr>
          <p:nvPr>
            <p:ph sz="quarter" idx="4294967295"/>
          </p:nvPr>
        </p:nvSpPr>
        <p:spPr>
          <a:xfrm>
            <a:off x="407204" y="2547411"/>
            <a:ext cx="2868432" cy="1687935"/>
          </a:xfrm>
        </p:spPr>
        <p:txBody>
          <a:bodyPr/>
          <a:lstStyle/>
          <a:p>
            <a:pPr marL="57139" indent="0" algn="ctr" defTabSz="950663" fontAlgn="base">
              <a:lnSpc>
                <a:spcPct val="90000"/>
              </a:lnSpc>
              <a:spcBef>
                <a:spcPct val="0"/>
              </a:spcBef>
              <a:spcAft>
                <a:spcPts val="612"/>
              </a:spcAft>
              <a:buSzTx/>
              <a:buNone/>
              <a:defRPr/>
            </a:pPr>
            <a:r>
              <a:rPr lang="en-US" sz="1800" b="1" spc="0" dirty="0">
                <a:solidFill>
                  <a:srgbClr val="0078D3"/>
                </a:solidFill>
                <a:latin typeface="Segoe UI Semibold"/>
                <a:ea typeface="+mn-lt"/>
                <a:cs typeface="Segoe UI Semibold"/>
              </a:rPr>
              <a:t>Define strategy</a:t>
            </a:r>
          </a:p>
          <a:p>
            <a:pPr marL="57139" indent="0" algn="ctr" defTabSz="932418">
              <a:spcBef>
                <a:spcPts val="0"/>
              </a:spcBef>
              <a:buSzTx/>
              <a:buNone/>
              <a:defRPr/>
            </a:pPr>
            <a:r>
              <a:rPr lang="en-US" sz="1600" spc="0" dirty="0">
                <a:solidFill>
                  <a:srgbClr val="000000"/>
                </a:solidFill>
                <a:latin typeface="Segoe UI"/>
                <a:ea typeface="Segoe UI Black"/>
                <a:cs typeface="Calibri" panose="020F0502020204030204"/>
              </a:rPr>
              <a:t>Define </a:t>
            </a:r>
            <a:r>
              <a:rPr lang="en-US" sz="1600" spc="0" dirty="0">
                <a:latin typeface="Segoe UI"/>
                <a:ea typeface="Segoe UI Black"/>
                <a:cs typeface="Calibri" panose="020F0502020204030204"/>
              </a:rPr>
              <a:t>motivations, and </a:t>
            </a:r>
            <a:r>
              <a:rPr lang="en-US" sz="1600" b="1" spc="0" dirty="0">
                <a:latin typeface="Segoe UI"/>
                <a:ea typeface="Segoe UI Black"/>
                <a:cs typeface="Calibri" panose="020F0502020204030204"/>
              </a:rPr>
              <a:t>create a business case</a:t>
            </a:r>
            <a:r>
              <a:rPr lang="en-US" sz="1600" b="1" spc="0" dirty="0">
                <a:solidFill>
                  <a:srgbClr val="000000"/>
                </a:solidFill>
                <a:latin typeface="Segoe UI"/>
                <a:ea typeface="Segoe UI Black"/>
                <a:cs typeface="Calibri" panose="020F0502020204030204"/>
              </a:rPr>
              <a:t> </a:t>
            </a:r>
            <a:r>
              <a:rPr lang="en-US" sz="1600" spc="0" dirty="0">
                <a:solidFill>
                  <a:srgbClr val="000000"/>
                </a:solidFill>
                <a:latin typeface="Segoe UI"/>
                <a:ea typeface="Segoe UI Black"/>
                <a:cs typeface="Calibri" panose="020F0502020204030204"/>
              </a:rPr>
              <a:t>leveraging</a:t>
            </a:r>
            <a:r>
              <a:rPr lang="en-US" sz="1600" b="1" spc="0" dirty="0">
                <a:solidFill>
                  <a:srgbClr val="000000"/>
                </a:solidFill>
                <a:latin typeface="Segoe UI"/>
                <a:ea typeface="Segoe UI Black"/>
                <a:cs typeface="Calibri" panose="020F0502020204030204"/>
              </a:rPr>
              <a:t> cloud economics</a:t>
            </a:r>
          </a:p>
          <a:p>
            <a:pPr marL="57139" indent="0" algn="ctr" defTabSz="932418">
              <a:spcBef>
                <a:spcPts val="0"/>
              </a:spcBef>
              <a:buSzTx/>
              <a:buNone/>
              <a:defRPr/>
            </a:pPr>
            <a:endParaRPr lang="en-US" sz="1600" spc="0" dirty="0">
              <a:latin typeface="Segoe UI"/>
              <a:ea typeface="Segoe UI Black"/>
              <a:cs typeface="Calibri" panose="020F0502020204030204"/>
            </a:endParaRPr>
          </a:p>
        </p:txBody>
      </p:sp>
      <p:sp>
        <p:nvSpPr>
          <p:cNvPr id="10" name="Content Placeholder 9">
            <a:extLst>
              <a:ext uri="{FF2B5EF4-FFF2-40B4-BE49-F238E27FC236}">
                <a16:creationId xmlns:a16="http://schemas.microsoft.com/office/drawing/2014/main" id="{9D640503-891D-44BB-9970-090E4FB3E2A3}"/>
              </a:ext>
            </a:extLst>
          </p:cNvPr>
          <p:cNvSpPr>
            <a:spLocks noGrp="1"/>
          </p:cNvSpPr>
          <p:nvPr>
            <p:ph sz="quarter" idx="4294967295"/>
          </p:nvPr>
        </p:nvSpPr>
        <p:spPr>
          <a:xfrm>
            <a:off x="3308422" y="2547411"/>
            <a:ext cx="2271713" cy="1249573"/>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Plan</a:t>
            </a:r>
            <a:endParaRPr lang="en-US" sz="2000" spc="0" dirty="0">
              <a:solidFill>
                <a:srgbClr val="0078D3"/>
              </a:solidFill>
              <a:latin typeface="Segoe UI Semibold"/>
              <a:ea typeface="Segoe UI" pitchFamily="34" charset="0"/>
            </a:endParaRPr>
          </a:p>
          <a:p>
            <a:pPr marL="57139" indent="0" algn="ctr" defTabSz="932418">
              <a:spcBef>
                <a:spcPts val="0"/>
              </a:spcBef>
              <a:buSzTx/>
              <a:buNone/>
              <a:defRPr/>
            </a:pPr>
            <a:r>
              <a:rPr lang="en-US" sz="1600" spc="0" dirty="0">
                <a:solidFill>
                  <a:srgbClr val="000000"/>
                </a:solidFill>
                <a:latin typeface="Segoe UI"/>
                <a:ea typeface="+mn-lt"/>
                <a:cs typeface="Calibri" panose="020F0502020204030204"/>
              </a:rPr>
              <a:t>Create </a:t>
            </a:r>
            <a:r>
              <a:rPr lang="en-US" sz="1600" b="1" spc="0" dirty="0">
                <a:solidFill>
                  <a:srgbClr val="000000"/>
                </a:solidFill>
                <a:latin typeface="Segoe UI"/>
                <a:ea typeface="+mn-lt"/>
                <a:cs typeface="Calibri" panose="020F0502020204030204"/>
              </a:rPr>
              <a:t>actionable cloud adoption plan </a:t>
            </a:r>
            <a:r>
              <a:rPr lang="en-US" sz="1600" spc="0" dirty="0">
                <a:solidFill>
                  <a:srgbClr val="000000"/>
                </a:solidFill>
                <a:latin typeface="Segoe UI"/>
                <a:ea typeface="+mn-lt"/>
                <a:cs typeface="Calibri" panose="020F0502020204030204"/>
              </a:rPr>
              <a:t>aligned to the strategy</a:t>
            </a:r>
            <a:endParaRPr lang="en-US" sz="1600" spc="0" dirty="0">
              <a:solidFill>
                <a:srgbClr val="000000"/>
              </a:solidFill>
              <a:latin typeface="Segoe UI"/>
              <a:ea typeface="+mn-lt"/>
              <a:cs typeface="Segoe UI"/>
            </a:endParaRPr>
          </a:p>
        </p:txBody>
      </p:sp>
      <p:sp>
        <p:nvSpPr>
          <p:cNvPr id="11" name="Content Placeholder 10">
            <a:extLst>
              <a:ext uri="{FF2B5EF4-FFF2-40B4-BE49-F238E27FC236}">
                <a16:creationId xmlns:a16="http://schemas.microsoft.com/office/drawing/2014/main" id="{860A1A22-C97D-497F-A54D-56754FB15876}"/>
              </a:ext>
            </a:extLst>
          </p:cNvPr>
          <p:cNvSpPr>
            <a:spLocks noGrp="1"/>
          </p:cNvSpPr>
          <p:nvPr>
            <p:ph sz="quarter" idx="4294967295"/>
          </p:nvPr>
        </p:nvSpPr>
        <p:spPr>
          <a:xfrm>
            <a:off x="6365861" y="2547411"/>
            <a:ext cx="2271713" cy="1249573"/>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Ready</a:t>
            </a:r>
            <a:endParaRPr lang="en-US" sz="2000" spc="0" dirty="0">
              <a:solidFill>
                <a:srgbClr val="0078D3"/>
              </a:solidFill>
              <a:latin typeface="Segoe UI Semibold"/>
              <a:ea typeface="Segoe UI" pitchFamily="34" charset="0"/>
            </a:endParaRPr>
          </a:p>
          <a:p>
            <a:pPr marL="57139" indent="0" algn="ctr" defTabSz="932418">
              <a:spcBef>
                <a:spcPts val="0"/>
              </a:spcBef>
              <a:buSzTx/>
              <a:buNone/>
              <a:defRPr/>
            </a:pPr>
            <a:r>
              <a:rPr lang="en-US" sz="1600" spc="0" dirty="0">
                <a:solidFill>
                  <a:srgbClr val="262626"/>
                </a:solidFill>
                <a:latin typeface="Segoe UI"/>
                <a:ea typeface="+mn-lt"/>
                <a:cs typeface="Calibri" panose="020F0502020204030204"/>
              </a:rPr>
              <a:t>Prepare cloud  environments with </a:t>
            </a:r>
            <a:r>
              <a:rPr lang="en-US" sz="1600" b="1" spc="0" dirty="0">
                <a:solidFill>
                  <a:srgbClr val="262626"/>
                </a:solidFill>
                <a:latin typeface="Segoe UI"/>
                <a:ea typeface="+mn-lt"/>
                <a:cs typeface="Calibri" panose="020F0502020204030204"/>
              </a:rPr>
              <a:t>Azure landing zones</a:t>
            </a:r>
            <a:endParaRPr lang="en-US" sz="1600" b="1" spc="0" dirty="0">
              <a:solidFill>
                <a:srgbClr val="262626"/>
              </a:solidFill>
              <a:latin typeface="Segoe UI"/>
              <a:ea typeface="+mn-lt"/>
              <a:cs typeface="Segoe UI"/>
            </a:endParaRPr>
          </a:p>
        </p:txBody>
      </p:sp>
      <p:sp>
        <p:nvSpPr>
          <p:cNvPr id="161" name="Rectangle 160">
            <a:extLst>
              <a:ext uri="{FF2B5EF4-FFF2-40B4-BE49-F238E27FC236}">
                <a16:creationId xmlns:a16="http://schemas.microsoft.com/office/drawing/2014/main" id="{2CCEC481-B773-43A5-AB46-BA8E31CB3587}"/>
              </a:ext>
            </a:extLst>
          </p:cNvPr>
          <p:cNvSpPr/>
          <p:nvPr/>
        </p:nvSpPr>
        <p:spPr bwMode="auto">
          <a:xfrm>
            <a:off x="6631124" y="3866072"/>
            <a:ext cx="1696134" cy="514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ea typeface="Segoe UI" pitchFamily="34" charset="0"/>
                <a:cs typeface="Segoe UI" pitchFamily="34" charset="0"/>
              </a:rPr>
              <a:t>Security is a critical design area here</a:t>
            </a:r>
            <a:endParaRPr lang="en-US" sz="2000" dirty="0">
              <a:solidFill>
                <a:schemeClr val="tx2"/>
              </a:solidFill>
              <a:latin typeface="+mj-lt"/>
              <a:ea typeface="Segoe UI" pitchFamily="34" charset="0"/>
              <a:cs typeface="Segoe UI" pitchFamily="34" charset="0"/>
            </a:endParaRPr>
          </a:p>
        </p:txBody>
      </p:sp>
      <p:sp>
        <p:nvSpPr>
          <p:cNvPr id="14" name="Content Placeholder 13">
            <a:extLst>
              <a:ext uri="{FF2B5EF4-FFF2-40B4-BE49-F238E27FC236}">
                <a16:creationId xmlns:a16="http://schemas.microsoft.com/office/drawing/2014/main" id="{1AB7395A-692F-4990-AEE5-2D1C497F814A}"/>
              </a:ext>
            </a:extLst>
          </p:cNvPr>
          <p:cNvSpPr>
            <a:spLocks noGrp="1"/>
          </p:cNvSpPr>
          <p:nvPr>
            <p:ph sz="quarter" idx="4294967295"/>
          </p:nvPr>
        </p:nvSpPr>
        <p:spPr>
          <a:xfrm>
            <a:off x="9225933" y="2547411"/>
            <a:ext cx="2605643" cy="1474250"/>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Adopt</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rPr>
              <a:t>Migrate</a:t>
            </a:r>
            <a:r>
              <a:rPr lang="en-US" sz="1600" spc="0" dirty="0">
                <a:solidFill>
                  <a:srgbClr val="000000"/>
                </a:solidFill>
                <a:latin typeface="Segoe UI"/>
              </a:rPr>
              <a:t> or </a:t>
            </a:r>
            <a:r>
              <a:rPr lang="en-US" sz="1600" b="1" spc="0" dirty="0">
                <a:solidFill>
                  <a:srgbClr val="000000"/>
                </a:solidFill>
                <a:latin typeface="Segoe UI"/>
              </a:rPr>
              <a:t>Innovate</a:t>
            </a:r>
          </a:p>
          <a:p>
            <a:pPr marL="57139" indent="0" algn="ctr" defTabSz="950663" fontAlgn="base">
              <a:lnSpc>
                <a:spcPct val="90000"/>
              </a:lnSpc>
              <a:spcBef>
                <a:spcPct val="0"/>
              </a:spcBef>
              <a:spcAft>
                <a:spcPts val="612"/>
              </a:spcAft>
              <a:buSzTx/>
              <a:buNone/>
              <a:defRPr/>
            </a:pPr>
            <a:r>
              <a:rPr lang="en-US" sz="1600" spc="0" dirty="0">
                <a:solidFill>
                  <a:srgbClr val="000000"/>
                </a:solidFill>
                <a:latin typeface="Segoe UI"/>
                <a:ea typeface="+mn-lt"/>
                <a:cs typeface="Calibri" panose="020F0502020204030204"/>
              </a:rPr>
              <a:t>Design, build and </a:t>
            </a:r>
            <a:r>
              <a:rPr lang="en-US" sz="1600" b="1" spc="0" dirty="0">
                <a:solidFill>
                  <a:srgbClr val="000000"/>
                </a:solidFill>
                <a:latin typeface="Segoe UI"/>
                <a:ea typeface="+mn-lt"/>
                <a:cs typeface="Calibri" panose="020F0502020204030204"/>
              </a:rPr>
              <a:t>deploy workloads to Azure </a:t>
            </a:r>
          </a:p>
        </p:txBody>
      </p:sp>
      <p:sp>
        <p:nvSpPr>
          <p:cNvPr id="15" name="Content Placeholder 14">
            <a:extLst>
              <a:ext uri="{FF2B5EF4-FFF2-40B4-BE49-F238E27FC236}">
                <a16:creationId xmlns:a16="http://schemas.microsoft.com/office/drawing/2014/main" id="{F6D4307E-FD7E-41B0-AA3B-CE0355297062}"/>
              </a:ext>
            </a:extLst>
          </p:cNvPr>
          <p:cNvSpPr>
            <a:spLocks noGrp="1"/>
          </p:cNvSpPr>
          <p:nvPr>
            <p:ph sz="quarter" idx="4294967295"/>
          </p:nvPr>
        </p:nvSpPr>
        <p:spPr>
          <a:xfrm>
            <a:off x="1045248" y="5058174"/>
            <a:ext cx="2736850" cy="1175706"/>
          </a:xfrm>
        </p:spPr>
        <p:txBody>
          <a:bodyPr/>
          <a:lstStyle/>
          <a:p>
            <a:pPr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Govern</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ea typeface="+mn-lt"/>
                <a:cs typeface="Calibri" panose="020F0502020204030204"/>
              </a:rPr>
              <a:t>Automate governance baseline </a:t>
            </a:r>
            <a:r>
              <a:rPr lang="en-US" sz="1600" spc="0" dirty="0">
                <a:solidFill>
                  <a:srgbClr val="000000"/>
                </a:solidFill>
                <a:latin typeface="Segoe UI"/>
                <a:ea typeface="+mn-lt"/>
                <a:cs typeface="Calibri" panose="020F0502020204030204"/>
              </a:rPr>
              <a:t>and empower delegated responsibility</a:t>
            </a:r>
          </a:p>
        </p:txBody>
      </p:sp>
      <p:sp>
        <p:nvSpPr>
          <p:cNvPr id="162" name="Rectangle 161">
            <a:extLst>
              <a:ext uri="{FF2B5EF4-FFF2-40B4-BE49-F238E27FC236}">
                <a16:creationId xmlns:a16="http://schemas.microsoft.com/office/drawing/2014/main" id="{674B1385-A3DC-4BDD-8775-A395B78ED527}"/>
              </a:ext>
            </a:extLst>
          </p:cNvPr>
          <p:cNvSpPr/>
          <p:nvPr/>
        </p:nvSpPr>
        <p:spPr bwMode="auto">
          <a:xfrm>
            <a:off x="506096" y="6280232"/>
            <a:ext cx="3730508" cy="727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Security is a discipline of </a:t>
            </a:r>
            <a:br>
              <a:rPr lang="en-US" sz="1600" dirty="0">
                <a:solidFill>
                  <a:schemeClr val="tx2"/>
                </a:solidFill>
                <a:latin typeface="+mj-lt"/>
                <a:cs typeface="Segoe UI" pitchFamily="34" charset="0"/>
              </a:rPr>
            </a:br>
            <a:r>
              <a:rPr lang="en-US" sz="1600" dirty="0">
                <a:solidFill>
                  <a:schemeClr val="tx2"/>
                </a:solidFill>
                <a:latin typeface="+mj-lt"/>
                <a:cs typeface="Segoe UI" pitchFamily="34" charset="0"/>
              </a:rPr>
              <a:t>governance &amp; automated guardrails</a:t>
            </a:r>
          </a:p>
        </p:txBody>
      </p:sp>
      <p:sp>
        <p:nvSpPr>
          <p:cNvPr id="16" name="Content Placeholder 15">
            <a:extLst>
              <a:ext uri="{FF2B5EF4-FFF2-40B4-BE49-F238E27FC236}">
                <a16:creationId xmlns:a16="http://schemas.microsoft.com/office/drawing/2014/main" id="{D1B1B049-0015-4311-AC0B-FFC96123B255}"/>
              </a:ext>
            </a:extLst>
          </p:cNvPr>
          <p:cNvSpPr>
            <a:spLocks noGrp="1"/>
          </p:cNvSpPr>
          <p:nvPr>
            <p:ph sz="quarter" idx="4294967295"/>
          </p:nvPr>
        </p:nvSpPr>
        <p:spPr>
          <a:xfrm>
            <a:off x="4319914" y="5058174"/>
            <a:ext cx="2333625" cy="1175706"/>
          </a:xfrm>
        </p:spPr>
        <p:txBody>
          <a:bodyPr/>
          <a:lstStyle/>
          <a:p>
            <a:pPr marL="57139" indent="0" algn="ctr" defTabSz="950663" fontAlgn="base">
              <a:lnSpc>
                <a:spcPct val="90000"/>
              </a:lnSpc>
              <a:spcBef>
                <a:spcPct val="0"/>
              </a:spcBef>
              <a:spcAft>
                <a:spcPts val="612"/>
              </a:spcAft>
              <a:buSzTx/>
              <a:buNone/>
              <a:defRPr/>
            </a:pPr>
            <a:r>
              <a:rPr lang="en-US" sz="1800" spc="0" dirty="0">
                <a:solidFill>
                  <a:srgbClr val="0078D3"/>
                </a:solidFill>
                <a:latin typeface="Segoe UI Semibold"/>
                <a:ea typeface="Segoe UI" pitchFamily="34" charset="0"/>
              </a:rPr>
              <a:t>Manage</a:t>
            </a:r>
            <a:endParaRPr lang="en-US" sz="2000" spc="0" dirty="0">
              <a:solidFill>
                <a:srgbClr val="0078D3"/>
              </a:solidFill>
              <a:latin typeface="Segoe UI Semibold"/>
              <a:ea typeface="Segoe UI" pitchFamily="34" charset="0"/>
            </a:endParaRPr>
          </a:p>
          <a:p>
            <a:pPr marL="57139" indent="0" algn="ctr" defTabSz="950663" fontAlgn="base">
              <a:lnSpc>
                <a:spcPct val="90000"/>
              </a:lnSpc>
              <a:spcBef>
                <a:spcPct val="0"/>
              </a:spcBef>
              <a:spcAft>
                <a:spcPts val="612"/>
              </a:spcAft>
              <a:buSzTx/>
              <a:buNone/>
              <a:defRPr/>
            </a:pPr>
            <a:r>
              <a:rPr lang="en-US" sz="1600" b="1" spc="0" dirty="0">
                <a:solidFill>
                  <a:srgbClr val="000000"/>
                </a:solidFill>
                <a:latin typeface="Segoe UI"/>
                <a:ea typeface="+mn-lt"/>
                <a:cs typeface="Calibri" panose="020F0502020204030204"/>
              </a:rPr>
              <a:t>Build operations baseline </a:t>
            </a:r>
            <a:r>
              <a:rPr lang="en-US" sz="1600" spc="0" dirty="0">
                <a:solidFill>
                  <a:srgbClr val="000000"/>
                </a:solidFill>
                <a:latin typeface="Segoe UI"/>
                <a:ea typeface="+mn-lt"/>
                <a:cs typeface="Calibri" panose="020F0502020204030204"/>
              </a:rPr>
              <a:t>and support enterprise operations</a:t>
            </a:r>
          </a:p>
        </p:txBody>
      </p:sp>
      <p:sp>
        <p:nvSpPr>
          <p:cNvPr id="163" name="Rectangle 162">
            <a:extLst>
              <a:ext uri="{FF2B5EF4-FFF2-40B4-BE49-F238E27FC236}">
                <a16:creationId xmlns:a16="http://schemas.microsoft.com/office/drawing/2014/main" id="{5EB074E4-1074-4FE0-A108-F048D29F7145}"/>
              </a:ext>
            </a:extLst>
          </p:cNvPr>
          <p:cNvSpPr/>
          <p:nvPr/>
        </p:nvSpPr>
        <p:spPr bwMode="auto">
          <a:xfrm>
            <a:off x="3815183" y="6280232"/>
            <a:ext cx="3307346" cy="727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Security drives your operations baseline implementation</a:t>
            </a:r>
          </a:p>
        </p:txBody>
      </p:sp>
      <p:grpSp>
        <p:nvGrpSpPr>
          <p:cNvPr id="20" name="Group 19">
            <a:extLst>
              <a:ext uri="{FF2B5EF4-FFF2-40B4-BE49-F238E27FC236}">
                <a16:creationId xmlns:a16="http://schemas.microsoft.com/office/drawing/2014/main" id="{04D54B6A-1DA9-45B2-BE25-F10DC5304111}"/>
              </a:ext>
              <a:ext uri="{C183D7F6-B498-43B3-948B-1728B52AA6E4}">
                <adec:decorative xmlns:adec="http://schemas.microsoft.com/office/drawing/2017/decorative" val="1"/>
              </a:ext>
            </a:extLst>
          </p:cNvPr>
          <p:cNvGrpSpPr/>
          <p:nvPr/>
        </p:nvGrpSpPr>
        <p:grpSpPr>
          <a:xfrm>
            <a:off x="4022735" y="1706712"/>
            <a:ext cx="843087" cy="843087"/>
            <a:chOff x="3435958" y="2299143"/>
            <a:chExt cx="826631" cy="826631"/>
          </a:xfrm>
        </p:grpSpPr>
        <p:sp>
          <p:nvSpPr>
            <p:cNvPr id="101" name="Oval 100">
              <a:extLst>
                <a:ext uri="{FF2B5EF4-FFF2-40B4-BE49-F238E27FC236}">
                  <a16:creationId xmlns:a16="http://schemas.microsoft.com/office/drawing/2014/main" id="{3E06C1BF-C32F-48A9-9B8D-FD5BAAECFEC0}"/>
                </a:ext>
                <a:ext uri="{C183D7F6-B498-43B3-948B-1728B52AA6E4}">
                  <adec:decorative xmlns:adec="http://schemas.microsoft.com/office/drawing/2017/decorative" val="1"/>
                </a:ext>
              </a:extLst>
            </p:cNvPr>
            <p:cNvSpPr/>
            <p:nvPr/>
          </p:nvSpPr>
          <p:spPr bwMode="auto">
            <a:xfrm>
              <a:off x="3435958"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A3437D8-20BE-4B80-921A-30F68F345520}"/>
                </a:ext>
              </a:extLst>
            </p:cNvPr>
            <p:cNvGrpSpPr/>
            <p:nvPr/>
          </p:nvGrpSpPr>
          <p:grpSpPr>
            <a:xfrm>
              <a:off x="3660318" y="2503062"/>
              <a:ext cx="337887" cy="418791"/>
              <a:chOff x="3706666" y="2724963"/>
              <a:chExt cx="344662" cy="427189"/>
            </a:xfrm>
          </p:grpSpPr>
          <p:sp>
            <p:nvSpPr>
              <p:cNvPr id="225" name="Freeform 88">
                <a:extLst>
                  <a:ext uri="{FF2B5EF4-FFF2-40B4-BE49-F238E27FC236}">
                    <a16:creationId xmlns:a16="http://schemas.microsoft.com/office/drawing/2014/main" id="{9090A10B-6193-4BF8-8476-D770A774EDBF}"/>
                  </a:ext>
                  <a:ext uri="{C183D7F6-B498-43B3-948B-1728B52AA6E4}">
                    <adec:decorative xmlns:adec="http://schemas.microsoft.com/office/drawing/2017/decorative" val="1"/>
                  </a:ext>
                </a:extLst>
              </p:cNvPr>
              <p:cNvSpPr>
                <a:spLocks/>
              </p:cNvSpPr>
              <p:nvPr/>
            </p:nvSpPr>
            <p:spPr bwMode="auto">
              <a:xfrm>
                <a:off x="3706666" y="2724963"/>
                <a:ext cx="344662" cy="427189"/>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6" name="Freeform 89">
                <a:extLst>
                  <a:ext uri="{FF2B5EF4-FFF2-40B4-BE49-F238E27FC236}">
                    <a16:creationId xmlns:a16="http://schemas.microsoft.com/office/drawing/2014/main" id="{C1178AD2-E8D5-4806-ABEA-2CC2F7F53504}"/>
                  </a:ext>
                  <a:ext uri="{C183D7F6-B498-43B3-948B-1728B52AA6E4}">
                    <adec:decorative xmlns:adec="http://schemas.microsoft.com/office/drawing/2017/decorative" val="1"/>
                  </a:ext>
                </a:extLst>
              </p:cNvPr>
              <p:cNvSpPr>
                <a:spLocks/>
              </p:cNvSpPr>
              <p:nvPr/>
            </p:nvSpPr>
            <p:spPr bwMode="auto">
              <a:xfrm>
                <a:off x="3706666" y="2724963"/>
                <a:ext cx="126214" cy="126215"/>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7" name="Line 90">
                <a:extLst>
                  <a:ext uri="{FF2B5EF4-FFF2-40B4-BE49-F238E27FC236}">
                    <a16:creationId xmlns:a16="http://schemas.microsoft.com/office/drawing/2014/main" id="{D71D1268-FF75-4ACA-870E-26C9F33440C8}"/>
                  </a:ext>
                  <a:ext uri="{C183D7F6-B498-43B3-948B-1728B52AA6E4}">
                    <adec:decorative xmlns:adec="http://schemas.microsoft.com/office/drawing/2017/decorative" val="1"/>
                  </a:ext>
                </a:extLst>
              </p:cNvPr>
              <p:cNvSpPr>
                <a:spLocks noChangeShapeType="1"/>
              </p:cNvSpPr>
              <p:nvPr/>
            </p:nvSpPr>
            <p:spPr bwMode="auto">
              <a:xfrm>
                <a:off x="3796472" y="2948266"/>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28" name="Line 91">
                <a:extLst>
                  <a:ext uri="{FF2B5EF4-FFF2-40B4-BE49-F238E27FC236}">
                    <a16:creationId xmlns:a16="http://schemas.microsoft.com/office/drawing/2014/main" id="{B82738C3-1753-4AFF-BC4B-911EB5EA75B5}"/>
                  </a:ext>
                  <a:ext uri="{C183D7F6-B498-43B3-948B-1728B52AA6E4}">
                    <adec:decorative xmlns:adec="http://schemas.microsoft.com/office/drawing/2017/decorative" val="1"/>
                  </a:ext>
                </a:extLst>
              </p:cNvPr>
              <p:cNvSpPr>
                <a:spLocks noChangeShapeType="1"/>
              </p:cNvSpPr>
              <p:nvPr/>
            </p:nvSpPr>
            <p:spPr bwMode="auto">
              <a:xfrm>
                <a:off x="3796472" y="3030791"/>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grpSp>
      </p:grpSp>
      <p:grpSp>
        <p:nvGrpSpPr>
          <p:cNvPr id="27" name="Group 26">
            <a:extLst>
              <a:ext uri="{FF2B5EF4-FFF2-40B4-BE49-F238E27FC236}">
                <a16:creationId xmlns:a16="http://schemas.microsoft.com/office/drawing/2014/main" id="{7C7C8E7D-5613-46DE-9FC8-00C3064E41E8}"/>
              </a:ext>
              <a:ext uri="{C183D7F6-B498-43B3-948B-1728B52AA6E4}">
                <adec:decorative xmlns:adec="http://schemas.microsoft.com/office/drawing/2017/decorative" val="1"/>
              </a:ext>
            </a:extLst>
          </p:cNvPr>
          <p:cNvGrpSpPr/>
          <p:nvPr/>
        </p:nvGrpSpPr>
        <p:grpSpPr>
          <a:xfrm>
            <a:off x="4799656" y="2715886"/>
            <a:ext cx="2086450" cy="110921"/>
            <a:chOff x="4154573" y="3409885"/>
            <a:chExt cx="2086746" cy="108756"/>
          </a:xfrm>
        </p:grpSpPr>
        <p:cxnSp>
          <p:nvCxnSpPr>
            <p:cNvPr id="220" name="Straight Connector 219">
              <a:extLst>
                <a:ext uri="{FF2B5EF4-FFF2-40B4-BE49-F238E27FC236}">
                  <a16:creationId xmlns:a16="http://schemas.microsoft.com/office/drawing/2014/main" id="{4B12FE2D-66D4-4645-822E-BBC46B586BB3}"/>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D59537A8-4173-4CFF-BA84-1F5F7180E9F0}"/>
              </a:ext>
              <a:ext uri="{C183D7F6-B498-43B3-948B-1728B52AA6E4}">
                <adec:decorative xmlns:adec="http://schemas.microsoft.com/office/drawing/2017/decorative" val="1"/>
              </a:ext>
            </a:extLst>
          </p:cNvPr>
          <p:cNvGrpSpPr/>
          <p:nvPr/>
        </p:nvGrpSpPr>
        <p:grpSpPr>
          <a:xfrm>
            <a:off x="7076180" y="1706712"/>
            <a:ext cx="843087" cy="843087"/>
            <a:chOff x="6312492" y="2299143"/>
            <a:chExt cx="826631" cy="826631"/>
          </a:xfrm>
        </p:grpSpPr>
        <p:sp>
          <p:nvSpPr>
            <p:cNvPr id="104" name="Oval 103">
              <a:extLst>
                <a:ext uri="{FF2B5EF4-FFF2-40B4-BE49-F238E27FC236}">
                  <a16:creationId xmlns:a16="http://schemas.microsoft.com/office/drawing/2014/main" id="{A0A5D79E-47AA-4D03-AC4E-D5DFF104B4A7}"/>
                </a:ext>
                <a:ext uri="{C183D7F6-B498-43B3-948B-1728B52AA6E4}">
                  <adec:decorative xmlns:adec="http://schemas.microsoft.com/office/drawing/2017/decorative" val="1"/>
                </a:ext>
              </a:extLst>
            </p:cNvPr>
            <p:cNvSpPr/>
            <p:nvPr/>
          </p:nvSpPr>
          <p:spPr bwMode="auto">
            <a:xfrm>
              <a:off x="6312492"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06E758C5-CE85-4A7C-9D45-D8DCAAE93BCE}"/>
                </a:ext>
              </a:extLst>
            </p:cNvPr>
            <p:cNvGrpSpPr/>
            <p:nvPr/>
          </p:nvGrpSpPr>
          <p:grpSpPr>
            <a:xfrm>
              <a:off x="6486663" y="2475658"/>
              <a:ext cx="477474" cy="475820"/>
              <a:chOff x="6485890" y="2692506"/>
              <a:chExt cx="487048" cy="485361"/>
            </a:xfrm>
          </p:grpSpPr>
          <p:sp>
            <p:nvSpPr>
              <p:cNvPr id="230" name="AutoShape 151">
                <a:extLst>
                  <a:ext uri="{FF2B5EF4-FFF2-40B4-BE49-F238E27FC236}">
                    <a16:creationId xmlns:a16="http://schemas.microsoft.com/office/drawing/2014/main" id="{3125C1AE-68F8-4C8F-9F3B-45558688345C}"/>
                  </a:ext>
                  <a:ext uri="{C183D7F6-B498-43B3-948B-1728B52AA6E4}">
                    <adec:decorative xmlns:adec="http://schemas.microsoft.com/office/drawing/2017/decorative" val="1"/>
                  </a:ext>
                </a:extLst>
              </p:cNvPr>
              <p:cNvSpPr>
                <a:spLocks noChangeAspect="1" noChangeArrowheads="1" noTextEdit="1"/>
              </p:cNvSpPr>
              <p:nvPr/>
            </p:nvSpPr>
            <p:spPr bwMode="auto">
              <a:xfrm>
                <a:off x="6485890" y="2692506"/>
                <a:ext cx="487048" cy="4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1" name="Oval 153">
                <a:extLst>
                  <a:ext uri="{FF2B5EF4-FFF2-40B4-BE49-F238E27FC236}">
                    <a16:creationId xmlns:a16="http://schemas.microsoft.com/office/drawing/2014/main" id="{9C1ADD05-C62A-43B6-8026-DCA813F93949}"/>
                  </a:ext>
                  <a:ext uri="{C183D7F6-B498-43B3-948B-1728B52AA6E4}">
                    <adec:decorative xmlns:adec="http://schemas.microsoft.com/office/drawing/2017/decorative" val="1"/>
                  </a:ext>
                </a:extLst>
              </p:cNvPr>
              <p:cNvSpPr>
                <a:spLocks noChangeArrowheads="1"/>
              </p:cNvSpPr>
              <p:nvPr/>
            </p:nvSpPr>
            <p:spPr bwMode="auto">
              <a:xfrm>
                <a:off x="6575210" y="2778455"/>
                <a:ext cx="311778" cy="3117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2" name="Freeform 154">
                <a:extLst>
                  <a:ext uri="{FF2B5EF4-FFF2-40B4-BE49-F238E27FC236}">
                    <a16:creationId xmlns:a16="http://schemas.microsoft.com/office/drawing/2014/main" id="{D7D352D5-B063-458B-BE3D-2C2F74643621}"/>
                  </a:ext>
                  <a:ext uri="{C183D7F6-B498-43B3-948B-1728B52AA6E4}">
                    <adec:decorative xmlns:adec="http://schemas.microsoft.com/office/drawing/2017/decorative" val="1"/>
                  </a:ext>
                </a:extLst>
              </p:cNvPr>
              <p:cNvSpPr>
                <a:spLocks/>
              </p:cNvSpPr>
              <p:nvPr/>
            </p:nvSpPr>
            <p:spPr bwMode="auto">
              <a:xfrm>
                <a:off x="6632510" y="2859349"/>
                <a:ext cx="185382" cy="15167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3" name="Freeform 155">
                <a:extLst>
                  <a:ext uri="{FF2B5EF4-FFF2-40B4-BE49-F238E27FC236}">
                    <a16:creationId xmlns:a16="http://schemas.microsoft.com/office/drawing/2014/main" id="{2DE76BC6-F3FE-451B-A56F-AADEE484277B}"/>
                  </a:ext>
                  <a:ext uri="{C183D7F6-B498-43B3-948B-1728B52AA6E4}">
                    <adec:decorative xmlns:adec="http://schemas.microsoft.com/office/drawing/2017/decorative" val="1"/>
                  </a:ext>
                </a:extLst>
              </p:cNvPr>
              <p:cNvSpPr>
                <a:spLocks/>
              </p:cNvSpPr>
              <p:nvPr/>
            </p:nvSpPr>
            <p:spPr bwMode="auto">
              <a:xfrm>
                <a:off x="6873506" y="2948669"/>
                <a:ext cx="99432" cy="148305"/>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4" name="Freeform 156">
                <a:extLst>
                  <a:ext uri="{FF2B5EF4-FFF2-40B4-BE49-F238E27FC236}">
                    <a16:creationId xmlns:a16="http://schemas.microsoft.com/office/drawing/2014/main" id="{96EBE8DB-EF9B-41B3-B4DE-B3D9C26B78E0}"/>
                  </a:ext>
                  <a:ext uri="{C183D7F6-B498-43B3-948B-1728B52AA6E4}">
                    <adec:decorative xmlns:adec="http://schemas.microsoft.com/office/drawing/2017/decorative" val="1"/>
                  </a:ext>
                </a:extLst>
              </p:cNvPr>
              <p:cNvSpPr>
                <a:spLocks/>
              </p:cNvSpPr>
              <p:nvPr/>
            </p:nvSpPr>
            <p:spPr bwMode="auto">
              <a:xfrm>
                <a:off x="6485890" y="2773400"/>
                <a:ext cx="99432" cy="149990"/>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5" name="Freeform 157">
                <a:extLst>
                  <a:ext uri="{FF2B5EF4-FFF2-40B4-BE49-F238E27FC236}">
                    <a16:creationId xmlns:a16="http://schemas.microsoft.com/office/drawing/2014/main" id="{AB451BEC-E5A2-4D0B-98CA-E900505D4C6A}"/>
                  </a:ext>
                  <a:ext uri="{C183D7F6-B498-43B3-948B-1728B52AA6E4}">
                    <adec:decorative xmlns:adec="http://schemas.microsoft.com/office/drawing/2017/decorative" val="1"/>
                  </a:ext>
                </a:extLst>
              </p:cNvPr>
              <p:cNvSpPr>
                <a:spLocks/>
              </p:cNvSpPr>
              <p:nvPr/>
            </p:nvSpPr>
            <p:spPr bwMode="auto">
              <a:xfrm>
                <a:off x="6566784" y="3080121"/>
                <a:ext cx="149991" cy="97746"/>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6" name="Freeform 158">
                <a:extLst>
                  <a:ext uri="{FF2B5EF4-FFF2-40B4-BE49-F238E27FC236}">
                    <a16:creationId xmlns:a16="http://schemas.microsoft.com/office/drawing/2014/main" id="{008E3E85-0664-4A47-B4B1-797050925BDE}"/>
                  </a:ext>
                  <a:ext uri="{C183D7F6-B498-43B3-948B-1728B52AA6E4}">
                    <adec:decorative xmlns:adec="http://schemas.microsoft.com/office/drawing/2017/decorative" val="1"/>
                  </a:ext>
                </a:extLst>
              </p:cNvPr>
              <p:cNvSpPr>
                <a:spLocks/>
              </p:cNvSpPr>
              <p:nvPr/>
            </p:nvSpPr>
            <p:spPr bwMode="auto">
              <a:xfrm>
                <a:off x="6485890" y="2948669"/>
                <a:ext cx="99432" cy="148305"/>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7" name="Freeform 159">
                <a:extLst>
                  <a:ext uri="{FF2B5EF4-FFF2-40B4-BE49-F238E27FC236}">
                    <a16:creationId xmlns:a16="http://schemas.microsoft.com/office/drawing/2014/main" id="{D8B002E9-C3F9-4174-807D-7662F3572D3C}"/>
                  </a:ext>
                  <a:ext uri="{C183D7F6-B498-43B3-948B-1728B52AA6E4}">
                    <adec:decorative xmlns:adec="http://schemas.microsoft.com/office/drawing/2017/decorative" val="1"/>
                  </a:ext>
                </a:extLst>
              </p:cNvPr>
              <p:cNvSpPr>
                <a:spLocks/>
              </p:cNvSpPr>
              <p:nvPr/>
            </p:nvSpPr>
            <p:spPr bwMode="auto">
              <a:xfrm>
                <a:off x="6873506" y="2773400"/>
                <a:ext cx="99432" cy="149990"/>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8" name="Freeform 160">
                <a:extLst>
                  <a:ext uri="{FF2B5EF4-FFF2-40B4-BE49-F238E27FC236}">
                    <a16:creationId xmlns:a16="http://schemas.microsoft.com/office/drawing/2014/main" id="{037BEC80-04CA-46C0-9FE3-85D255AC90A3}"/>
                  </a:ext>
                  <a:ext uri="{C183D7F6-B498-43B3-948B-1728B52AA6E4}">
                    <adec:decorative xmlns:adec="http://schemas.microsoft.com/office/drawing/2017/decorative" val="1"/>
                  </a:ext>
                </a:extLst>
              </p:cNvPr>
              <p:cNvSpPr>
                <a:spLocks/>
              </p:cNvSpPr>
              <p:nvPr/>
            </p:nvSpPr>
            <p:spPr bwMode="auto">
              <a:xfrm>
                <a:off x="6742054" y="3080121"/>
                <a:ext cx="149991" cy="97746"/>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39" name="Freeform 161">
                <a:extLst>
                  <a:ext uri="{FF2B5EF4-FFF2-40B4-BE49-F238E27FC236}">
                    <a16:creationId xmlns:a16="http://schemas.microsoft.com/office/drawing/2014/main" id="{009BCC5E-B869-4CD2-AD07-8B83A6CCA096}"/>
                  </a:ext>
                  <a:ext uri="{C183D7F6-B498-43B3-948B-1728B52AA6E4}">
                    <adec:decorative xmlns:adec="http://schemas.microsoft.com/office/drawing/2017/decorative" val="1"/>
                  </a:ext>
                </a:extLst>
              </p:cNvPr>
              <p:cNvSpPr>
                <a:spLocks/>
              </p:cNvSpPr>
              <p:nvPr/>
            </p:nvSpPr>
            <p:spPr bwMode="auto">
              <a:xfrm>
                <a:off x="6742054" y="2695877"/>
                <a:ext cx="149991" cy="96061"/>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sp>
            <p:nvSpPr>
              <p:cNvPr id="240" name="Freeform 162">
                <a:extLst>
                  <a:ext uri="{FF2B5EF4-FFF2-40B4-BE49-F238E27FC236}">
                    <a16:creationId xmlns:a16="http://schemas.microsoft.com/office/drawing/2014/main" id="{94F1DB97-8B51-4207-AB18-F6AC6A9ABE9C}"/>
                  </a:ext>
                  <a:ext uri="{C183D7F6-B498-43B3-948B-1728B52AA6E4}">
                    <adec:decorative xmlns:adec="http://schemas.microsoft.com/office/drawing/2017/decorative" val="1"/>
                  </a:ext>
                </a:extLst>
              </p:cNvPr>
              <p:cNvSpPr>
                <a:spLocks/>
              </p:cNvSpPr>
              <p:nvPr/>
            </p:nvSpPr>
            <p:spPr bwMode="auto">
              <a:xfrm>
                <a:off x="6566784" y="2695877"/>
                <a:ext cx="149991" cy="96061"/>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632">
                  <a:solidFill>
                    <a:srgbClr val="FFFFFF"/>
                  </a:solidFill>
                  <a:latin typeface="Segoe UI"/>
                </a:endParaRPr>
              </a:p>
            </p:txBody>
          </p:sp>
        </p:grpSp>
      </p:grpSp>
      <p:grpSp>
        <p:nvGrpSpPr>
          <p:cNvPr id="28" name="Group 27">
            <a:extLst>
              <a:ext uri="{FF2B5EF4-FFF2-40B4-BE49-F238E27FC236}">
                <a16:creationId xmlns:a16="http://schemas.microsoft.com/office/drawing/2014/main" id="{BB12491C-6AF4-433E-8A6D-818490A9B53F}"/>
              </a:ext>
              <a:ext uri="{C183D7F6-B498-43B3-948B-1728B52AA6E4}">
                <adec:decorative xmlns:adec="http://schemas.microsoft.com/office/drawing/2017/decorative" val="1"/>
              </a:ext>
            </a:extLst>
          </p:cNvPr>
          <p:cNvGrpSpPr/>
          <p:nvPr/>
        </p:nvGrpSpPr>
        <p:grpSpPr>
          <a:xfrm>
            <a:off x="7981098" y="2715886"/>
            <a:ext cx="1845697" cy="110921"/>
            <a:chOff x="7336465" y="3409885"/>
            <a:chExt cx="1845959" cy="108756"/>
          </a:xfrm>
        </p:grpSpPr>
        <p:cxnSp>
          <p:nvCxnSpPr>
            <p:cNvPr id="222" name="Straight Connector 221">
              <a:extLst>
                <a:ext uri="{FF2B5EF4-FFF2-40B4-BE49-F238E27FC236}">
                  <a16:creationId xmlns:a16="http://schemas.microsoft.com/office/drawing/2014/main" id="{0F56134F-3327-43C6-94A4-BF57364ECEC3}"/>
                </a:ext>
                <a:ext uri="{C183D7F6-B498-43B3-948B-1728B52AA6E4}">
                  <adec:decorative xmlns:adec="http://schemas.microsoft.com/office/drawing/2017/decorative" val="1"/>
                </a:ext>
              </a:extLst>
            </p:cNvPr>
            <p:cNvCxnSpPr>
              <a:cxnSpLocks/>
            </p:cNvCxnSpPr>
            <p:nvPr/>
          </p:nvCxnSpPr>
          <p:spPr>
            <a:xfrm>
              <a:off x="7336465" y="3464263"/>
              <a:ext cx="18459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 uri="{C183D7F6-B498-43B3-948B-1728B52AA6E4}">
                  <adec:decorative xmlns:adec="http://schemas.microsoft.com/office/drawing/2017/decorative" val="1"/>
                </a:ext>
              </a:extLst>
            </p:cNvPr>
            <p:cNvSpPr/>
            <p:nvPr/>
          </p:nvSpPr>
          <p:spPr bwMode="auto">
            <a:xfrm rot="8100000">
              <a:off x="9063617"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4794D81-626B-4284-B88F-67DBB2810ED6}"/>
              </a:ext>
              <a:ext uri="{C183D7F6-B498-43B3-948B-1728B52AA6E4}">
                <adec:decorative xmlns:adec="http://schemas.microsoft.com/office/drawing/2017/decorative" val="1"/>
              </a:ext>
            </a:extLst>
          </p:cNvPr>
          <p:cNvGrpSpPr/>
          <p:nvPr/>
        </p:nvGrpSpPr>
        <p:grpSpPr>
          <a:xfrm>
            <a:off x="10107211" y="1706712"/>
            <a:ext cx="843087" cy="843087"/>
            <a:chOff x="9189024" y="2299143"/>
            <a:chExt cx="826631" cy="826631"/>
          </a:xfrm>
        </p:grpSpPr>
        <p:sp>
          <p:nvSpPr>
            <p:cNvPr id="105" name="Oval 104">
              <a:extLst>
                <a:ext uri="{FF2B5EF4-FFF2-40B4-BE49-F238E27FC236}">
                  <a16:creationId xmlns:a16="http://schemas.microsoft.com/office/drawing/2014/main" id="{498C7C3A-A8D9-46A9-9A24-E176B412791B}"/>
                </a:ext>
                <a:ext uri="{C183D7F6-B498-43B3-948B-1728B52AA6E4}">
                  <adec:decorative xmlns:adec="http://schemas.microsoft.com/office/drawing/2017/decorative" val="1"/>
                </a:ext>
              </a:extLst>
            </p:cNvPr>
            <p:cNvSpPr/>
            <p:nvPr/>
          </p:nvSpPr>
          <p:spPr bwMode="auto">
            <a:xfrm>
              <a:off x="9189024"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4B18F9D-23A0-4399-9FCA-E3B9856C2F9D}"/>
                </a:ext>
              </a:extLst>
            </p:cNvPr>
            <p:cNvGrpSpPr/>
            <p:nvPr/>
          </p:nvGrpSpPr>
          <p:grpSpPr>
            <a:xfrm>
              <a:off x="9404510" y="2505773"/>
              <a:ext cx="406523" cy="406803"/>
              <a:chOff x="9686726" y="2729033"/>
              <a:chExt cx="414675" cy="414960"/>
            </a:xfrm>
          </p:grpSpPr>
          <p:sp>
            <p:nvSpPr>
              <p:cNvPr id="242" name="Freeform: Shape 241">
                <a:extLst>
                  <a:ext uri="{FF2B5EF4-FFF2-40B4-BE49-F238E27FC236}">
                    <a16:creationId xmlns:a16="http://schemas.microsoft.com/office/drawing/2014/main" id="{6660D93A-CD94-4AA6-81AC-07D717103FA5}"/>
                  </a:ext>
                  <a:ext uri="{C183D7F6-B498-43B3-948B-1728B52AA6E4}">
                    <adec:decorative xmlns:adec="http://schemas.microsoft.com/office/drawing/2017/decorative" val="1"/>
                  </a:ext>
                </a:extLst>
              </p:cNvPr>
              <p:cNvSpPr/>
              <p:nvPr/>
            </p:nvSpPr>
            <p:spPr>
              <a:xfrm>
                <a:off x="9753030" y="2796356"/>
                <a:ext cx="285089" cy="285088"/>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sp>
            <p:nvSpPr>
              <p:cNvPr id="243" name="Freeform: Shape 242">
                <a:extLst>
                  <a:ext uri="{FF2B5EF4-FFF2-40B4-BE49-F238E27FC236}">
                    <a16:creationId xmlns:a16="http://schemas.microsoft.com/office/drawing/2014/main" id="{1EC21C6D-8732-4094-A77D-A029F6AC6A43}"/>
                  </a:ext>
                  <a:ext uri="{C183D7F6-B498-43B3-948B-1728B52AA6E4}">
                    <adec:decorative xmlns:adec="http://schemas.microsoft.com/office/drawing/2017/decorative" val="1"/>
                  </a:ext>
                </a:extLst>
              </p:cNvPr>
              <p:cNvSpPr/>
              <p:nvPr/>
            </p:nvSpPr>
            <p:spPr>
              <a:xfrm>
                <a:off x="9686726" y="2729320"/>
                <a:ext cx="414675" cy="414673"/>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sp>
            <p:nvSpPr>
              <p:cNvPr id="244" name="Freeform: Shape 243">
                <a:extLst>
                  <a:ext uri="{FF2B5EF4-FFF2-40B4-BE49-F238E27FC236}">
                    <a16:creationId xmlns:a16="http://schemas.microsoft.com/office/drawing/2014/main" id="{42E5EFFA-8584-4D63-99EB-D96CC4DCC80A}"/>
                  </a:ext>
                  <a:ext uri="{C183D7F6-B498-43B3-948B-1728B52AA6E4}">
                    <adec:decorative xmlns:adec="http://schemas.microsoft.com/office/drawing/2017/decorative" val="1"/>
                  </a:ext>
                </a:extLst>
              </p:cNvPr>
              <p:cNvSpPr/>
              <p:nvPr/>
            </p:nvSpPr>
            <p:spPr>
              <a:xfrm>
                <a:off x="9824707" y="2729033"/>
                <a:ext cx="276450" cy="246213"/>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algn="ctr" defTabSz="932239">
                  <a:defRPr/>
                </a:pPr>
                <a:endParaRPr lang="en-US" sz="1632">
                  <a:solidFill>
                    <a:srgbClr val="FFFFFF"/>
                  </a:solidFill>
                  <a:latin typeface="Segoe UI"/>
                </a:endParaRPr>
              </a:p>
            </p:txBody>
          </p:sp>
        </p:grpSp>
      </p:grpSp>
      <p:grpSp>
        <p:nvGrpSpPr>
          <p:cNvPr id="23" name="Group 22">
            <a:extLst>
              <a:ext uri="{FF2B5EF4-FFF2-40B4-BE49-F238E27FC236}">
                <a16:creationId xmlns:a16="http://schemas.microsoft.com/office/drawing/2014/main" id="{9641846B-2FF5-42A7-B0E6-4163A546561B}"/>
              </a:ext>
              <a:ext uri="{C183D7F6-B498-43B3-948B-1728B52AA6E4}">
                <adec:decorative xmlns:adec="http://schemas.microsoft.com/office/drawing/2017/decorative" val="1"/>
              </a:ext>
            </a:extLst>
          </p:cNvPr>
          <p:cNvGrpSpPr/>
          <p:nvPr/>
        </p:nvGrpSpPr>
        <p:grpSpPr>
          <a:xfrm>
            <a:off x="1930114" y="4282122"/>
            <a:ext cx="843087" cy="843087"/>
            <a:chOff x="4874225" y="4877779"/>
            <a:chExt cx="826631" cy="826631"/>
          </a:xfrm>
        </p:grpSpPr>
        <p:sp>
          <p:nvSpPr>
            <p:cNvPr id="113" name="Oval 112">
              <a:extLst>
                <a:ext uri="{FF2B5EF4-FFF2-40B4-BE49-F238E27FC236}">
                  <a16:creationId xmlns:a16="http://schemas.microsoft.com/office/drawing/2014/main" id="{0FFED030-31C2-422D-9452-643AC39B4165}"/>
                </a:ext>
                <a:ext uri="{C183D7F6-B498-43B3-948B-1728B52AA6E4}">
                  <adec:decorative xmlns:adec="http://schemas.microsoft.com/office/drawing/2017/decorative" val="1"/>
                </a:ext>
              </a:extLst>
            </p:cNvPr>
            <p:cNvSpPr/>
            <p:nvPr/>
          </p:nvSpPr>
          <p:spPr bwMode="auto">
            <a:xfrm>
              <a:off x="4874225"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7B70EDEE-CADC-4151-9353-46A517291A83}"/>
                </a:ext>
              </a:extLst>
            </p:cNvPr>
            <p:cNvGrpSpPr/>
            <p:nvPr/>
          </p:nvGrpSpPr>
          <p:grpSpPr>
            <a:xfrm>
              <a:off x="5074203" y="5027830"/>
              <a:ext cx="439644" cy="448001"/>
              <a:chOff x="5011533" y="4963474"/>
              <a:chExt cx="448460" cy="456984"/>
            </a:xfrm>
          </p:grpSpPr>
          <p:sp>
            <p:nvSpPr>
              <p:cNvPr id="131" name="Freeform 5">
                <a:extLst>
                  <a:ext uri="{FF2B5EF4-FFF2-40B4-BE49-F238E27FC236}">
                    <a16:creationId xmlns:a16="http://schemas.microsoft.com/office/drawing/2014/main" id="{E9B70CC2-9E84-4B44-B4EF-B867C1B03696}"/>
                  </a:ext>
                  <a:ext uri="{C183D7F6-B498-43B3-948B-1728B52AA6E4}">
                    <adec:decorative xmlns:adec="http://schemas.microsoft.com/office/drawing/2017/decorative" val="1"/>
                  </a:ext>
                </a:extLst>
              </p:cNvPr>
              <p:cNvSpPr>
                <a:spLocks noEditPoints="1"/>
              </p:cNvSpPr>
              <p:nvPr/>
            </p:nvSpPr>
            <p:spPr bwMode="auto">
              <a:xfrm>
                <a:off x="5011533" y="4970258"/>
                <a:ext cx="448460" cy="450200"/>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32" name="Rectangle 131">
                <a:extLst>
                  <a:ext uri="{FF2B5EF4-FFF2-40B4-BE49-F238E27FC236}">
                    <a16:creationId xmlns:a16="http://schemas.microsoft.com/office/drawing/2014/main" id="{CD768795-A513-4FBD-B1A3-FC06C8926C0B}"/>
                  </a:ext>
                  <a:ext uri="{C183D7F6-B498-43B3-948B-1728B52AA6E4}">
                    <adec:decorative xmlns:adec="http://schemas.microsoft.com/office/drawing/2017/decorative" val="1"/>
                  </a:ext>
                </a:extLst>
              </p:cNvPr>
              <p:cNvSpPr/>
              <p:nvPr/>
            </p:nvSpPr>
            <p:spPr bwMode="auto">
              <a:xfrm>
                <a:off x="5228822" y="4963474"/>
                <a:ext cx="82169" cy="49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1836">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3BFC1A20-BF66-4D0F-A946-5F0CEEE48F21}"/>
              </a:ext>
              <a:ext uri="{C183D7F6-B498-43B3-948B-1728B52AA6E4}">
                <adec:decorative xmlns:adec="http://schemas.microsoft.com/office/drawing/2017/decorative" val="1"/>
              </a:ext>
            </a:extLst>
          </p:cNvPr>
          <p:cNvGrpSpPr/>
          <p:nvPr/>
        </p:nvGrpSpPr>
        <p:grpSpPr>
          <a:xfrm>
            <a:off x="5065183" y="4282122"/>
            <a:ext cx="843087" cy="843087"/>
            <a:chOff x="7750758" y="4877779"/>
            <a:chExt cx="826631" cy="826631"/>
          </a:xfrm>
        </p:grpSpPr>
        <p:sp>
          <p:nvSpPr>
            <p:cNvPr id="112" name="Oval 111">
              <a:extLst>
                <a:ext uri="{FF2B5EF4-FFF2-40B4-BE49-F238E27FC236}">
                  <a16:creationId xmlns:a16="http://schemas.microsoft.com/office/drawing/2014/main" id="{599EDEDD-5914-44AE-A503-8F3C72AFFFDE}"/>
                </a:ext>
                <a:ext uri="{C183D7F6-B498-43B3-948B-1728B52AA6E4}">
                  <adec:decorative xmlns:adec="http://schemas.microsoft.com/office/drawing/2017/decorative" val="1"/>
                </a:ext>
              </a:extLst>
            </p:cNvPr>
            <p:cNvSpPr/>
            <p:nvPr/>
          </p:nvSpPr>
          <p:spPr bwMode="auto">
            <a:xfrm>
              <a:off x="7750758"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527054-C259-4456-ABEF-FA3FEBAD644E}"/>
                </a:ext>
              </a:extLst>
            </p:cNvPr>
            <p:cNvGrpSpPr/>
            <p:nvPr/>
          </p:nvGrpSpPr>
          <p:grpSpPr>
            <a:xfrm>
              <a:off x="7964236" y="5067221"/>
              <a:ext cx="430907" cy="430899"/>
              <a:chOff x="7638115" y="5023862"/>
              <a:chExt cx="396604" cy="396596"/>
            </a:xfrm>
          </p:grpSpPr>
          <p:sp>
            <p:nvSpPr>
              <p:cNvPr id="183" name="Rectangle 251">
                <a:extLst>
                  <a:ext uri="{FF2B5EF4-FFF2-40B4-BE49-F238E27FC236}">
                    <a16:creationId xmlns:a16="http://schemas.microsoft.com/office/drawing/2014/main" id="{453F4DB3-484D-4391-BE42-BB2A87A4DA1C}"/>
                  </a:ext>
                  <a:ext uri="{C183D7F6-B498-43B3-948B-1728B52AA6E4}">
                    <adec:decorative xmlns:adec="http://schemas.microsoft.com/office/drawing/2017/decorative" val="1"/>
                  </a:ext>
                </a:extLst>
              </p:cNvPr>
              <p:cNvSpPr>
                <a:spLocks noChangeArrowheads="1"/>
              </p:cNvSpPr>
              <p:nvPr/>
            </p:nvSpPr>
            <p:spPr bwMode="auto">
              <a:xfrm>
                <a:off x="7638115" y="5023862"/>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4" name="Rectangle 252">
                <a:extLst>
                  <a:ext uri="{FF2B5EF4-FFF2-40B4-BE49-F238E27FC236}">
                    <a16:creationId xmlns:a16="http://schemas.microsoft.com/office/drawing/2014/main" id="{1D7B1356-0649-4835-8773-4FE6DF11A122}"/>
                  </a:ext>
                  <a:ext uri="{C183D7F6-B498-43B3-948B-1728B52AA6E4}">
                    <adec:decorative xmlns:adec="http://schemas.microsoft.com/office/drawing/2017/decorative" val="1"/>
                  </a:ext>
                </a:extLst>
              </p:cNvPr>
              <p:cNvSpPr>
                <a:spLocks noChangeArrowheads="1"/>
              </p:cNvSpPr>
              <p:nvPr/>
            </p:nvSpPr>
            <p:spPr bwMode="auto">
              <a:xfrm>
                <a:off x="7638115"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5" name="Rectangle 253">
                <a:extLst>
                  <a:ext uri="{FF2B5EF4-FFF2-40B4-BE49-F238E27FC236}">
                    <a16:creationId xmlns:a16="http://schemas.microsoft.com/office/drawing/2014/main" id="{4AA6F4A3-8D19-475C-A543-625C78A6DDFD}"/>
                  </a:ext>
                  <a:ext uri="{C183D7F6-B498-43B3-948B-1728B52AA6E4}">
                    <adec:decorative xmlns:adec="http://schemas.microsoft.com/office/drawing/2017/decorative" val="1"/>
                  </a:ext>
                </a:extLst>
              </p:cNvPr>
              <p:cNvSpPr>
                <a:spLocks noChangeArrowheads="1"/>
              </p:cNvSpPr>
              <p:nvPr/>
            </p:nvSpPr>
            <p:spPr bwMode="auto">
              <a:xfrm>
                <a:off x="7815903" y="5083124"/>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6" name="Rectangle 254">
                <a:extLst>
                  <a:ext uri="{FF2B5EF4-FFF2-40B4-BE49-F238E27FC236}">
                    <a16:creationId xmlns:a16="http://schemas.microsoft.com/office/drawing/2014/main" id="{4101D593-C4A5-499C-9298-6C9F55F8E745}"/>
                  </a:ext>
                  <a:ext uri="{C183D7F6-B498-43B3-948B-1728B52AA6E4}">
                    <adec:decorative xmlns:adec="http://schemas.microsoft.com/office/drawing/2017/decorative" val="1"/>
                  </a:ext>
                </a:extLst>
              </p:cNvPr>
              <p:cNvSpPr>
                <a:spLocks noChangeArrowheads="1"/>
              </p:cNvSpPr>
              <p:nvPr/>
            </p:nvSpPr>
            <p:spPr bwMode="auto">
              <a:xfrm>
                <a:off x="7875166"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7" name="Rectangle 255">
                <a:extLst>
                  <a:ext uri="{FF2B5EF4-FFF2-40B4-BE49-F238E27FC236}">
                    <a16:creationId xmlns:a16="http://schemas.microsoft.com/office/drawing/2014/main" id="{89C24EB5-8C75-4264-8241-BF36CAD9865D}"/>
                  </a:ext>
                  <a:ext uri="{C183D7F6-B498-43B3-948B-1728B52AA6E4}">
                    <adec:decorative xmlns:adec="http://schemas.microsoft.com/office/drawing/2017/decorative" val="1"/>
                  </a:ext>
                </a:extLst>
              </p:cNvPr>
              <p:cNvSpPr>
                <a:spLocks noChangeArrowheads="1"/>
              </p:cNvSpPr>
              <p:nvPr/>
            </p:nvSpPr>
            <p:spPr bwMode="auto">
              <a:xfrm>
                <a:off x="7638115"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8" name="Rectangle 256">
                <a:extLst>
                  <a:ext uri="{FF2B5EF4-FFF2-40B4-BE49-F238E27FC236}">
                    <a16:creationId xmlns:a16="http://schemas.microsoft.com/office/drawing/2014/main" id="{73D2B938-070B-41C8-AFF1-5ABBF43BCE44}"/>
                  </a:ext>
                  <a:ext uri="{C183D7F6-B498-43B3-948B-1728B52AA6E4}">
                    <adec:decorative xmlns:adec="http://schemas.microsoft.com/office/drawing/2017/decorative" val="1"/>
                  </a:ext>
                </a:extLst>
              </p:cNvPr>
              <p:cNvSpPr>
                <a:spLocks noChangeArrowheads="1"/>
              </p:cNvSpPr>
              <p:nvPr/>
            </p:nvSpPr>
            <p:spPr bwMode="auto">
              <a:xfrm>
                <a:off x="7815903" y="5142385"/>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89" name="Rectangle 257">
                <a:extLst>
                  <a:ext uri="{FF2B5EF4-FFF2-40B4-BE49-F238E27FC236}">
                    <a16:creationId xmlns:a16="http://schemas.microsoft.com/office/drawing/2014/main" id="{4AF718D0-FE92-4B9F-867E-A7262026B865}"/>
                  </a:ext>
                  <a:ext uri="{C183D7F6-B498-43B3-948B-1728B52AA6E4}">
                    <adec:decorative xmlns:adec="http://schemas.microsoft.com/office/drawing/2017/decorative" val="1"/>
                  </a:ext>
                </a:extLst>
              </p:cNvPr>
              <p:cNvSpPr>
                <a:spLocks noChangeArrowheads="1"/>
              </p:cNvSpPr>
              <p:nvPr/>
            </p:nvSpPr>
            <p:spPr bwMode="auto">
              <a:xfrm>
                <a:off x="7875166"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0" name="Rectangle 258">
                <a:extLst>
                  <a:ext uri="{FF2B5EF4-FFF2-40B4-BE49-F238E27FC236}">
                    <a16:creationId xmlns:a16="http://schemas.microsoft.com/office/drawing/2014/main" id="{D63C6DBE-A801-453A-A3F8-CA9EE9FCEF38}"/>
                  </a:ext>
                  <a:ext uri="{C183D7F6-B498-43B3-948B-1728B52AA6E4}">
                    <adec:decorative xmlns:adec="http://schemas.microsoft.com/office/drawing/2017/decorative" val="1"/>
                  </a:ext>
                </a:extLst>
              </p:cNvPr>
              <p:cNvSpPr>
                <a:spLocks noChangeArrowheads="1"/>
              </p:cNvSpPr>
              <p:nvPr/>
            </p:nvSpPr>
            <p:spPr bwMode="auto">
              <a:xfrm>
                <a:off x="7638115"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1" name="Rectangle 259">
                <a:extLst>
                  <a:ext uri="{FF2B5EF4-FFF2-40B4-BE49-F238E27FC236}">
                    <a16:creationId xmlns:a16="http://schemas.microsoft.com/office/drawing/2014/main" id="{E08E3CD5-1BF3-4905-B694-D660BDC9DD96}"/>
                  </a:ext>
                  <a:ext uri="{C183D7F6-B498-43B3-948B-1728B52AA6E4}">
                    <adec:decorative xmlns:adec="http://schemas.microsoft.com/office/drawing/2017/decorative" val="1"/>
                  </a:ext>
                </a:extLst>
              </p:cNvPr>
              <p:cNvSpPr>
                <a:spLocks noChangeArrowheads="1"/>
              </p:cNvSpPr>
              <p:nvPr/>
            </p:nvSpPr>
            <p:spPr bwMode="auto">
              <a:xfrm>
                <a:off x="7695858" y="5201647"/>
                <a:ext cx="42547"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2" name="Rectangle 260">
                <a:extLst>
                  <a:ext uri="{FF2B5EF4-FFF2-40B4-BE49-F238E27FC236}">
                    <a16:creationId xmlns:a16="http://schemas.microsoft.com/office/drawing/2014/main" id="{24248398-2B2F-4FD0-8A3F-88901BDA96CC}"/>
                  </a:ext>
                  <a:ext uri="{C183D7F6-B498-43B3-948B-1728B52AA6E4}">
                    <adec:decorative xmlns:adec="http://schemas.microsoft.com/office/drawing/2017/decorative" val="1"/>
                  </a:ext>
                </a:extLst>
              </p:cNvPr>
              <p:cNvSpPr>
                <a:spLocks noChangeArrowheads="1"/>
              </p:cNvSpPr>
              <p:nvPr/>
            </p:nvSpPr>
            <p:spPr bwMode="auto">
              <a:xfrm>
                <a:off x="7755120" y="5201647"/>
                <a:ext cx="42547"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3" name="Rectangle 261">
                <a:extLst>
                  <a:ext uri="{FF2B5EF4-FFF2-40B4-BE49-F238E27FC236}">
                    <a16:creationId xmlns:a16="http://schemas.microsoft.com/office/drawing/2014/main" id="{0CB161A7-4C48-441E-8EB6-CA170FCE8744}"/>
                  </a:ext>
                  <a:ext uri="{C183D7F6-B498-43B3-948B-1728B52AA6E4}">
                    <adec:decorative xmlns:adec="http://schemas.microsoft.com/office/drawing/2017/decorative" val="1"/>
                  </a:ext>
                </a:extLst>
              </p:cNvPr>
              <p:cNvSpPr>
                <a:spLocks noChangeArrowheads="1"/>
              </p:cNvSpPr>
              <p:nvPr/>
            </p:nvSpPr>
            <p:spPr bwMode="auto">
              <a:xfrm>
                <a:off x="7815903" y="5201647"/>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4" name="Rectangle 262">
                <a:extLst>
                  <a:ext uri="{FF2B5EF4-FFF2-40B4-BE49-F238E27FC236}">
                    <a16:creationId xmlns:a16="http://schemas.microsoft.com/office/drawing/2014/main" id="{75F0A2B5-3CC0-4828-B0F3-CD35ABE1F027}"/>
                  </a:ext>
                  <a:ext uri="{C183D7F6-B498-43B3-948B-1728B52AA6E4}">
                    <adec:decorative xmlns:adec="http://schemas.microsoft.com/office/drawing/2017/decorative" val="1"/>
                  </a:ext>
                </a:extLst>
              </p:cNvPr>
              <p:cNvSpPr>
                <a:spLocks noChangeArrowheads="1"/>
              </p:cNvSpPr>
              <p:nvPr/>
            </p:nvSpPr>
            <p:spPr bwMode="auto">
              <a:xfrm>
                <a:off x="7875166"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5" name="Rectangle 263">
                <a:extLst>
                  <a:ext uri="{FF2B5EF4-FFF2-40B4-BE49-F238E27FC236}">
                    <a16:creationId xmlns:a16="http://schemas.microsoft.com/office/drawing/2014/main" id="{864678BB-3E2D-401F-B2C6-1CF388289C13}"/>
                  </a:ext>
                  <a:ext uri="{C183D7F6-B498-43B3-948B-1728B52AA6E4}">
                    <adec:decorative xmlns:adec="http://schemas.microsoft.com/office/drawing/2017/decorative" val="1"/>
                  </a:ext>
                </a:extLst>
              </p:cNvPr>
              <p:cNvSpPr>
                <a:spLocks noChangeArrowheads="1"/>
              </p:cNvSpPr>
              <p:nvPr/>
            </p:nvSpPr>
            <p:spPr bwMode="auto">
              <a:xfrm>
                <a:off x="7638115"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6" name="Rectangle 264">
                <a:extLst>
                  <a:ext uri="{FF2B5EF4-FFF2-40B4-BE49-F238E27FC236}">
                    <a16:creationId xmlns:a16="http://schemas.microsoft.com/office/drawing/2014/main" id="{F8F3C76F-91A7-4133-8FAB-8C9BE8590B2A}"/>
                  </a:ext>
                  <a:ext uri="{C183D7F6-B498-43B3-948B-1728B52AA6E4}">
                    <adec:decorative xmlns:adec="http://schemas.microsoft.com/office/drawing/2017/decorative" val="1"/>
                  </a:ext>
                </a:extLst>
              </p:cNvPr>
              <p:cNvSpPr>
                <a:spLocks noChangeArrowheads="1"/>
              </p:cNvSpPr>
              <p:nvPr/>
            </p:nvSpPr>
            <p:spPr bwMode="auto">
              <a:xfrm>
                <a:off x="7695858" y="5260908"/>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7" name="Rectangle 265">
                <a:extLst>
                  <a:ext uri="{FF2B5EF4-FFF2-40B4-BE49-F238E27FC236}">
                    <a16:creationId xmlns:a16="http://schemas.microsoft.com/office/drawing/2014/main" id="{A15F88CA-C661-4362-A055-E3F6F044B8E7}"/>
                  </a:ext>
                  <a:ext uri="{C183D7F6-B498-43B3-948B-1728B52AA6E4}">
                    <adec:decorative xmlns:adec="http://schemas.microsoft.com/office/drawing/2017/decorative" val="1"/>
                  </a:ext>
                </a:extLst>
              </p:cNvPr>
              <p:cNvSpPr>
                <a:spLocks noChangeArrowheads="1"/>
              </p:cNvSpPr>
              <p:nvPr/>
            </p:nvSpPr>
            <p:spPr bwMode="auto">
              <a:xfrm>
                <a:off x="7755120" y="5260908"/>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8" name="Rectangle 266">
                <a:extLst>
                  <a:ext uri="{FF2B5EF4-FFF2-40B4-BE49-F238E27FC236}">
                    <a16:creationId xmlns:a16="http://schemas.microsoft.com/office/drawing/2014/main" id="{FC840F43-0AE2-41E2-8BE8-EF008FDB675F}"/>
                  </a:ext>
                  <a:ext uri="{C183D7F6-B498-43B3-948B-1728B52AA6E4}">
                    <adec:decorative xmlns:adec="http://schemas.microsoft.com/office/drawing/2017/decorative" val="1"/>
                  </a:ext>
                </a:extLst>
              </p:cNvPr>
              <p:cNvSpPr>
                <a:spLocks noChangeArrowheads="1"/>
              </p:cNvSpPr>
              <p:nvPr/>
            </p:nvSpPr>
            <p:spPr bwMode="auto">
              <a:xfrm>
                <a:off x="7815903" y="5260908"/>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199" name="Rectangle 267">
                <a:extLst>
                  <a:ext uri="{FF2B5EF4-FFF2-40B4-BE49-F238E27FC236}">
                    <a16:creationId xmlns:a16="http://schemas.microsoft.com/office/drawing/2014/main" id="{204B927C-E2C8-493B-B25A-B940222EF232}"/>
                  </a:ext>
                  <a:ext uri="{C183D7F6-B498-43B3-948B-1728B52AA6E4}">
                    <adec:decorative xmlns:adec="http://schemas.microsoft.com/office/drawing/2017/decorative" val="1"/>
                  </a:ext>
                </a:extLst>
              </p:cNvPr>
              <p:cNvSpPr>
                <a:spLocks noChangeArrowheads="1"/>
              </p:cNvSpPr>
              <p:nvPr/>
            </p:nvSpPr>
            <p:spPr bwMode="auto">
              <a:xfrm>
                <a:off x="7875166"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0" name="Rectangle 268">
                <a:extLst>
                  <a:ext uri="{FF2B5EF4-FFF2-40B4-BE49-F238E27FC236}">
                    <a16:creationId xmlns:a16="http://schemas.microsoft.com/office/drawing/2014/main" id="{5DF6DA3F-4CBA-4E40-9D3E-7BD522B6A11D}"/>
                  </a:ext>
                  <a:ext uri="{C183D7F6-B498-43B3-948B-1728B52AA6E4}">
                    <adec:decorative xmlns:adec="http://schemas.microsoft.com/office/drawing/2017/decorative" val="1"/>
                  </a:ext>
                </a:extLst>
              </p:cNvPr>
              <p:cNvSpPr>
                <a:spLocks noChangeArrowheads="1"/>
              </p:cNvSpPr>
              <p:nvPr/>
            </p:nvSpPr>
            <p:spPr bwMode="auto">
              <a:xfrm>
                <a:off x="7638115"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1" name="Rectangle 269">
                <a:extLst>
                  <a:ext uri="{FF2B5EF4-FFF2-40B4-BE49-F238E27FC236}">
                    <a16:creationId xmlns:a16="http://schemas.microsoft.com/office/drawing/2014/main" id="{9FC5B72A-4CD8-495D-B38D-56DBB2759E3A}"/>
                  </a:ext>
                  <a:ext uri="{C183D7F6-B498-43B3-948B-1728B52AA6E4}">
                    <adec:decorative xmlns:adec="http://schemas.microsoft.com/office/drawing/2017/decorative" val="1"/>
                  </a:ext>
                </a:extLst>
              </p:cNvPr>
              <p:cNvSpPr>
                <a:spLocks noChangeArrowheads="1"/>
              </p:cNvSpPr>
              <p:nvPr/>
            </p:nvSpPr>
            <p:spPr bwMode="auto">
              <a:xfrm>
                <a:off x="7695858" y="5320170"/>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2" name="Rectangle 270">
                <a:extLst>
                  <a:ext uri="{FF2B5EF4-FFF2-40B4-BE49-F238E27FC236}">
                    <a16:creationId xmlns:a16="http://schemas.microsoft.com/office/drawing/2014/main" id="{37153F2F-58AD-49E8-A422-D4B42C4A9FBF}"/>
                  </a:ext>
                  <a:ext uri="{C183D7F6-B498-43B3-948B-1728B52AA6E4}">
                    <adec:decorative xmlns:adec="http://schemas.microsoft.com/office/drawing/2017/decorative" val="1"/>
                  </a:ext>
                </a:extLst>
              </p:cNvPr>
              <p:cNvSpPr>
                <a:spLocks noChangeArrowheads="1"/>
              </p:cNvSpPr>
              <p:nvPr/>
            </p:nvSpPr>
            <p:spPr bwMode="auto">
              <a:xfrm>
                <a:off x="7755120"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3" name="Rectangle 271">
                <a:extLst>
                  <a:ext uri="{FF2B5EF4-FFF2-40B4-BE49-F238E27FC236}">
                    <a16:creationId xmlns:a16="http://schemas.microsoft.com/office/drawing/2014/main" id="{BD0A96C3-67E3-4F29-A3BE-B459D0F83174}"/>
                  </a:ext>
                  <a:ext uri="{C183D7F6-B498-43B3-948B-1728B52AA6E4}">
                    <adec:decorative xmlns:adec="http://schemas.microsoft.com/office/drawing/2017/decorative" val="1"/>
                  </a:ext>
                </a:extLst>
              </p:cNvPr>
              <p:cNvSpPr>
                <a:spLocks noChangeArrowheads="1"/>
              </p:cNvSpPr>
              <p:nvPr/>
            </p:nvSpPr>
            <p:spPr bwMode="auto">
              <a:xfrm>
                <a:off x="7815903"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4" name="Rectangle 272">
                <a:extLst>
                  <a:ext uri="{FF2B5EF4-FFF2-40B4-BE49-F238E27FC236}">
                    <a16:creationId xmlns:a16="http://schemas.microsoft.com/office/drawing/2014/main" id="{4A05017E-95AB-4B21-A197-3E64A68FAF94}"/>
                  </a:ext>
                  <a:ext uri="{C183D7F6-B498-43B3-948B-1728B52AA6E4}">
                    <adec:decorative xmlns:adec="http://schemas.microsoft.com/office/drawing/2017/decorative" val="1"/>
                  </a:ext>
                </a:extLst>
              </p:cNvPr>
              <p:cNvSpPr>
                <a:spLocks noChangeArrowheads="1"/>
              </p:cNvSpPr>
              <p:nvPr/>
            </p:nvSpPr>
            <p:spPr bwMode="auto">
              <a:xfrm>
                <a:off x="7875166"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5" name="Rectangle 273">
                <a:extLst>
                  <a:ext uri="{FF2B5EF4-FFF2-40B4-BE49-F238E27FC236}">
                    <a16:creationId xmlns:a16="http://schemas.microsoft.com/office/drawing/2014/main" id="{BC97E1BC-319D-4E78-AFBC-60906B6E7C50}"/>
                  </a:ext>
                  <a:ext uri="{C183D7F6-B498-43B3-948B-1728B52AA6E4}">
                    <adec:decorative xmlns:adec="http://schemas.microsoft.com/office/drawing/2017/decorative" val="1"/>
                  </a:ext>
                </a:extLst>
              </p:cNvPr>
              <p:cNvSpPr>
                <a:spLocks noChangeArrowheads="1"/>
              </p:cNvSpPr>
              <p:nvPr/>
            </p:nvSpPr>
            <p:spPr bwMode="auto">
              <a:xfrm>
                <a:off x="7934429"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6" name="Rectangle 274">
                <a:extLst>
                  <a:ext uri="{FF2B5EF4-FFF2-40B4-BE49-F238E27FC236}">
                    <a16:creationId xmlns:a16="http://schemas.microsoft.com/office/drawing/2014/main" id="{0278F770-055C-4E88-A7F9-B406C2983801}"/>
                  </a:ext>
                  <a:ext uri="{C183D7F6-B498-43B3-948B-1728B52AA6E4}">
                    <adec:decorative xmlns:adec="http://schemas.microsoft.com/office/drawing/2017/decorative" val="1"/>
                  </a:ext>
                </a:extLst>
              </p:cNvPr>
              <p:cNvSpPr>
                <a:spLocks noChangeArrowheads="1"/>
              </p:cNvSpPr>
              <p:nvPr/>
            </p:nvSpPr>
            <p:spPr bwMode="auto">
              <a:xfrm>
                <a:off x="7992172"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7" name="Rectangle 275">
                <a:extLst>
                  <a:ext uri="{FF2B5EF4-FFF2-40B4-BE49-F238E27FC236}">
                    <a16:creationId xmlns:a16="http://schemas.microsoft.com/office/drawing/2014/main" id="{7A6BF3A5-08EF-4251-880E-C672A68A7619}"/>
                  </a:ext>
                  <a:ext uri="{C183D7F6-B498-43B3-948B-1728B52AA6E4}">
                    <adec:decorative xmlns:adec="http://schemas.microsoft.com/office/drawing/2017/decorative" val="1"/>
                  </a:ext>
                </a:extLst>
              </p:cNvPr>
              <p:cNvSpPr>
                <a:spLocks noChangeArrowheads="1"/>
              </p:cNvSpPr>
              <p:nvPr/>
            </p:nvSpPr>
            <p:spPr bwMode="auto">
              <a:xfrm>
                <a:off x="7638115"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8" name="Rectangle 276">
                <a:extLst>
                  <a:ext uri="{FF2B5EF4-FFF2-40B4-BE49-F238E27FC236}">
                    <a16:creationId xmlns:a16="http://schemas.microsoft.com/office/drawing/2014/main" id="{47EDB877-47EA-4714-BAFC-065A329AA59F}"/>
                  </a:ext>
                  <a:ext uri="{C183D7F6-B498-43B3-948B-1728B52AA6E4}">
                    <adec:decorative xmlns:adec="http://schemas.microsoft.com/office/drawing/2017/decorative" val="1"/>
                  </a:ext>
                </a:extLst>
              </p:cNvPr>
              <p:cNvSpPr>
                <a:spLocks noChangeArrowheads="1"/>
              </p:cNvSpPr>
              <p:nvPr/>
            </p:nvSpPr>
            <p:spPr bwMode="auto">
              <a:xfrm>
                <a:off x="7695858" y="5379431"/>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09" name="Rectangle 277">
                <a:extLst>
                  <a:ext uri="{FF2B5EF4-FFF2-40B4-BE49-F238E27FC236}">
                    <a16:creationId xmlns:a16="http://schemas.microsoft.com/office/drawing/2014/main" id="{C5724E51-6AFE-4165-9543-B05D4E22428E}"/>
                  </a:ext>
                  <a:ext uri="{C183D7F6-B498-43B3-948B-1728B52AA6E4}">
                    <adec:decorative xmlns:adec="http://schemas.microsoft.com/office/drawing/2017/decorative" val="1"/>
                  </a:ext>
                </a:extLst>
              </p:cNvPr>
              <p:cNvSpPr>
                <a:spLocks noChangeArrowheads="1"/>
              </p:cNvSpPr>
              <p:nvPr/>
            </p:nvSpPr>
            <p:spPr bwMode="auto">
              <a:xfrm>
                <a:off x="7755120"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0" name="Rectangle 278">
                <a:extLst>
                  <a:ext uri="{FF2B5EF4-FFF2-40B4-BE49-F238E27FC236}">
                    <a16:creationId xmlns:a16="http://schemas.microsoft.com/office/drawing/2014/main" id="{E698E769-EE3D-477E-B093-2C386291118D}"/>
                  </a:ext>
                  <a:ext uri="{C183D7F6-B498-43B3-948B-1728B52AA6E4}">
                    <adec:decorative xmlns:adec="http://schemas.microsoft.com/office/drawing/2017/decorative" val="1"/>
                  </a:ext>
                </a:extLst>
              </p:cNvPr>
              <p:cNvSpPr>
                <a:spLocks noChangeArrowheads="1"/>
              </p:cNvSpPr>
              <p:nvPr/>
            </p:nvSpPr>
            <p:spPr bwMode="auto">
              <a:xfrm>
                <a:off x="7815903"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1" name="Rectangle 279">
                <a:extLst>
                  <a:ext uri="{FF2B5EF4-FFF2-40B4-BE49-F238E27FC236}">
                    <a16:creationId xmlns:a16="http://schemas.microsoft.com/office/drawing/2014/main" id="{E1865778-004B-4547-9D07-054566FD66A7}"/>
                  </a:ext>
                  <a:ext uri="{C183D7F6-B498-43B3-948B-1728B52AA6E4}">
                    <adec:decorative xmlns:adec="http://schemas.microsoft.com/office/drawing/2017/decorative" val="1"/>
                  </a:ext>
                </a:extLst>
              </p:cNvPr>
              <p:cNvSpPr>
                <a:spLocks noChangeArrowheads="1"/>
              </p:cNvSpPr>
              <p:nvPr/>
            </p:nvSpPr>
            <p:spPr bwMode="auto">
              <a:xfrm>
                <a:off x="7875166"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2" name="Rectangle 280">
                <a:extLst>
                  <a:ext uri="{FF2B5EF4-FFF2-40B4-BE49-F238E27FC236}">
                    <a16:creationId xmlns:a16="http://schemas.microsoft.com/office/drawing/2014/main" id="{5430C72C-EE80-4D36-BCF8-AE4A3D3B4BA6}"/>
                  </a:ext>
                  <a:ext uri="{C183D7F6-B498-43B3-948B-1728B52AA6E4}">
                    <adec:decorative xmlns:adec="http://schemas.microsoft.com/office/drawing/2017/decorative" val="1"/>
                  </a:ext>
                </a:extLst>
              </p:cNvPr>
              <p:cNvSpPr>
                <a:spLocks noChangeArrowheads="1"/>
              </p:cNvSpPr>
              <p:nvPr/>
            </p:nvSpPr>
            <p:spPr bwMode="auto">
              <a:xfrm>
                <a:off x="7934429"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sp>
            <p:nvSpPr>
              <p:cNvPr id="213" name="Rectangle 281">
                <a:extLst>
                  <a:ext uri="{FF2B5EF4-FFF2-40B4-BE49-F238E27FC236}">
                    <a16:creationId xmlns:a16="http://schemas.microsoft.com/office/drawing/2014/main" id="{CDCAD69D-E644-4B73-A514-498FCA5B4292}"/>
                  </a:ext>
                  <a:ext uri="{C183D7F6-B498-43B3-948B-1728B52AA6E4}">
                    <adec:decorative xmlns:adec="http://schemas.microsoft.com/office/drawing/2017/decorative" val="1"/>
                  </a:ext>
                </a:extLst>
              </p:cNvPr>
              <p:cNvSpPr>
                <a:spLocks noChangeArrowheads="1"/>
              </p:cNvSpPr>
              <p:nvPr/>
            </p:nvSpPr>
            <p:spPr bwMode="auto">
              <a:xfrm>
                <a:off x="7992172"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algn="ctr" defTabSz="913873" fontAlgn="base">
                  <a:defRPr/>
                </a:pPr>
                <a:endParaRPr lang="en-US" sz="1632">
                  <a:solidFill>
                    <a:srgbClr val="505050"/>
                  </a:solidFill>
                  <a:latin typeface="Segoe UI"/>
                </a:endParaRPr>
              </a:p>
            </p:txBody>
          </p:sp>
        </p:grpSp>
      </p:grpSp>
      <p:grpSp>
        <p:nvGrpSpPr>
          <p:cNvPr id="17" name="Group 16">
            <a:extLst>
              <a:ext uri="{FF2B5EF4-FFF2-40B4-BE49-F238E27FC236}">
                <a16:creationId xmlns:a16="http://schemas.microsoft.com/office/drawing/2014/main" id="{DBBEE018-8519-4F0C-9B4A-D3B78B627976}"/>
              </a:ext>
              <a:ext uri="{C183D7F6-B498-43B3-948B-1728B52AA6E4}">
                <adec:decorative xmlns:adec="http://schemas.microsoft.com/office/drawing/2017/decorative" val="1"/>
              </a:ext>
            </a:extLst>
          </p:cNvPr>
          <p:cNvGrpSpPr/>
          <p:nvPr/>
        </p:nvGrpSpPr>
        <p:grpSpPr>
          <a:xfrm>
            <a:off x="530691" y="4827570"/>
            <a:ext cx="1238956" cy="107702"/>
            <a:chOff x="3439063" y="5949489"/>
            <a:chExt cx="1214773" cy="105600"/>
          </a:xfrm>
        </p:grpSpPr>
        <p:cxnSp>
          <p:nvCxnSpPr>
            <p:cNvPr id="124" name="Straight Connector 123">
              <a:extLst>
                <a:ext uri="{FF2B5EF4-FFF2-40B4-BE49-F238E27FC236}">
                  <a16:creationId xmlns:a16="http://schemas.microsoft.com/office/drawing/2014/main" id="{A5F9B9A9-733D-469C-A1AE-B397F8F158C9}"/>
                </a:ext>
                <a:ext uri="{C183D7F6-B498-43B3-948B-1728B52AA6E4}">
                  <adec:decorative xmlns:adec="http://schemas.microsoft.com/office/drawing/2017/decorative" val="1"/>
                </a:ext>
              </a:extLst>
            </p:cNvPr>
            <p:cNvCxnSpPr>
              <a:cxnSpLocks/>
            </p:cNvCxnSpPr>
            <p:nvPr/>
          </p:nvCxnSpPr>
          <p:spPr>
            <a:xfrm flipH="1">
              <a:off x="3439063" y="6002289"/>
              <a:ext cx="121477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 uri="{C183D7F6-B498-43B3-948B-1728B52AA6E4}">
                  <adec:decorative xmlns:adec="http://schemas.microsoft.com/office/drawing/2017/decorative" val="1"/>
                </a:ext>
              </a:extLst>
            </p:cNvPr>
            <p:cNvSpPr/>
            <p:nvPr/>
          </p:nvSpPr>
          <p:spPr bwMode="auto">
            <a:xfrm rot="13500000" flipH="1">
              <a:off x="3460933"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 uri="{C183D7F6-B498-43B3-948B-1728B52AA6E4}">
                <adec:decorative xmlns:adec="http://schemas.microsoft.com/office/drawing/2017/decorative" val="1"/>
              </a:ext>
            </a:extLst>
          </p:cNvPr>
          <p:cNvCxnSpPr>
            <a:cxnSpLocks/>
          </p:cNvCxnSpPr>
          <p:nvPr/>
        </p:nvCxnSpPr>
        <p:spPr>
          <a:xfrm>
            <a:off x="2928395" y="4881421"/>
            <a:ext cx="1937427"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899961E-C139-4577-BE6B-55EA10DDC033}"/>
              </a:ext>
              <a:ext uri="{C183D7F6-B498-43B3-948B-1728B52AA6E4}">
                <adec:decorative xmlns:adec="http://schemas.microsoft.com/office/drawing/2017/decorative" val="1"/>
              </a:ext>
            </a:extLst>
          </p:cNvPr>
          <p:cNvGrpSpPr/>
          <p:nvPr/>
        </p:nvGrpSpPr>
        <p:grpSpPr>
          <a:xfrm>
            <a:off x="6070920" y="4828621"/>
            <a:ext cx="2670816" cy="105600"/>
            <a:chOff x="7663292" y="5949489"/>
            <a:chExt cx="2618686" cy="105600"/>
          </a:xfrm>
        </p:grpSpPr>
        <p:cxnSp>
          <p:nvCxnSpPr>
            <p:cNvPr id="117" name="Straight Connector 116">
              <a:extLst>
                <a:ext uri="{FF2B5EF4-FFF2-40B4-BE49-F238E27FC236}">
                  <a16:creationId xmlns:a16="http://schemas.microsoft.com/office/drawing/2014/main" id="{EFF603A5-985B-490A-80D0-08BDA4415007}"/>
                </a:ext>
                <a:ext uri="{C183D7F6-B498-43B3-948B-1728B52AA6E4}">
                  <adec:decorative xmlns:adec="http://schemas.microsoft.com/office/drawing/2017/decorative" val="1"/>
                </a:ext>
              </a:extLst>
            </p:cNvPr>
            <p:cNvCxnSpPr>
              <a:cxnSpLocks/>
            </p:cNvCxnSpPr>
            <p:nvPr/>
          </p:nvCxnSpPr>
          <p:spPr>
            <a:xfrm>
              <a:off x="7663292" y="6002289"/>
              <a:ext cx="2614524"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 uri="{C183D7F6-B498-43B3-948B-1728B52AA6E4}">
                  <adec:decorative xmlns:adec="http://schemas.microsoft.com/office/drawing/2017/decorative" val="1"/>
                </a:ext>
              </a:extLst>
            </p:cNvPr>
            <p:cNvSpPr/>
            <p:nvPr/>
          </p:nvSpPr>
          <p:spPr bwMode="auto">
            <a:xfrm rot="8100000">
              <a:off x="10176378"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A2F5AD70-AF20-4237-9ED6-6114754264E7}"/>
              </a:ext>
              <a:ext uri="{C183D7F6-B498-43B3-948B-1728B52AA6E4}">
                <adec:decorative xmlns:adec="http://schemas.microsoft.com/office/drawing/2017/decorative" val="1"/>
              </a:ext>
            </a:extLst>
          </p:cNvPr>
          <p:cNvGrpSpPr/>
          <p:nvPr/>
        </p:nvGrpSpPr>
        <p:grpSpPr>
          <a:xfrm>
            <a:off x="2720330" y="2694051"/>
            <a:ext cx="1295522" cy="110921"/>
            <a:chOff x="4154573" y="3409885"/>
            <a:chExt cx="2086746" cy="108756"/>
          </a:xfrm>
        </p:grpSpPr>
        <p:cxnSp>
          <p:nvCxnSpPr>
            <p:cNvPr id="114" name="Straight Connector 113">
              <a:extLst>
                <a:ext uri="{FF2B5EF4-FFF2-40B4-BE49-F238E27FC236}">
                  <a16:creationId xmlns:a16="http://schemas.microsoft.com/office/drawing/2014/main" id="{878F1E97-6C9D-4CBF-B92E-B1C843AFCEEC}"/>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34">
              <a:extLst>
                <a:ext uri="{FF2B5EF4-FFF2-40B4-BE49-F238E27FC236}">
                  <a16:creationId xmlns:a16="http://schemas.microsoft.com/office/drawing/2014/main" id="{6929D508-D391-4F13-98E9-37BB6C04E81C}"/>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solidFill>
                  <a:srgbClr val="FFFFFF"/>
                </a:solidFill>
                <a:latin typeface="Segoe UI"/>
                <a:ea typeface="Segoe UI" pitchFamily="34" charset="0"/>
                <a:cs typeface="Segoe UI" pitchFamily="34" charset="0"/>
              </a:endParaRPr>
            </a:p>
          </p:txBody>
        </p:sp>
      </p:grpSp>
      <p:sp>
        <p:nvSpPr>
          <p:cNvPr id="134" name="Rectangle: Rounded Corners 133">
            <a:extLst>
              <a:ext uri="{FF2B5EF4-FFF2-40B4-BE49-F238E27FC236}">
                <a16:creationId xmlns:a16="http://schemas.microsoft.com/office/drawing/2014/main" id="{25125728-3E04-4457-A5A7-729E4331D69D}"/>
              </a:ext>
              <a:ext uri="{C183D7F6-B498-43B3-948B-1728B52AA6E4}">
                <adec:decorative xmlns:adec="http://schemas.microsoft.com/office/drawing/2017/decorative" val="1"/>
              </a:ext>
            </a:extLst>
          </p:cNvPr>
          <p:cNvSpPr/>
          <p:nvPr/>
        </p:nvSpPr>
        <p:spPr bwMode="auto">
          <a:xfrm>
            <a:off x="8877783" y="4059453"/>
            <a:ext cx="3131655" cy="2174428"/>
          </a:xfrm>
          <a:prstGeom prst="roundRect">
            <a:avLst>
              <a:gd name="adj" fmla="val 708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5" name="Content Placeholder 10">
            <a:extLst>
              <a:ext uri="{FF2B5EF4-FFF2-40B4-BE49-F238E27FC236}">
                <a16:creationId xmlns:a16="http://schemas.microsoft.com/office/drawing/2014/main" id="{B6BCD85D-428D-4EF2-B70E-6F1AA5247290}"/>
              </a:ext>
              <a:ext uri="{C183D7F6-B498-43B3-948B-1728B52AA6E4}">
                <adec:decorative xmlns:adec="http://schemas.microsoft.com/office/drawing/2017/decorative" val="1"/>
              </a:ext>
            </a:extLst>
          </p:cNvPr>
          <p:cNvSpPr txBox="1">
            <a:spLocks/>
          </p:cNvSpPr>
          <p:nvPr/>
        </p:nvSpPr>
        <p:spPr>
          <a:xfrm>
            <a:off x="6365861" y="2547411"/>
            <a:ext cx="2271713" cy="1249573"/>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39"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Ready</a:t>
            </a:r>
            <a:endParaRPr lang="en-US" sz="2000" spc="0" dirty="0">
              <a:solidFill>
                <a:schemeClr val="accent5"/>
              </a:solidFill>
              <a:latin typeface="Segoe UI Semibold"/>
              <a:ea typeface="Segoe UI" pitchFamily="34" charset="0"/>
            </a:endParaRPr>
          </a:p>
          <a:p>
            <a:pPr marL="57139" algn="ctr" defTabSz="932418">
              <a:buSzTx/>
              <a:defRPr/>
            </a:pPr>
            <a:r>
              <a:rPr lang="en-US" sz="1600" spc="0" dirty="0">
                <a:solidFill>
                  <a:schemeClr val="bg1"/>
                </a:solidFill>
                <a:latin typeface="Segoe UI"/>
                <a:ea typeface="+mn-lt"/>
                <a:cs typeface="Calibri" panose="020F0502020204030204"/>
              </a:rPr>
              <a:t>Prepare cloud  environments with </a:t>
            </a:r>
            <a:r>
              <a:rPr lang="en-US" sz="1600" b="1" spc="0" dirty="0">
                <a:solidFill>
                  <a:schemeClr val="bg1"/>
                </a:solidFill>
                <a:latin typeface="Segoe UI"/>
                <a:ea typeface="+mn-lt"/>
                <a:cs typeface="Calibri" panose="020F0502020204030204"/>
              </a:rPr>
              <a:t>Azure landing zones</a:t>
            </a:r>
            <a:endParaRPr lang="en-US" sz="1600" b="1" spc="0" dirty="0">
              <a:solidFill>
                <a:schemeClr val="bg1"/>
              </a:solidFill>
              <a:latin typeface="Segoe UI"/>
              <a:ea typeface="+mn-lt"/>
              <a:cs typeface="Segoe UI"/>
            </a:endParaRPr>
          </a:p>
        </p:txBody>
      </p:sp>
      <p:sp>
        <p:nvSpPr>
          <p:cNvPr id="138" name="Content Placeholder 14">
            <a:extLst>
              <a:ext uri="{FF2B5EF4-FFF2-40B4-BE49-F238E27FC236}">
                <a16:creationId xmlns:a16="http://schemas.microsoft.com/office/drawing/2014/main" id="{9CD5510E-9AFE-4015-A560-582FDD03508F}"/>
              </a:ext>
              <a:ext uri="{C183D7F6-B498-43B3-948B-1728B52AA6E4}">
                <adec:decorative xmlns:adec="http://schemas.microsoft.com/office/drawing/2017/decorative" val="1"/>
              </a:ext>
            </a:extLst>
          </p:cNvPr>
          <p:cNvSpPr txBox="1">
            <a:spLocks/>
          </p:cNvSpPr>
          <p:nvPr/>
        </p:nvSpPr>
        <p:spPr>
          <a:xfrm>
            <a:off x="1045248" y="5058174"/>
            <a:ext cx="2736850" cy="1175706"/>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Govern</a:t>
            </a:r>
            <a:endParaRPr lang="en-US" sz="2000" spc="0" dirty="0">
              <a:solidFill>
                <a:schemeClr val="accent5"/>
              </a:solidFill>
              <a:latin typeface="Segoe UI Semibold"/>
              <a:ea typeface="Segoe UI" pitchFamily="34" charset="0"/>
            </a:endParaRPr>
          </a:p>
          <a:p>
            <a:pPr marL="57139" algn="ctr" defTabSz="950663" fontAlgn="base">
              <a:lnSpc>
                <a:spcPct val="90000"/>
              </a:lnSpc>
              <a:spcBef>
                <a:spcPct val="0"/>
              </a:spcBef>
              <a:spcAft>
                <a:spcPts val="612"/>
              </a:spcAft>
              <a:buSzTx/>
              <a:defRPr/>
            </a:pPr>
            <a:r>
              <a:rPr lang="en-US" sz="1600" b="1" spc="0" dirty="0">
                <a:solidFill>
                  <a:schemeClr val="bg1"/>
                </a:solidFill>
                <a:latin typeface="Segoe UI"/>
                <a:ea typeface="+mn-lt"/>
                <a:cs typeface="Calibri" panose="020F0502020204030204"/>
              </a:rPr>
              <a:t>Automate governance baseline </a:t>
            </a:r>
            <a:r>
              <a:rPr lang="en-US" sz="1600" spc="0" dirty="0">
                <a:solidFill>
                  <a:schemeClr val="bg1"/>
                </a:solidFill>
                <a:latin typeface="Segoe UI"/>
                <a:ea typeface="+mn-lt"/>
                <a:cs typeface="Calibri" panose="020F0502020204030204"/>
              </a:rPr>
              <a:t>and empower delegated responsibility</a:t>
            </a:r>
          </a:p>
        </p:txBody>
      </p:sp>
      <p:sp>
        <p:nvSpPr>
          <p:cNvPr id="140" name="Content Placeholder 15">
            <a:extLst>
              <a:ext uri="{FF2B5EF4-FFF2-40B4-BE49-F238E27FC236}">
                <a16:creationId xmlns:a16="http://schemas.microsoft.com/office/drawing/2014/main" id="{F397AA57-A683-4F3B-B182-919B4CA22280}"/>
              </a:ext>
              <a:ext uri="{C183D7F6-B498-43B3-948B-1728B52AA6E4}">
                <adec:decorative xmlns:adec="http://schemas.microsoft.com/office/drawing/2017/decorative" val="1"/>
              </a:ext>
            </a:extLst>
          </p:cNvPr>
          <p:cNvSpPr txBox="1">
            <a:spLocks/>
          </p:cNvSpPr>
          <p:nvPr/>
        </p:nvSpPr>
        <p:spPr>
          <a:xfrm>
            <a:off x="4319914" y="5058174"/>
            <a:ext cx="2333625" cy="1175706"/>
          </a:xfrm>
          <a:prstGeom prst="rect">
            <a:avLst/>
          </a:prstGeom>
        </p:spPr>
        <p:txBody>
          <a:bodyPr vert="horz" wrap="square" lIns="0" tIns="91440" rIns="146304" bIns="9144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39" algn="ctr" defTabSz="950663" fontAlgn="base">
              <a:lnSpc>
                <a:spcPct val="90000"/>
              </a:lnSpc>
              <a:spcBef>
                <a:spcPct val="0"/>
              </a:spcBef>
              <a:spcAft>
                <a:spcPts val="612"/>
              </a:spcAft>
              <a:buSzTx/>
              <a:defRPr/>
            </a:pPr>
            <a:r>
              <a:rPr lang="en-US" sz="1800" spc="0" dirty="0">
                <a:solidFill>
                  <a:schemeClr val="accent5"/>
                </a:solidFill>
                <a:latin typeface="Segoe UI Semibold"/>
                <a:ea typeface="Segoe UI" pitchFamily="34" charset="0"/>
              </a:rPr>
              <a:t>Manage</a:t>
            </a:r>
            <a:endParaRPr lang="en-US" sz="2000" spc="0" dirty="0">
              <a:solidFill>
                <a:schemeClr val="accent5"/>
              </a:solidFill>
              <a:latin typeface="Segoe UI Semibold"/>
              <a:ea typeface="Segoe UI" pitchFamily="34" charset="0"/>
            </a:endParaRPr>
          </a:p>
          <a:p>
            <a:pPr marL="57139" algn="ctr" defTabSz="950663" fontAlgn="base">
              <a:lnSpc>
                <a:spcPct val="90000"/>
              </a:lnSpc>
              <a:spcBef>
                <a:spcPct val="0"/>
              </a:spcBef>
              <a:spcAft>
                <a:spcPts val="612"/>
              </a:spcAft>
              <a:buSzTx/>
              <a:defRPr/>
            </a:pPr>
            <a:r>
              <a:rPr lang="en-US" sz="1600" b="1" spc="0" dirty="0">
                <a:solidFill>
                  <a:schemeClr val="bg1"/>
                </a:solidFill>
                <a:latin typeface="Segoe UI"/>
                <a:ea typeface="+mn-lt"/>
                <a:cs typeface="Calibri" panose="020F0502020204030204"/>
              </a:rPr>
              <a:t>Build operations baseline </a:t>
            </a:r>
            <a:r>
              <a:rPr lang="en-US" sz="1600" spc="0" dirty="0">
                <a:solidFill>
                  <a:schemeClr val="bg1"/>
                </a:solidFill>
                <a:latin typeface="Segoe UI"/>
                <a:ea typeface="+mn-lt"/>
                <a:cs typeface="Calibri" panose="020F0502020204030204"/>
              </a:rPr>
              <a:t>and support enterprise operations</a:t>
            </a:r>
          </a:p>
        </p:txBody>
      </p:sp>
      <p:sp>
        <p:nvSpPr>
          <p:cNvPr id="123" name="Content Placeholder 15">
            <a:extLst>
              <a:ext uri="{FF2B5EF4-FFF2-40B4-BE49-F238E27FC236}">
                <a16:creationId xmlns:a16="http://schemas.microsoft.com/office/drawing/2014/main" id="{0BBEA6AC-2F3A-4BB3-8C70-C198287DEC47}"/>
              </a:ext>
            </a:extLst>
          </p:cNvPr>
          <p:cNvSpPr txBox="1">
            <a:spLocks/>
          </p:cNvSpPr>
          <p:nvPr/>
        </p:nvSpPr>
        <p:spPr>
          <a:xfrm>
            <a:off x="9101448" y="5125209"/>
            <a:ext cx="2510409" cy="991041"/>
          </a:xfrm>
          <a:prstGeom prst="rect">
            <a:avLst/>
          </a:prstGeom>
          <a:solidFill>
            <a:schemeClr val="bg1"/>
          </a:solidFill>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7139" marR="0" lvl="0" indent="0" algn="ctr" defTabSz="950663" rtl="0" eaLnBrk="1" fontAlgn="base" latinLnBrk="0" hangingPunct="1">
              <a:lnSpc>
                <a:spcPct val="90000"/>
              </a:lnSpc>
              <a:spcBef>
                <a:spcPct val="0"/>
              </a:spcBef>
              <a:spcAft>
                <a:spcPts val="612"/>
              </a:spcAft>
              <a:buClrTx/>
              <a:buSzTx/>
              <a:buFont typeface="Wingdings" panose="05000000000000000000" pitchFamily="2" charset="2"/>
              <a:buNone/>
              <a:tabLst/>
              <a:defRPr/>
            </a:pPr>
            <a:r>
              <a:rPr kumimoji="0" lang="en-US" sz="1800" b="0" i="0" u="none" strike="noStrike" kern="1200" cap="none" normalizeH="0" noProof="0" dirty="0">
                <a:ln>
                  <a:noFill/>
                </a:ln>
                <a:solidFill>
                  <a:srgbClr val="0078D3"/>
                </a:solidFill>
                <a:effectLst/>
                <a:uLnTx/>
                <a:uFillTx/>
                <a:latin typeface="Segoe UI Semibold"/>
                <a:ea typeface="Segoe UI" pitchFamily="34" charset="0"/>
                <a:cs typeface="Segoe UI" panose="020B0502040204020203" pitchFamily="34" charset="0"/>
              </a:rPr>
              <a:t>Secure</a:t>
            </a:r>
            <a:endParaRPr kumimoji="0" lang="en-US" sz="2000" b="0" i="0" u="none" strike="noStrike" kern="1200" cap="none" normalizeH="0" noProof="0" dirty="0">
              <a:ln>
                <a:noFill/>
              </a:ln>
              <a:solidFill>
                <a:srgbClr val="0078D3"/>
              </a:solidFill>
              <a:effectLst/>
              <a:uLnTx/>
              <a:uFillTx/>
              <a:latin typeface="Segoe UI Semibold"/>
              <a:ea typeface="Segoe UI" pitchFamily="34" charset="0"/>
              <a:cs typeface="Segoe UI" panose="020B0502040204020203" pitchFamily="34" charset="0"/>
            </a:endParaRPr>
          </a:p>
          <a:p>
            <a:pPr marL="57139" marR="0" lvl="0" indent="0" algn="ctr" defTabSz="950663" rtl="0" eaLnBrk="1" fontAlgn="base" latinLnBrk="0" hangingPunct="1">
              <a:lnSpc>
                <a:spcPct val="90000"/>
              </a:lnSpc>
              <a:spcBef>
                <a:spcPct val="0"/>
              </a:spcBef>
              <a:spcAft>
                <a:spcPts val="612"/>
              </a:spcAft>
              <a:buClrTx/>
              <a:buSzTx/>
              <a:buFont typeface="Wingdings" panose="05000000000000000000" pitchFamily="2" charset="2"/>
              <a:buNone/>
              <a:tabLst/>
              <a:defRPr/>
            </a:pPr>
            <a:r>
              <a:rPr kumimoji="0" lang="en-US" sz="1600" b="1" i="0" u="none" strike="noStrike" kern="1200" cap="none" normalizeH="0" noProof="0" dirty="0">
                <a:ln>
                  <a:noFill/>
                </a:ln>
                <a:solidFill>
                  <a:srgbClr val="000000"/>
                </a:solidFill>
                <a:effectLst/>
                <a:uLnTx/>
                <a:uFillTx/>
                <a:latin typeface="Segoe UI"/>
                <a:ea typeface="+mn-lt"/>
                <a:cs typeface="Calibri" panose="020F0502020204030204"/>
              </a:rPr>
              <a:t>Establish security baseline </a:t>
            </a:r>
            <a:r>
              <a:rPr kumimoji="0" lang="en-US" sz="1600" b="0" i="0" u="none" strike="noStrike" kern="1200" cap="none" normalizeH="0" noProof="0" dirty="0">
                <a:ln>
                  <a:noFill/>
                </a:ln>
                <a:solidFill>
                  <a:srgbClr val="000000"/>
                </a:solidFill>
                <a:effectLst/>
                <a:uLnTx/>
                <a:uFillTx/>
                <a:latin typeface="Segoe UI"/>
                <a:ea typeface="+mn-lt"/>
                <a:cs typeface="Calibri" panose="020F0502020204030204"/>
              </a:rPr>
              <a:t>and manage security posture</a:t>
            </a:r>
          </a:p>
        </p:txBody>
      </p:sp>
      <p:sp>
        <p:nvSpPr>
          <p:cNvPr id="133" name="Rectangle 132">
            <a:extLst>
              <a:ext uri="{FF2B5EF4-FFF2-40B4-BE49-F238E27FC236}">
                <a16:creationId xmlns:a16="http://schemas.microsoft.com/office/drawing/2014/main" id="{6BE6FDC7-F014-4D10-A39C-61FC3F4654D4}"/>
              </a:ext>
            </a:extLst>
          </p:cNvPr>
          <p:cNvSpPr/>
          <p:nvPr/>
        </p:nvSpPr>
        <p:spPr bwMode="auto">
          <a:xfrm>
            <a:off x="8903946" y="6280232"/>
            <a:ext cx="3148103" cy="5116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2"/>
                </a:solidFill>
                <a:latin typeface="+mj-lt"/>
                <a:cs typeface="Segoe UI" pitchFamily="34" charset="0"/>
              </a:rPr>
              <a:t>All of which depend on sound security posture management</a:t>
            </a:r>
          </a:p>
        </p:txBody>
      </p:sp>
      <p:sp>
        <p:nvSpPr>
          <p:cNvPr id="153" name="Oval 152">
            <a:extLst>
              <a:ext uri="{FF2B5EF4-FFF2-40B4-BE49-F238E27FC236}">
                <a16:creationId xmlns:a16="http://schemas.microsoft.com/office/drawing/2014/main" id="{8C2E4366-BB35-4B98-945F-91221C0FDAB3}"/>
              </a:ext>
              <a:ext uri="{C183D7F6-B498-43B3-948B-1728B52AA6E4}">
                <adec:decorative xmlns:adec="http://schemas.microsoft.com/office/drawing/2017/decorative" val="1"/>
              </a:ext>
            </a:extLst>
          </p:cNvPr>
          <p:cNvSpPr/>
          <p:nvPr/>
        </p:nvSpPr>
        <p:spPr bwMode="auto">
          <a:xfrm>
            <a:off x="9943912" y="4282122"/>
            <a:ext cx="843087" cy="84308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69FF52AB-1552-4957-ACA6-33664ADCB2B3}"/>
              </a:ext>
              <a:ext uri="{C183D7F6-B498-43B3-948B-1728B52AA6E4}">
                <adec:decorative xmlns:adec="http://schemas.microsoft.com/office/drawing/2017/decorative" val="1"/>
              </a:ext>
            </a:extLst>
          </p:cNvPr>
          <p:cNvGrpSpPr/>
          <p:nvPr/>
        </p:nvGrpSpPr>
        <p:grpSpPr>
          <a:xfrm>
            <a:off x="10189067" y="4486369"/>
            <a:ext cx="352776" cy="434593"/>
            <a:chOff x="6403162" y="-1367075"/>
            <a:chExt cx="990600" cy="1220342"/>
          </a:xfrm>
        </p:grpSpPr>
        <p:sp>
          <p:nvSpPr>
            <p:cNvPr id="47" name="Freeform: Shape 46">
              <a:extLst>
                <a:ext uri="{FF2B5EF4-FFF2-40B4-BE49-F238E27FC236}">
                  <a16:creationId xmlns:a16="http://schemas.microsoft.com/office/drawing/2014/main" id="{1F080324-8A8B-450E-85BA-9A6B397F943A}"/>
                </a:ext>
              </a:extLst>
            </p:cNvPr>
            <p:cNvSpPr/>
            <p:nvPr/>
          </p:nvSpPr>
          <p:spPr>
            <a:xfrm>
              <a:off x="6403162" y="-1367075"/>
              <a:ext cx="990600" cy="1220342"/>
            </a:xfrm>
            <a:custGeom>
              <a:avLst/>
              <a:gdLst>
                <a:gd name="connsiteX0" fmla="*/ 875636 w 990600"/>
                <a:gd name="connsiteY0" fmla="*/ 496592 h 1220342"/>
                <a:gd name="connsiteX1" fmla="*/ 875636 w 990600"/>
                <a:gd name="connsiteY1" fmla="*/ 388579 h 1220342"/>
                <a:gd name="connsiteX2" fmla="*/ 523211 w 990600"/>
                <a:gd name="connsiteY2" fmla="*/ 1197 h 1220342"/>
                <a:gd name="connsiteX3" fmla="*/ 494636 w 990600"/>
                <a:gd name="connsiteY3" fmla="*/ 149 h 1220342"/>
                <a:gd name="connsiteX4" fmla="*/ 113636 w 990600"/>
                <a:gd name="connsiteY4" fmla="*/ 381149 h 1220342"/>
                <a:gd name="connsiteX5" fmla="*/ 113636 w 990600"/>
                <a:gd name="connsiteY5" fmla="*/ 496592 h 1220342"/>
                <a:gd name="connsiteX6" fmla="*/ -664 w 990600"/>
                <a:gd name="connsiteY6" fmla="*/ 496592 h 1220342"/>
                <a:gd name="connsiteX7" fmla="*/ -664 w 990600"/>
                <a:gd name="connsiteY7" fmla="*/ 1220492 h 1220342"/>
                <a:gd name="connsiteX8" fmla="*/ 989936 w 990600"/>
                <a:gd name="connsiteY8" fmla="*/ 1220492 h 1220342"/>
                <a:gd name="connsiteX9" fmla="*/ 989936 w 990600"/>
                <a:gd name="connsiteY9" fmla="*/ 496592 h 1220342"/>
                <a:gd name="connsiteX10" fmla="*/ 227936 w 990600"/>
                <a:gd name="connsiteY10" fmla="*/ 380863 h 1220342"/>
                <a:gd name="connsiteX11" fmla="*/ 494636 w 990600"/>
                <a:gd name="connsiteY11" fmla="*/ 114163 h 1220342"/>
                <a:gd name="connsiteX12" fmla="*/ 514733 w 990600"/>
                <a:gd name="connsiteY12" fmla="*/ 114830 h 1220342"/>
                <a:gd name="connsiteX13" fmla="*/ 761145 w 990600"/>
                <a:gd name="connsiteY13" fmla="*/ 388293 h 1220342"/>
                <a:gd name="connsiteX14" fmla="*/ 761145 w 990600"/>
                <a:gd name="connsiteY14" fmla="*/ 496592 h 1220342"/>
                <a:gd name="connsiteX15" fmla="*/ 227745 w 990600"/>
                <a:gd name="connsiteY15" fmla="*/ 496592 h 12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1220342">
                  <a:moveTo>
                    <a:pt x="875636" y="496592"/>
                  </a:moveTo>
                  <a:lnTo>
                    <a:pt x="875636" y="388579"/>
                  </a:lnTo>
                  <a:cubicBezTo>
                    <a:pt x="875636" y="187887"/>
                    <a:pt x="723236" y="15580"/>
                    <a:pt x="523211" y="1197"/>
                  </a:cubicBezTo>
                  <a:cubicBezTo>
                    <a:pt x="513686" y="435"/>
                    <a:pt x="504161" y="149"/>
                    <a:pt x="494636" y="149"/>
                  </a:cubicBezTo>
                  <a:cubicBezTo>
                    <a:pt x="284219" y="149"/>
                    <a:pt x="113636" y="170732"/>
                    <a:pt x="113636" y="381149"/>
                  </a:cubicBezTo>
                  <a:lnTo>
                    <a:pt x="113636" y="496592"/>
                  </a:lnTo>
                  <a:lnTo>
                    <a:pt x="-664" y="496592"/>
                  </a:lnTo>
                  <a:lnTo>
                    <a:pt x="-664" y="1220492"/>
                  </a:lnTo>
                  <a:lnTo>
                    <a:pt x="989936" y="1220492"/>
                  </a:lnTo>
                  <a:lnTo>
                    <a:pt x="989936" y="496592"/>
                  </a:lnTo>
                  <a:close/>
                  <a:moveTo>
                    <a:pt x="227936" y="380863"/>
                  </a:moveTo>
                  <a:cubicBezTo>
                    <a:pt x="227936" y="233569"/>
                    <a:pt x="347340" y="114163"/>
                    <a:pt x="494636" y="114163"/>
                  </a:cubicBezTo>
                  <a:cubicBezTo>
                    <a:pt x="501303" y="114163"/>
                    <a:pt x="508066" y="114163"/>
                    <a:pt x="514733" y="114830"/>
                  </a:cubicBezTo>
                  <a:cubicBezTo>
                    <a:pt x="652846" y="124355"/>
                    <a:pt x="761145" y="244942"/>
                    <a:pt x="761145" y="388293"/>
                  </a:cubicBezTo>
                  <a:lnTo>
                    <a:pt x="761145" y="496592"/>
                  </a:lnTo>
                  <a:lnTo>
                    <a:pt x="227745" y="496592"/>
                  </a:lnTo>
                  <a:close/>
                </a:path>
              </a:pathLst>
            </a:custGeom>
            <a:solidFill>
              <a:schemeClr val="tx2"/>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377653C-7C2B-42D4-86E8-1B0D67709D3F}"/>
                </a:ext>
              </a:extLst>
            </p:cNvPr>
            <p:cNvSpPr/>
            <p:nvPr/>
          </p:nvSpPr>
          <p:spPr>
            <a:xfrm>
              <a:off x="6784162" y="-681562"/>
              <a:ext cx="228980" cy="382429"/>
            </a:xfrm>
            <a:custGeom>
              <a:avLst/>
              <a:gdLst>
                <a:gd name="connsiteX0" fmla="*/ 114874 w 228980"/>
                <a:gd name="connsiteY0" fmla="*/ 150 h 382429"/>
                <a:gd name="connsiteX1" fmla="*/ 112302 w 228980"/>
                <a:gd name="connsiteY1" fmla="*/ 150 h 382429"/>
                <a:gd name="connsiteX2" fmla="*/ -664 w 228980"/>
                <a:gd name="connsiteY2" fmla="*/ 113117 h 382429"/>
                <a:gd name="connsiteX3" fmla="*/ -664 w 228980"/>
                <a:gd name="connsiteY3" fmla="*/ 115879 h 382429"/>
                <a:gd name="connsiteX4" fmla="*/ 56486 w 228980"/>
                <a:gd name="connsiteY4" fmla="*/ 214082 h 382429"/>
                <a:gd name="connsiteX5" fmla="*/ 56486 w 228980"/>
                <a:gd name="connsiteY5" fmla="*/ 325429 h 382429"/>
                <a:gd name="connsiteX6" fmla="*/ 113159 w 228980"/>
                <a:gd name="connsiteY6" fmla="*/ 382579 h 382429"/>
                <a:gd name="connsiteX7" fmla="*/ 114016 w 228980"/>
                <a:gd name="connsiteY7" fmla="*/ 382579 h 382429"/>
                <a:gd name="connsiteX8" fmla="*/ 171166 w 228980"/>
                <a:gd name="connsiteY8" fmla="*/ 325905 h 382429"/>
                <a:gd name="connsiteX9" fmla="*/ 171166 w 228980"/>
                <a:gd name="connsiteY9" fmla="*/ 213891 h 382429"/>
                <a:gd name="connsiteX10" fmla="*/ 228316 w 228980"/>
                <a:gd name="connsiteY10" fmla="*/ 115688 h 382429"/>
                <a:gd name="connsiteX11" fmla="*/ 228316 w 228980"/>
                <a:gd name="connsiteY11" fmla="*/ 113117 h 382429"/>
                <a:gd name="connsiteX12" fmla="*/ 115159 w 228980"/>
                <a:gd name="connsiteY12" fmla="*/ 149 h 382429"/>
                <a:gd name="connsiteX13" fmla="*/ 114874 w 228980"/>
                <a:gd name="connsiteY13" fmla="*/ 150 h 3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980" h="382429">
                  <a:moveTo>
                    <a:pt x="114874" y="150"/>
                  </a:moveTo>
                  <a:lnTo>
                    <a:pt x="112302" y="150"/>
                  </a:lnTo>
                  <a:cubicBezTo>
                    <a:pt x="49913" y="150"/>
                    <a:pt x="-664" y="50727"/>
                    <a:pt x="-664" y="113117"/>
                  </a:cubicBezTo>
                  <a:lnTo>
                    <a:pt x="-664" y="115879"/>
                  </a:lnTo>
                  <a:cubicBezTo>
                    <a:pt x="-636" y="156503"/>
                    <a:pt x="21176" y="193992"/>
                    <a:pt x="56486" y="214082"/>
                  </a:cubicBezTo>
                  <a:lnTo>
                    <a:pt x="56486" y="325429"/>
                  </a:lnTo>
                  <a:cubicBezTo>
                    <a:pt x="56486" y="356807"/>
                    <a:pt x="81784" y="382317"/>
                    <a:pt x="113159" y="382579"/>
                  </a:cubicBezTo>
                  <a:lnTo>
                    <a:pt x="114016" y="382579"/>
                  </a:lnTo>
                  <a:cubicBezTo>
                    <a:pt x="145392" y="382580"/>
                    <a:pt x="170909" y="357282"/>
                    <a:pt x="171166" y="325905"/>
                  </a:cubicBezTo>
                  <a:lnTo>
                    <a:pt x="171166" y="213891"/>
                  </a:lnTo>
                  <a:cubicBezTo>
                    <a:pt x="206475" y="193801"/>
                    <a:pt x="228288" y="156313"/>
                    <a:pt x="228316" y="115688"/>
                  </a:cubicBezTo>
                  <a:lnTo>
                    <a:pt x="228316" y="113117"/>
                  </a:lnTo>
                  <a:cubicBezTo>
                    <a:pt x="228269" y="50675"/>
                    <a:pt x="177605" y="98"/>
                    <a:pt x="115159" y="149"/>
                  </a:cubicBezTo>
                  <a:cubicBezTo>
                    <a:pt x="115064" y="149"/>
                    <a:pt x="114969" y="150"/>
                    <a:pt x="114874" y="150"/>
                  </a:cubicBezTo>
                  <a:close/>
                </a:path>
              </a:pathLst>
            </a:custGeom>
            <a:solidFill>
              <a:schemeClr val="accent5"/>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52150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6563" y="2582863"/>
            <a:ext cx="9823450" cy="1828800"/>
          </a:xfrm>
        </p:spPr>
        <p:txBody>
          <a:bodyPr anchor="ctr">
            <a:normAutofit fontScale="90000"/>
          </a:bodyPr>
          <a:lstStyle/>
          <a:p>
            <a:r>
              <a:rPr lang="en-US" dirty="0">
                <a:solidFill>
                  <a:schemeClr val="accent5"/>
                </a:solidFill>
              </a:rPr>
              <a:t>Microsoft Cloud Adoption Framework</a:t>
            </a:r>
            <a:br>
              <a:rPr lang="en-US" dirty="0"/>
            </a:br>
            <a:r>
              <a:rPr lang="en-US" dirty="0"/>
              <a:t>Secure methodology</a:t>
            </a:r>
          </a:p>
        </p:txBody>
      </p:sp>
    </p:spTree>
    <p:extLst>
      <p:ext uri="{BB962C8B-B14F-4D97-AF65-F5344CB8AC3E}">
        <p14:creationId xmlns:p14="http://schemas.microsoft.com/office/powerpoint/2010/main" val="15170167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CA85-0390-4116-9EF4-1BA8E1F34B4D}"/>
              </a:ext>
            </a:extLst>
          </p:cNvPr>
          <p:cNvSpPr>
            <a:spLocks noGrp="1"/>
          </p:cNvSpPr>
          <p:nvPr>
            <p:ph type="title"/>
          </p:nvPr>
        </p:nvSpPr>
        <p:spPr>
          <a:xfrm>
            <a:off x="465080" y="632780"/>
            <a:ext cx="11531716" cy="411162"/>
          </a:xfrm>
        </p:spPr>
        <p:txBody>
          <a:bodyPr/>
          <a:lstStyle/>
          <a:p>
            <a:r>
              <a:rPr lang="en-US" dirty="0"/>
              <a:t>Security guidance</a:t>
            </a:r>
          </a:p>
        </p:txBody>
      </p:sp>
      <p:sp>
        <p:nvSpPr>
          <p:cNvPr id="252" name="Rectangle 251">
            <a:extLst>
              <a:ext uri="{FF2B5EF4-FFF2-40B4-BE49-F238E27FC236}">
                <a16:creationId xmlns:a16="http://schemas.microsoft.com/office/drawing/2014/main" id="{359AFE69-7779-4948-9622-C21484A16885}"/>
              </a:ext>
              <a:ext uri="{C183D7F6-B498-43B3-948B-1728B52AA6E4}">
                <adec:decorative xmlns:adec="http://schemas.microsoft.com/office/drawing/2017/decorative" val="1"/>
              </a:ext>
            </a:extLst>
          </p:cNvPr>
          <p:cNvSpPr/>
          <p:nvPr/>
        </p:nvSpPr>
        <p:spPr bwMode="auto">
          <a:xfrm>
            <a:off x="427038" y="4964639"/>
            <a:ext cx="11813469" cy="11887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a:ea typeface="Segoe UI" pitchFamily="34" charset="0"/>
              <a:cs typeface="Segoe UI" pitchFamily="34" charset="0"/>
            </a:endParaRPr>
          </a:p>
        </p:txBody>
      </p:sp>
      <p:sp>
        <p:nvSpPr>
          <p:cNvPr id="250" name="Rectangle 249">
            <a:extLst>
              <a:ext uri="{FF2B5EF4-FFF2-40B4-BE49-F238E27FC236}">
                <a16:creationId xmlns:a16="http://schemas.microsoft.com/office/drawing/2014/main" id="{E8153741-BC82-44E6-9007-B374641E965B}"/>
              </a:ext>
              <a:ext uri="{C183D7F6-B498-43B3-948B-1728B52AA6E4}">
                <adec:decorative xmlns:adec="http://schemas.microsoft.com/office/drawing/2017/decorative" val="1"/>
              </a:ext>
            </a:extLst>
          </p:cNvPr>
          <p:cNvSpPr/>
          <p:nvPr/>
        </p:nvSpPr>
        <p:spPr bwMode="auto">
          <a:xfrm>
            <a:off x="427038" y="3707163"/>
            <a:ext cx="11813469" cy="11887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D3BF6054-528F-481E-BBAC-110A881EB5D1}"/>
              </a:ext>
              <a:ext uri="{C183D7F6-B498-43B3-948B-1728B52AA6E4}">
                <adec:decorative xmlns:adec="http://schemas.microsoft.com/office/drawing/2017/decorative" val="1"/>
              </a:ext>
            </a:extLst>
          </p:cNvPr>
          <p:cNvSpPr/>
          <p:nvPr/>
        </p:nvSpPr>
        <p:spPr bwMode="auto">
          <a:xfrm>
            <a:off x="427038" y="2449688"/>
            <a:ext cx="11813469" cy="11887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a:ea typeface="Segoe UI" pitchFamily="34" charset="0"/>
              <a:cs typeface="Segoe UI" pitchFamily="34" charset="0"/>
            </a:endParaRPr>
          </a:p>
        </p:txBody>
      </p:sp>
      <p:sp>
        <p:nvSpPr>
          <p:cNvPr id="246" name="Rectangle 245">
            <a:extLst>
              <a:ext uri="{FF2B5EF4-FFF2-40B4-BE49-F238E27FC236}">
                <a16:creationId xmlns:a16="http://schemas.microsoft.com/office/drawing/2014/main" id="{7DC28B18-92EE-421D-AAAF-2641F578DF94}"/>
              </a:ext>
              <a:ext uri="{C183D7F6-B498-43B3-948B-1728B52AA6E4}">
                <adec:decorative xmlns:adec="http://schemas.microsoft.com/office/drawing/2017/decorative" val="1"/>
              </a:ext>
            </a:extLst>
          </p:cNvPr>
          <p:cNvSpPr/>
          <p:nvPr/>
        </p:nvSpPr>
        <p:spPr bwMode="auto">
          <a:xfrm>
            <a:off x="427038" y="1192213"/>
            <a:ext cx="11813469" cy="11887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a:ea typeface="Segoe UI" pitchFamily="34" charset="0"/>
              <a:cs typeface="Segoe UI" pitchFamily="34" charset="0"/>
            </a:endParaRPr>
          </a:p>
        </p:txBody>
      </p:sp>
      <p:grpSp>
        <p:nvGrpSpPr>
          <p:cNvPr id="46" name="Group 45" descr="Diagram of a 4 part org chart.&#10;level 1 Business leadership">
            <a:extLst>
              <a:ext uri="{FF2B5EF4-FFF2-40B4-BE49-F238E27FC236}">
                <a16:creationId xmlns:a16="http://schemas.microsoft.com/office/drawing/2014/main" id="{2E8132EA-0324-44F1-8D32-812B73A0D5E1}"/>
              </a:ext>
            </a:extLst>
          </p:cNvPr>
          <p:cNvGrpSpPr/>
          <p:nvPr/>
        </p:nvGrpSpPr>
        <p:grpSpPr>
          <a:xfrm>
            <a:off x="1017081" y="1269978"/>
            <a:ext cx="2362121" cy="1083181"/>
            <a:chOff x="1017081" y="1269978"/>
            <a:chExt cx="2362121" cy="1083181"/>
          </a:xfrm>
        </p:grpSpPr>
        <p:sp>
          <p:nvSpPr>
            <p:cNvPr id="63" name="Rectangle 62">
              <a:extLst>
                <a:ext uri="{FF2B5EF4-FFF2-40B4-BE49-F238E27FC236}">
                  <a16:creationId xmlns:a16="http://schemas.microsoft.com/office/drawing/2014/main" id="{851C795F-F991-46A5-BE68-0839296B4C91}"/>
                </a:ext>
              </a:extLst>
            </p:cNvPr>
            <p:cNvSpPr/>
            <p:nvPr/>
          </p:nvSpPr>
          <p:spPr>
            <a:xfrm>
              <a:off x="1017081" y="2084201"/>
              <a:ext cx="2362121" cy="268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00" b="1" dirty="0">
                  <a:solidFill>
                    <a:schemeClr val="tx1"/>
                  </a:solidFill>
                  <a:latin typeface="Segoe UI Semibold"/>
                  <a:cs typeface="Segoe UI" panose="020B0502040204020203" pitchFamily="34" charset="0"/>
                </a:rPr>
                <a:t>Business leadership</a:t>
              </a:r>
            </a:p>
          </p:txBody>
        </p:sp>
        <p:grpSp>
          <p:nvGrpSpPr>
            <p:cNvPr id="20" name="Group 19">
              <a:extLst>
                <a:ext uri="{FF2B5EF4-FFF2-40B4-BE49-F238E27FC236}">
                  <a16:creationId xmlns:a16="http://schemas.microsoft.com/office/drawing/2014/main" id="{B94AA558-441D-40D9-9613-63557AD288BE}"/>
                </a:ext>
              </a:extLst>
            </p:cNvPr>
            <p:cNvGrpSpPr/>
            <p:nvPr/>
          </p:nvGrpSpPr>
          <p:grpSpPr>
            <a:xfrm>
              <a:off x="1599590" y="1269978"/>
              <a:ext cx="1197102" cy="759475"/>
              <a:chOff x="1496961" y="1630660"/>
              <a:chExt cx="1197102" cy="759475"/>
            </a:xfrm>
          </p:grpSpPr>
          <p:sp>
            <p:nvSpPr>
              <p:cNvPr id="168" name="Rectangle 167">
                <a:extLst>
                  <a:ext uri="{FF2B5EF4-FFF2-40B4-BE49-F238E27FC236}">
                    <a16:creationId xmlns:a16="http://schemas.microsoft.com/office/drawing/2014/main" id="{76B40045-C087-4B3E-900E-CF1207182731}"/>
                  </a:ext>
                </a:extLst>
              </p:cNvPr>
              <p:cNvSpPr/>
              <p:nvPr/>
            </p:nvSpPr>
            <p:spPr bwMode="auto">
              <a:xfrm>
                <a:off x="1790904" y="1630660"/>
                <a:ext cx="579511"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r>
                  <a:rPr lang="en-US" sz="1224" b="1" kern="0" dirty="0">
                    <a:solidFill>
                      <a:schemeClr val="bg1"/>
                    </a:solidFill>
                    <a:latin typeface="Segoe UI Semibold"/>
                  </a:rPr>
                  <a:t>CEO</a:t>
                </a:r>
              </a:p>
            </p:txBody>
          </p:sp>
          <p:sp>
            <p:nvSpPr>
              <p:cNvPr id="169" name="Rectangle 168">
                <a:extLst>
                  <a:ext uri="{FF2B5EF4-FFF2-40B4-BE49-F238E27FC236}">
                    <a16:creationId xmlns:a16="http://schemas.microsoft.com/office/drawing/2014/main" id="{DF9DBC63-52A1-47B4-A5DA-AD918930F2DA}"/>
                  </a:ext>
                </a:extLst>
              </p:cNvPr>
              <p:cNvSpPr/>
              <p:nvPr/>
            </p:nvSpPr>
            <p:spPr bwMode="auto">
              <a:xfrm>
                <a:off x="1496961"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endParaRPr lang="en-US" sz="1224" b="1" kern="0">
                  <a:solidFill>
                    <a:schemeClr val="bg1"/>
                  </a:solidFill>
                  <a:latin typeface="Segoe UI Semibold"/>
                </a:endParaRPr>
              </a:p>
            </p:txBody>
          </p:sp>
          <p:sp>
            <p:nvSpPr>
              <p:cNvPr id="225" name="Rectangle 224">
                <a:extLst>
                  <a:ext uri="{FF2B5EF4-FFF2-40B4-BE49-F238E27FC236}">
                    <a16:creationId xmlns:a16="http://schemas.microsoft.com/office/drawing/2014/main" id="{0E903869-7B86-45CB-9909-D8649E58B7D3}"/>
                  </a:ext>
                </a:extLst>
              </p:cNvPr>
              <p:cNvSpPr/>
              <p:nvPr/>
            </p:nvSpPr>
            <p:spPr bwMode="auto">
              <a:xfrm>
                <a:off x="1815803"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endParaRPr lang="en-US" sz="1224" b="1" kern="0">
                  <a:solidFill>
                    <a:schemeClr val="bg1"/>
                  </a:solidFill>
                  <a:latin typeface="Segoe UI Semibold"/>
                </a:endParaRPr>
              </a:p>
            </p:txBody>
          </p:sp>
          <p:sp>
            <p:nvSpPr>
              <p:cNvPr id="170" name="Rectangle 169">
                <a:extLst>
                  <a:ext uri="{FF2B5EF4-FFF2-40B4-BE49-F238E27FC236}">
                    <a16:creationId xmlns:a16="http://schemas.microsoft.com/office/drawing/2014/main" id="{2699B3D4-8F19-4065-835E-357FA42177EE}"/>
                  </a:ext>
                </a:extLst>
              </p:cNvPr>
              <p:cNvSpPr/>
              <p:nvPr/>
            </p:nvSpPr>
            <p:spPr bwMode="auto">
              <a:xfrm>
                <a:off x="2134646"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endParaRPr lang="en-US" sz="1224" b="1" kern="0">
                  <a:solidFill>
                    <a:schemeClr val="bg1"/>
                  </a:solidFill>
                  <a:latin typeface="Segoe UI Semibold"/>
                </a:endParaRPr>
              </a:p>
            </p:txBody>
          </p:sp>
          <p:sp>
            <p:nvSpPr>
              <p:cNvPr id="227" name="Rectangle 226">
                <a:extLst>
                  <a:ext uri="{FF2B5EF4-FFF2-40B4-BE49-F238E27FC236}">
                    <a16:creationId xmlns:a16="http://schemas.microsoft.com/office/drawing/2014/main" id="{37436856-0846-41BC-BF58-1192EF5CF4CA}"/>
                  </a:ext>
                </a:extLst>
              </p:cNvPr>
              <p:cNvSpPr/>
              <p:nvPr/>
            </p:nvSpPr>
            <p:spPr bwMode="auto">
              <a:xfrm>
                <a:off x="2453488"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ctr" anchorCtr="1" forceAA="0" compatLnSpc="1">
                <a:prstTxWarp prst="textNoShape">
                  <a:avLst/>
                </a:prstTxWarp>
                <a:noAutofit/>
              </a:bodyPr>
              <a:lstStyle/>
              <a:p>
                <a:pPr algn="ctr" defTabSz="951028" fontAlgn="base">
                  <a:spcBef>
                    <a:spcPct val="0"/>
                  </a:spcBef>
                  <a:spcAft>
                    <a:spcPts val="306"/>
                  </a:spcAft>
                  <a:defRPr/>
                </a:pPr>
                <a:endParaRPr lang="en-US" sz="1224" b="1" kern="0">
                  <a:solidFill>
                    <a:schemeClr val="bg1"/>
                  </a:solidFill>
                  <a:latin typeface="Segoe UI Semibold"/>
                </a:endParaRPr>
              </a:p>
            </p:txBody>
          </p:sp>
        </p:grpSp>
      </p:grpSp>
      <p:grpSp>
        <p:nvGrpSpPr>
          <p:cNvPr id="47" name="Group 46" descr="level 2&#10;Technical leadership&#10;">
            <a:extLst>
              <a:ext uri="{FF2B5EF4-FFF2-40B4-BE49-F238E27FC236}">
                <a16:creationId xmlns:a16="http://schemas.microsoft.com/office/drawing/2014/main" id="{47E0A278-5855-4091-8079-2C7744E64FF1}"/>
              </a:ext>
            </a:extLst>
          </p:cNvPr>
          <p:cNvGrpSpPr/>
          <p:nvPr/>
        </p:nvGrpSpPr>
        <p:grpSpPr>
          <a:xfrm>
            <a:off x="1017081" y="2718933"/>
            <a:ext cx="2362121" cy="733251"/>
            <a:chOff x="1017081" y="2718933"/>
            <a:chExt cx="2362121" cy="733251"/>
          </a:xfrm>
        </p:grpSpPr>
        <p:sp>
          <p:nvSpPr>
            <p:cNvPr id="193" name="Rectangle 192" descr="Te">
              <a:extLst>
                <a:ext uri="{FF2B5EF4-FFF2-40B4-BE49-F238E27FC236}">
                  <a16:creationId xmlns:a16="http://schemas.microsoft.com/office/drawing/2014/main" id="{B9779AB7-6251-4BED-B35B-2AC0D86F5808}"/>
                </a:ext>
              </a:extLst>
            </p:cNvPr>
            <p:cNvSpPr/>
            <p:nvPr/>
          </p:nvSpPr>
          <p:spPr>
            <a:xfrm>
              <a:off x="1017081" y="3084968"/>
              <a:ext cx="2362121" cy="3672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00" b="1" dirty="0">
                  <a:solidFill>
                    <a:schemeClr val="tx1"/>
                  </a:solidFill>
                  <a:latin typeface="Segoe UI Semibold"/>
                  <a:cs typeface="Segoe UI" panose="020B0502040204020203" pitchFamily="34" charset="0"/>
                </a:rPr>
                <a:t>Technical leadership</a:t>
              </a:r>
            </a:p>
          </p:txBody>
        </p:sp>
        <p:grpSp>
          <p:nvGrpSpPr>
            <p:cNvPr id="21" name="Group 20">
              <a:extLst>
                <a:ext uri="{FF2B5EF4-FFF2-40B4-BE49-F238E27FC236}">
                  <a16:creationId xmlns:a16="http://schemas.microsoft.com/office/drawing/2014/main" id="{5555144B-7893-4E06-9FDF-8A6FC96B9D39}"/>
                </a:ext>
              </a:extLst>
            </p:cNvPr>
            <p:cNvGrpSpPr/>
            <p:nvPr/>
          </p:nvGrpSpPr>
          <p:grpSpPr>
            <a:xfrm>
              <a:off x="1544814" y="2718933"/>
              <a:ext cx="1306655" cy="344908"/>
              <a:chOff x="1419073" y="2996167"/>
              <a:chExt cx="1306655" cy="344908"/>
            </a:xfrm>
          </p:grpSpPr>
          <p:sp>
            <p:nvSpPr>
              <p:cNvPr id="166" name="Rectangle 165">
                <a:extLst>
                  <a:ext uri="{FF2B5EF4-FFF2-40B4-BE49-F238E27FC236}">
                    <a16:creationId xmlns:a16="http://schemas.microsoft.com/office/drawing/2014/main" id="{94DAD560-F1F7-4A07-BEE9-DF79CA455065}"/>
                  </a:ext>
                </a:extLst>
              </p:cNvPr>
              <p:cNvSpPr/>
              <p:nvPr/>
            </p:nvSpPr>
            <p:spPr bwMode="auto">
              <a:xfrm>
                <a:off x="1419073" y="2996167"/>
                <a:ext cx="579511"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marL="116575" algn="ctr" defTabSz="951028" fontAlgn="base">
                  <a:spcBef>
                    <a:spcPct val="0"/>
                  </a:spcBef>
                  <a:spcAft>
                    <a:spcPts val="306"/>
                  </a:spcAft>
                  <a:defRPr/>
                </a:pPr>
                <a:r>
                  <a:rPr lang="en-US" sz="1224" b="1" kern="0" dirty="0">
                    <a:solidFill>
                      <a:srgbClr val="3B3B40"/>
                    </a:solidFill>
                    <a:latin typeface="Segoe UI Semibold"/>
                  </a:rPr>
                  <a:t>CIO</a:t>
                </a:r>
              </a:p>
            </p:txBody>
          </p:sp>
          <p:pic>
            <p:nvPicPr>
              <p:cNvPr id="167" name="Graphic 166" descr="Gears">
                <a:extLst>
                  <a:ext uri="{FF2B5EF4-FFF2-40B4-BE49-F238E27FC236}">
                    <a16:creationId xmlns:a16="http://schemas.microsoft.com/office/drawing/2014/main" id="{B1A0C25F-08C4-4941-9033-6B8EB0BD1D8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38761" y="3082937"/>
                <a:ext cx="162812" cy="162812"/>
              </a:xfrm>
              <a:prstGeom prst="rect">
                <a:avLst/>
              </a:prstGeom>
              <a:effectLst/>
            </p:spPr>
          </p:pic>
          <p:sp>
            <p:nvSpPr>
              <p:cNvPr id="163" name="Rectangle 162">
                <a:extLst>
                  <a:ext uri="{FF2B5EF4-FFF2-40B4-BE49-F238E27FC236}">
                    <a16:creationId xmlns:a16="http://schemas.microsoft.com/office/drawing/2014/main" id="{1B19EF32-9364-4B28-AE2C-E28AF3A13AFC}"/>
                  </a:ext>
                </a:extLst>
              </p:cNvPr>
              <p:cNvSpPr/>
              <p:nvPr/>
            </p:nvSpPr>
            <p:spPr bwMode="auto">
              <a:xfrm>
                <a:off x="2050521" y="2998196"/>
                <a:ext cx="67520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marL="174862" indent="-58287" algn="ctr" defTabSz="951028" fontAlgn="base">
                  <a:spcBef>
                    <a:spcPct val="0"/>
                  </a:spcBef>
                  <a:spcAft>
                    <a:spcPts val="306"/>
                  </a:spcAft>
                  <a:defRPr/>
                </a:pPr>
                <a:r>
                  <a:rPr lang="en-US" sz="1224" b="1" kern="0">
                    <a:solidFill>
                      <a:schemeClr val="bg1"/>
                    </a:solidFill>
                    <a:latin typeface="Segoe UI Semibold"/>
                  </a:rPr>
                  <a:t>CISO</a:t>
                </a:r>
              </a:p>
            </p:txBody>
          </p:sp>
          <p:pic>
            <p:nvPicPr>
              <p:cNvPr id="164" name="Graphic 163" descr="Lock">
                <a:extLst>
                  <a:ext uri="{FF2B5EF4-FFF2-40B4-BE49-F238E27FC236}">
                    <a16:creationId xmlns:a16="http://schemas.microsoft.com/office/drawing/2014/main" id="{7286B222-626B-4449-91E5-689C9ABBCF7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90889" y="3091052"/>
                <a:ext cx="140475" cy="140474"/>
              </a:xfrm>
              <a:prstGeom prst="rect">
                <a:avLst/>
              </a:prstGeom>
              <a:effectLst/>
            </p:spPr>
          </p:pic>
        </p:grpSp>
      </p:grpSp>
      <p:grpSp>
        <p:nvGrpSpPr>
          <p:cNvPr id="48" name="Group 47" descr="level 3&#10;Architects and Technical Managers">
            <a:extLst>
              <a:ext uri="{FF2B5EF4-FFF2-40B4-BE49-F238E27FC236}">
                <a16:creationId xmlns:a16="http://schemas.microsoft.com/office/drawing/2014/main" id="{B324A273-3F50-4B1A-A4DB-AE51DC3A2CE9}"/>
              </a:ext>
            </a:extLst>
          </p:cNvPr>
          <p:cNvGrpSpPr/>
          <p:nvPr/>
        </p:nvGrpSpPr>
        <p:grpSpPr>
          <a:xfrm>
            <a:off x="476707" y="3983036"/>
            <a:ext cx="3442868" cy="759023"/>
            <a:chOff x="476707" y="3983036"/>
            <a:chExt cx="3442868" cy="759023"/>
          </a:xfrm>
        </p:grpSpPr>
        <p:grpSp>
          <p:nvGrpSpPr>
            <p:cNvPr id="22" name="Group 21">
              <a:extLst>
                <a:ext uri="{FF2B5EF4-FFF2-40B4-BE49-F238E27FC236}">
                  <a16:creationId xmlns:a16="http://schemas.microsoft.com/office/drawing/2014/main" id="{E1864EA1-3145-4774-9DE8-A2E6DF35C76B}"/>
                </a:ext>
              </a:extLst>
            </p:cNvPr>
            <p:cNvGrpSpPr/>
            <p:nvPr/>
          </p:nvGrpSpPr>
          <p:grpSpPr>
            <a:xfrm>
              <a:off x="1065040" y="3983036"/>
              <a:ext cx="2266202" cy="342879"/>
              <a:chOff x="962410" y="4071160"/>
              <a:chExt cx="2266202" cy="342879"/>
            </a:xfrm>
          </p:grpSpPr>
          <p:sp>
            <p:nvSpPr>
              <p:cNvPr id="148" name="Rectangle 147">
                <a:extLst>
                  <a:ext uri="{FF2B5EF4-FFF2-40B4-BE49-F238E27FC236}">
                    <a16:creationId xmlns:a16="http://schemas.microsoft.com/office/drawing/2014/main" id="{8A5EB0BC-8B32-48B2-948E-536AAFB460BA}"/>
                  </a:ext>
                </a:extLst>
              </p:cNvPr>
              <p:cNvSpPr/>
              <p:nvPr/>
            </p:nvSpPr>
            <p:spPr bwMode="auto">
              <a:xfrm>
                <a:off x="2123742" y="4071160"/>
                <a:ext cx="579512"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pic>
            <p:nvPicPr>
              <p:cNvPr id="149" name="Graphic 148" descr="Lock">
                <a:extLst>
                  <a:ext uri="{FF2B5EF4-FFF2-40B4-BE49-F238E27FC236}">
                    <a16:creationId xmlns:a16="http://schemas.microsoft.com/office/drawing/2014/main" id="{658B8579-E3DF-47D2-B991-45EE2AEE383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43974" y="4117686"/>
                <a:ext cx="237427" cy="237426"/>
              </a:xfrm>
              <a:prstGeom prst="rect">
                <a:avLst/>
              </a:prstGeom>
            </p:spPr>
          </p:pic>
          <p:sp>
            <p:nvSpPr>
              <p:cNvPr id="146" name="Rectangle 145">
                <a:extLst>
                  <a:ext uri="{FF2B5EF4-FFF2-40B4-BE49-F238E27FC236}">
                    <a16:creationId xmlns:a16="http://schemas.microsoft.com/office/drawing/2014/main" id="{B7BFEFE0-2DC4-423C-8049-FD0FC4C87BFB}"/>
                  </a:ext>
                </a:extLst>
              </p:cNvPr>
              <p:cNvSpPr/>
              <p:nvPr/>
            </p:nvSpPr>
            <p:spPr bwMode="auto">
              <a:xfrm>
                <a:off x="2749398" y="4071160"/>
                <a:ext cx="216438"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47" name="Rectangle 146">
                <a:extLst>
                  <a:ext uri="{FF2B5EF4-FFF2-40B4-BE49-F238E27FC236}">
                    <a16:creationId xmlns:a16="http://schemas.microsoft.com/office/drawing/2014/main" id="{AEB0E0FF-37D6-433D-861D-F6700836B99F}"/>
                  </a:ext>
                </a:extLst>
              </p:cNvPr>
              <p:cNvSpPr/>
              <p:nvPr/>
            </p:nvSpPr>
            <p:spPr bwMode="auto">
              <a:xfrm>
                <a:off x="3012174" y="4071160"/>
                <a:ext cx="216438"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51" name="Rectangle 150">
                <a:extLst>
                  <a:ext uri="{FF2B5EF4-FFF2-40B4-BE49-F238E27FC236}">
                    <a16:creationId xmlns:a16="http://schemas.microsoft.com/office/drawing/2014/main" id="{AA548EE6-A74E-4AFE-8335-740506B0D3CD}"/>
                  </a:ext>
                </a:extLst>
              </p:cNvPr>
              <p:cNvSpPr/>
              <p:nvPr/>
            </p:nvSpPr>
            <p:spPr bwMode="auto">
              <a:xfrm>
                <a:off x="962410" y="4071160"/>
                <a:ext cx="579512"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52" name="Rectangle 151">
                <a:extLst>
                  <a:ext uri="{FF2B5EF4-FFF2-40B4-BE49-F238E27FC236}">
                    <a16:creationId xmlns:a16="http://schemas.microsoft.com/office/drawing/2014/main" id="{F57C5256-5A71-4F33-B46C-F467DAD5D335}"/>
                  </a:ext>
                </a:extLst>
              </p:cNvPr>
              <p:cNvSpPr/>
              <p:nvPr/>
            </p:nvSpPr>
            <p:spPr bwMode="auto">
              <a:xfrm>
                <a:off x="1588066" y="4071160"/>
                <a:ext cx="216438"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53" name="Rectangle 152">
                <a:extLst>
                  <a:ext uri="{FF2B5EF4-FFF2-40B4-BE49-F238E27FC236}">
                    <a16:creationId xmlns:a16="http://schemas.microsoft.com/office/drawing/2014/main" id="{5CB93E6E-88A5-4F4A-80DF-3677F2438600}"/>
                  </a:ext>
                </a:extLst>
              </p:cNvPr>
              <p:cNvSpPr/>
              <p:nvPr/>
            </p:nvSpPr>
            <p:spPr bwMode="auto">
              <a:xfrm>
                <a:off x="1850842" y="4071160"/>
                <a:ext cx="216438"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pic>
            <p:nvPicPr>
              <p:cNvPr id="154" name="Graphic 153" descr="Gears">
                <a:extLst>
                  <a:ext uri="{FF2B5EF4-FFF2-40B4-BE49-F238E27FC236}">
                    <a16:creationId xmlns:a16="http://schemas.microsoft.com/office/drawing/2014/main" id="{E84CC2CF-DAF2-4AF7-BFC8-FC03C7D076C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6176" y="4155269"/>
                <a:ext cx="162812" cy="162812"/>
              </a:xfrm>
              <a:prstGeom prst="rect">
                <a:avLst/>
              </a:prstGeom>
              <a:effectLst/>
            </p:spPr>
          </p:pic>
        </p:grpSp>
        <p:sp>
          <p:nvSpPr>
            <p:cNvPr id="199" name="Rectangle 198">
              <a:extLst>
                <a:ext uri="{FF2B5EF4-FFF2-40B4-BE49-F238E27FC236}">
                  <a16:creationId xmlns:a16="http://schemas.microsoft.com/office/drawing/2014/main" id="{68CDE2CD-AB3D-45D5-B4C5-5FAD7B19E2DB}"/>
                </a:ext>
              </a:extLst>
            </p:cNvPr>
            <p:cNvSpPr/>
            <p:nvPr/>
          </p:nvSpPr>
          <p:spPr>
            <a:xfrm>
              <a:off x="476707" y="4405651"/>
              <a:ext cx="3442868" cy="336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00" b="1">
                  <a:solidFill>
                    <a:schemeClr val="tx1"/>
                  </a:solidFill>
                  <a:latin typeface="Segoe UI Semibold"/>
                  <a:cs typeface="Segoe UI" panose="020B0502040204020203" pitchFamily="34" charset="0"/>
                </a:rPr>
                <a:t>Architects and technical managers</a:t>
              </a:r>
            </a:p>
          </p:txBody>
        </p:sp>
      </p:grpSp>
      <p:grpSp>
        <p:nvGrpSpPr>
          <p:cNvPr id="49" name="Group 48" descr="level 4&#10;Implementation&#10;">
            <a:extLst>
              <a:ext uri="{FF2B5EF4-FFF2-40B4-BE49-F238E27FC236}">
                <a16:creationId xmlns:a16="http://schemas.microsoft.com/office/drawing/2014/main" id="{7E5C3A95-FA93-4CE8-9E7C-F275E167CAF7}"/>
              </a:ext>
            </a:extLst>
          </p:cNvPr>
          <p:cNvGrpSpPr/>
          <p:nvPr/>
        </p:nvGrpSpPr>
        <p:grpSpPr>
          <a:xfrm>
            <a:off x="533773" y="5212738"/>
            <a:ext cx="3328737" cy="726910"/>
            <a:chOff x="533773" y="5212738"/>
            <a:chExt cx="3328737" cy="726910"/>
          </a:xfrm>
        </p:grpSpPr>
        <p:grpSp>
          <p:nvGrpSpPr>
            <p:cNvPr id="23" name="Group 22">
              <a:extLst>
                <a:ext uri="{FF2B5EF4-FFF2-40B4-BE49-F238E27FC236}">
                  <a16:creationId xmlns:a16="http://schemas.microsoft.com/office/drawing/2014/main" id="{6C79D012-74B8-458B-8029-B37B39670E2A}"/>
                </a:ext>
              </a:extLst>
            </p:cNvPr>
            <p:cNvGrpSpPr/>
            <p:nvPr/>
          </p:nvGrpSpPr>
          <p:grpSpPr>
            <a:xfrm>
              <a:off x="533773" y="5212738"/>
              <a:ext cx="3328737" cy="342879"/>
              <a:chOff x="431144" y="5093518"/>
              <a:chExt cx="3328737" cy="342879"/>
            </a:xfrm>
          </p:grpSpPr>
          <p:sp>
            <p:nvSpPr>
              <p:cNvPr id="156" name="Rectangle 155">
                <a:extLst>
                  <a:ext uri="{FF2B5EF4-FFF2-40B4-BE49-F238E27FC236}">
                    <a16:creationId xmlns:a16="http://schemas.microsoft.com/office/drawing/2014/main" id="{B6863589-3849-4F9D-9145-B8B6221AF4A4}"/>
                  </a:ext>
                </a:extLst>
              </p:cNvPr>
              <p:cNvSpPr/>
              <p:nvPr/>
            </p:nvSpPr>
            <p:spPr bwMode="auto">
              <a:xfrm>
                <a:off x="431144" y="5093518"/>
                <a:ext cx="579511"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pic>
            <p:nvPicPr>
              <p:cNvPr id="157" name="Graphic 156" descr="Gears">
                <a:extLst>
                  <a:ext uri="{FF2B5EF4-FFF2-40B4-BE49-F238E27FC236}">
                    <a16:creationId xmlns:a16="http://schemas.microsoft.com/office/drawing/2014/main" id="{14668C52-CD45-4409-8063-554F6DB5B67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547" y="5192181"/>
                <a:ext cx="162812" cy="162812"/>
              </a:xfrm>
              <a:prstGeom prst="rect">
                <a:avLst/>
              </a:prstGeom>
            </p:spPr>
          </p:pic>
          <p:sp>
            <p:nvSpPr>
              <p:cNvPr id="158" name="Rectangle 157">
                <a:extLst>
                  <a:ext uri="{FF2B5EF4-FFF2-40B4-BE49-F238E27FC236}">
                    <a16:creationId xmlns:a16="http://schemas.microsoft.com/office/drawing/2014/main" id="{33B7CA54-2884-4BCE-A197-4743B9B8AA78}"/>
                  </a:ext>
                </a:extLst>
              </p:cNvPr>
              <p:cNvSpPr/>
              <p:nvPr/>
            </p:nvSpPr>
            <p:spPr bwMode="auto">
              <a:xfrm>
                <a:off x="1056799"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59" name="Rectangle 158">
                <a:extLst>
                  <a:ext uri="{FF2B5EF4-FFF2-40B4-BE49-F238E27FC236}">
                    <a16:creationId xmlns:a16="http://schemas.microsoft.com/office/drawing/2014/main" id="{0076205E-872F-4C74-BAC6-8605B6F73BF3}"/>
                  </a:ext>
                </a:extLst>
              </p:cNvPr>
              <p:cNvSpPr/>
              <p:nvPr/>
            </p:nvSpPr>
            <p:spPr bwMode="auto">
              <a:xfrm>
                <a:off x="1319575"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60" name="Rectangle 159">
                <a:extLst>
                  <a:ext uri="{FF2B5EF4-FFF2-40B4-BE49-F238E27FC236}">
                    <a16:creationId xmlns:a16="http://schemas.microsoft.com/office/drawing/2014/main" id="{ED5B7AE1-6E8F-4C3F-9A06-1256732BDA07}"/>
                  </a:ext>
                </a:extLst>
              </p:cNvPr>
              <p:cNvSpPr/>
              <p:nvPr/>
            </p:nvSpPr>
            <p:spPr bwMode="auto">
              <a:xfrm>
                <a:off x="1571808"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61" name="Rectangle 160">
                <a:extLst>
                  <a:ext uri="{FF2B5EF4-FFF2-40B4-BE49-F238E27FC236}">
                    <a16:creationId xmlns:a16="http://schemas.microsoft.com/office/drawing/2014/main" id="{6A03EDA4-4EC4-4E16-A066-BB950E630415}"/>
                  </a:ext>
                </a:extLst>
              </p:cNvPr>
              <p:cNvSpPr/>
              <p:nvPr/>
            </p:nvSpPr>
            <p:spPr bwMode="auto">
              <a:xfrm>
                <a:off x="1834585"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79" name="Rectangle 178">
                <a:extLst>
                  <a:ext uri="{FF2B5EF4-FFF2-40B4-BE49-F238E27FC236}">
                    <a16:creationId xmlns:a16="http://schemas.microsoft.com/office/drawing/2014/main" id="{01E0378E-DB84-4AB6-9897-EFF2997B745D}"/>
                  </a:ext>
                </a:extLst>
              </p:cNvPr>
              <p:cNvSpPr/>
              <p:nvPr/>
            </p:nvSpPr>
            <p:spPr bwMode="auto">
              <a:xfrm>
                <a:off x="2140003" y="5093518"/>
                <a:ext cx="579511"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pic>
            <p:nvPicPr>
              <p:cNvPr id="180" name="Graphic 179" descr="Lock">
                <a:extLst>
                  <a:ext uri="{FF2B5EF4-FFF2-40B4-BE49-F238E27FC236}">
                    <a16:creationId xmlns:a16="http://schemas.microsoft.com/office/drawing/2014/main" id="{B321A656-0BAB-4CE6-9A36-D0A19C16BE5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140187" y="5138299"/>
                <a:ext cx="237426" cy="237426"/>
              </a:xfrm>
              <a:prstGeom prst="rect">
                <a:avLst/>
              </a:prstGeom>
            </p:spPr>
          </p:pic>
          <p:sp>
            <p:nvSpPr>
              <p:cNvPr id="175" name="Rectangle 174">
                <a:extLst>
                  <a:ext uri="{FF2B5EF4-FFF2-40B4-BE49-F238E27FC236}">
                    <a16:creationId xmlns:a16="http://schemas.microsoft.com/office/drawing/2014/main" id="{7E7F3179-C905-445F-A8BB-54C7708F0C9C}"/>
                  </a:ext>
                </a:extLst>
              </p:cNvPr>
              <p:cNvSpPr/>
              <p:nvPr/>
            </p:nvSpPr>
            <p:spPr bwMode="auto">
              <a:xfrm>
                <a:off x="2765658"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76" name="Rectangle 175">
                <a:extLst>
                  <a:ext uri="{FF2B5EF4-FFF2-40B4-BE49-F238E27FC236}">
                    <a16:creationId xmlns:a16="http://schemas.microsoft.com/office/drawing/2014/main" id="{56E73237-E030-465B-B71C-5F14CAE268F0}"/>
                  </a:ext>
                </a:extLst>
              </p:cNvPr>
              <p:cNvSpPr/>
              <p:nvPr/>
            </p:nvSpPr>
            <p:spPr bwMode="auto">
              <a:xfrm>
                <a:off x="3028434"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77" name="Rectangle 176">
                <a:extLst>
                  <a:ext uri="{FF2B5EF4-FFF2-40B4-BE49-F238E27FC236}">
                    <a16:creationId xmlns:a16="http://schemas.microsoft.com/office/drawing/2014/main" id="{5B264771-BB14-41A1-9C36-8F79304C24FB}"/>
                  </a:ext>
                </a:extLst>
              </p:cNvPr>
              <p:cNvSpPr/>
              <p:nvPr/>
            </p:nvSpPr>
            <p:spPr bwMode="auto">
              <a:xfrm>
                <a:off x="3280667"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sp>
            <p:nvSpPr>
              <p:cNvPr id="178" name="Rectangle 177">
                <a:extLst>
                  <a:ext uri="{FF2B5EF4-FFF2-40B4-BE49-F238E27FC236}">
                    <a16:creationId xmlns:a16="http://schemas.microsoft.com/office/drawing/2014/main" id="{05424F17-5AD1-4B32-BB9C-3C48B934657A}"/>
                  </a:ext>
                </a:extLst>
              </p:cNvPr>
              <p:cNvSpPr/>
              <p:nvPr/>
            </p:nvSpPr>
            <p:spPr bwMode="auto">
              <a:xfrm>
                <a:off x="3543444"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3260" tIns="121238" rIns="93260" bIns="149217" numCol="1" spcCol="0" rtlCol="0" fromWordArt="0" anchor="ctr" anchorCtr="1" forceAA="0" compatLnSpc="1">
                <a:prstTxWarp prst="textNoShape">
                  <a:avLst/>
                </a:prstTxWarp>
                <a:noAutofit/>
              </a:bodyPr>
              <a:lstStyle/>
              <a:p>
                <a:pPr defTabSz="951028" fontAlgn="base">
                  <a:spcBef>
                    <a:spcPct val="0"/>
                  </a:spcBef>
                  <a:spcAft>
                    <a:spcPts val="306"/>
                  </a:spcAft>
                  <a:defRPr/>
                </a:pPr>
                <a:endParaRPr lang="en-US" sz="1836" b="1" kern="0" err="1">
                  <a:solidFill>
                    <a:srgbClr val="1A1A1A"/>
                  </a:solidFill>
                  <a:latin typeface="Calibri" panose="020F0502020204030204" pitchFamily="34" charset="0"/>
                </a:endParaRPr>
              </a:p>
            </p:txBody>
          </p:sp>
        </p:grpSp>
        <p:sp>
          <p:nvSpPr>
            <p:cNvPr id="198" name="Rectangle 197">
              <a:extLst>
                <a:ext uri="{FF2B5EF4-FFF2-40B4-BE49-F238E27FC236}">
                  <a16:creationId xmlns:a16="http://schemas.microsoft.com/office/drawing/2014/main" id="{850A8491-69DF-417E-A0B0-82210A78118D}"/>
                </a:ext>
              </a:extLst>
            </p:cNvPr>
            <p:cNvSpPr/>
            <p:nvPr/>
          </p:nvSpPr>
          <p:spPr>
            <a:xfrm>
              <a:off x="754033" y="5652146"/>
              <a:ext cx="2888217" cy="287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00" b="1" dirty="0">
                  <a:solidFill>
                    <a:schemeClr val="tx1"/>
                  </a:solidFill>
                  <a:latin typeface="Segoe UI Semibold"/>
                  <a:cs typeface="Segoe UI" panose="020B0502040204020203" pitchFamily="34" charset="0"/>
                </a:rPr>
                <a:t>Implementation</a:t>
              </a:r>
              <a:endParaRPr lang="en-US" sz="1428" b="1" dirty="0">
                <a:solidFill>
                  <a:schemeClr val="tx1"/>
                </a:solidFill>
                <a:latin typeface="Segoe UI Semibold"/>
                <a:cs typeface="Segoe UI" panose="020B0502040204020203" pitchFamily="34" charset="0"/>
              </a:endParaRPr>
            </a:p>
          </p:txBody>
        </p:sp>
      </p:grpSp>
      <p:sp>
        <p:nvSpPr>
          <p:cNvPr id="34" name="Rectangle 33" descr="Diagram. top to bottom.&#10;1 - securing digital transformation&#10;2 - Business and security integration&#10;3 - Security strategy, programs and epics&#10;4 - Architecture and policy&#10;5 - Technical planning&#10;6 - Implementation">
            <a:extLst>
              <a:ext uri="{FF2B5EF4-FFF2-40B4-BE49-F238E27FC236}">
                <a16:creationId xmlns:a16="http://schemas.microsoft.com/office/drawing/2014/main" id="{AC863687-EB39-46BD-9C38-4F963FFEA2BA}"/>
              </a:ext>
            </a:extLst>
          </p:cNvPr>
          <p:cNvSpPr/>
          <p:nvPr/>
        </p:nvSpPr>
        <p:spPr bwMode="auto">
          <a:xfrm>
            <a:off x="3951303" y="1192213"/>
            <a:ext cx="2404224" cy="5024437"/>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hlinkClick r:id="rId9"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35DABA03-C3C7-4858-98C6-DD7789EE045F}"/>
              </a:ext>
            </a:extLst>
          </p:cNvPr>
          <p:cNvSpPr/>
          <p:nvPr/>
        </p:nvSpPr>
        <p:spPr>
          <a:xfrm rot="5400000">
            <a:off x="4352026" y="3593320"/>
            <a:ext cx="4397125" cy="36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r>
              <a:rPr lang="en-US" dirty="0">
                <a:solidFill>
                  <a:schemeClr val="tx2"/>
                </a:solidFill>
                <a:latin typeface="Segoe UI Semibold"/>
                <a:cs typeface="Segoe UI" panose="020B0502040204020203" pitchFamily="34" charset="0"/>
              </a:rPr>
              <a:t>Cloud Adoption Framework (CAF)</a:t>
            </a:r>
          </a:p>
        </p:txBody>
      </p:sp>
      <p:sp>
        <p:nvSpPr>
          <p:cNvPr id="215" name="Right Brace 214">
            <a:extLst>
              <a:ext uri="{FF2B5EF4-FFF2-40B4-BE49-F238E27FC236}">
                <a16:creationId xmlns:a16="http://schemas.microsoft.com/office/drawing/2014/main" id="{94CDE8AE-7D14-4A5D-A3EF-F96A67E4B43D}"/>
              </a:ext>
              <a:ext uri="{C183D7F6-B498-43B3-948B-1728B52AA6E4}">
                <adec:decorative xmlns:adec="http://schemas.microsoft.com/office/drawing/2017/decorative" val="1"/>
              </a:ext>
            </a:extLst>
          </p:cNvPr>
          <p:cNvSpPr/>
          <p:nvPr/>
        </p:nvSpPr>
        <p:spPr>
          <a:xfrm>
            <a:off x="6113294" y="3625330"/>
            <a:ext cx="238435" cy="634720"/>
          </a:xfrm>
          <a:prstGeom prst="rightBrace">
            <a:avLst>
              <a:gd name="adj1" fmla="val 0"/>
              <a:gd name="adj2" fmla="val 5000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16" name="Rectangle 215">
            <a:hlinkClick r:id="rId10" tooltip="Technical architectures and guidance for securing your entire enterprise estate spanning on-premises, cloud, OT, and IoT. Includes Zero Trust, Modernizing SOC, and much more. "/>
            <a:extLst>
              <a:ext uri="{FF2B5EF4-FFF2-40B4-BE49-F238E27FC236}">
                <a16:creationId xmlns:a16="http://schemas.microsoft.com/office/drawing/2014/main" id="{932C7777-F3B0-4E5C-AD8A-5429F14394FF}"/>
              </a:ext>
            </a:extLst>
          </p:cNvPr>
          <p:cNvSpPr/>
          <p:nvPr/>
        </p:nvSpPr>
        <p:spPr>
          <a:xfrm>
            <a:off x="7167127" y="3325058"/>
            <a:ext cx="2395557" cy="757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Microsoft cybersecurity reference architectures (MCRA)</a:t>
            </a:r>
          </a:p>
        </p:txBody>
      </p:sp>
      <p:grpSp>
        <p:nvGrpSpPr>
          <p:cNvPr id="35" name="Group 34" descr="Small diagram of initiative planning and execution. Includes zero trust, ransomware leading to privileged access and then azure top 10.">
            <a:extLst>
              <a:ext uri="{FF2B5EF4-FFF2-40B4-BE49-F238E27FC236}">
                <a16:creationId xmlns:a16="http://schemas.microsoft.com/office/drawing/2014/main" id="{C372DC5A-B17A-479E-BD16-81E9A523E5D9}"/>
              </a:ext>
            </a:extLst>
          </p:cNvPr>
          <p:cNvGrpSpPr/>
          <p:nvPr/>
        </p:nvGrpSpPr>
        <p:grpSpPr>
          <a:xfrm>
            <a:off x="9642159" y="3147941"/>
            <a:ext cx="2486354" cy="1076321"/>
            <a:chOff x="9774386" y="3147941"/>
            <a:chExt cx="2486354" cy="1076321"/>
          </a:xfrm>
        </p:grpSpPr>
        <p:sp>
          <p:nvSpPr>
            <p:cNvPr id="77" name="Rectangle 76">
              <a:extLst>
                <a:ext uri="{FF2B5EF4-FFF2-40B4-BE49-F238E27FC236}">
                  <a16:creationId xmlns:a16="http://schemas.microsoft.com/office/drawing/2014/main" id="{D246E87C-8754-4DC9-B976-F71D4F696791}"/>
                </a:ext>
              </a:extLst>
            </p:cNvPr>
            <p:cNvSpPr/>
            <p:nvPr/>
          </p:nvSpPr>
          <p:spPr>
            <a:xfrm>
              <a:off x="9774386" y="3147941"/>
              <a:ext cx="2486354" cy="1076321"/>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3260" tIns="37304" rIns="93260" bIns="0" rtlCol="0" anchor="t"/>
            <a:lstStyle/>
            <a:p>
              <a:pPr algn="ctr" defTabSz="932597">
                <a:defRPr/>
              </a:pPr>
              <a:r>
                <a:rPr lang="en-US" sz="1200" b="1" dirty="0">
                  <a:solidFill>
                    <a:schemeClr val="tx1"/>
                  </a:solidFill>
                  <a:latin typeface="Segoe UI Semibold"/>
                  <a:cs typeface="Segoe UI" panose="020B0502040204020203" pitchFamily="34" charset="0"/>
                </a:rPr>
                <a:t>Initiative planning/execution</a:t>
              </a:r>
            </a:p>
          </p:txBody>
        </p:sp>
        <p:sp>
          <p:nvSpPr>
            <p:cNvPr id="76" name="Rectangle 75">
              <a:hlinkClick r:id="rId11"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5D0D7743-E660-4135-8F6A-F5A2D1E3B5E5}"/>
                </a:ext>
              </a:extLst>
            </p:cNvPr>
            <p:cNvSpPr/>
            <p:nvPr/>
          </p:nvSpPr>
          <p:spPr>
            <a:xfrm>
              <a:off x="10838327" y="3495464"/>
              <a:ext cx="724758" cy="65571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100" b="1">
                  <a:solidFill>
                    <a:schemeClr val="tx1"/>
                  </a:solidFill>
                  <a:latin typeface="Segoe UI Semibold"/>
                  <a:cs typeface="Segoe UI" panose="020B0502040204020203" pitchFamily="34" charset="0"/>
                </a:rPr>
                <a:t>Privileged Access</a:t>
              </a:r>
            </a:p>
          </p:txBody>
        </p:sp>
        <p:sp>
          <p:nvSpPr>
            <p:cNvPr id="74" name="Rectangle 73">
              <a:hlinkClick r:id="rId12" tooltip="Detailed planning guidance to mitigate human operated ransomware including specific technical initiatives, objectives, key result metrics, stakeholders, and more"/>
              <a:extLst>
                <a:ext uri="{FF2B5EF4-FFF2-40B4-BE49-F238E27FC236}">
                  <a16:creationId xmlns:a16="http://schemas.microsoft.com/office/drawing/2014/main" id="{B7E914F6-560B-4D92-B50B-7F17CEA3A5B0}"/>
                </a:ext>
              </a:extLst>
            </p:cNvPr>
            <p:cNvSpPr/>
            <p:nvPr/>
          </p:nvSpPr>
          <p:spPr>
            <a:xfrm>
              <a:off x="9833405" y="3852358"/>
              <a:ext cx="932308" cy="298249"/>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100" b="1">
                  <a:solidFill>
                    <a:schemeClr val="tx1"/>
                  </a:solidFill>
                  <a:latin typeface="Segoe UI Semibold"/>
                  <a:cs typeface="Segoe UI" panose="020B0502040204020203" pitchFamily="34" charset="0"/>
                </a:rPr>
                <a:t>Ransomware</a:t>
              </a:r>
            </a:p>
          </p:txBody>
        </p:sp>
        <p:sp>
          <p:nvSpPr>
            <p:cNvPr id="75" name="Rectangle 74">
              <a:hlinkClick r:id="rId13" tooltip="Zero Trust Deployment Guidance for identity, endpoints, data, apps, infrastructure, and network"/>
              <a:extLst>
                <a:ext uri="{FF2B5EF4-FFF2-40B4-BE49-F238E27FC236}">
                  <a16:creationId xmlns:a16="http://schemas.microsoft.com/office/drawing/2014/main" id="{FB2F8820-6E74-44A0-86D9-6DCCACAF8514}"/>
                </a:ext>
              </a:extLst>
            </p:cNvPr>
            <p:cNvSpPr/>
            <p:nvPr/>
          </p:nvSpPr>
          <p:spPr>
            <a:xfrm>
              <a:off x="9833405" y="3495464"/>
              <a:ext cx="932308" cy="298249"/>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100" b="1" dirty="0">
                  <a:solidFill>
                    <a:schemeClr val="tx1"/>
                  </a:solidFill>
                  <a:latin typeface="Segoe UI Semibold"/>
                  <a:cs typeface="Segoe UI" panose="020B0502040204020203" pitchFamily="34" charset="0"/>
                </a:rPr>
                <a:t>Zero Trust</a:t>
              </a:r>
            </a:p>
          </p:txBody>
        </p:sp>
        <p:cxnSp>
          <p:nvCxnSpPr>
            <p:cNvPr id="4" name="Straight Connector 3">
              <a:extLst>
                <a:ext uri="{FF2B5EF4-FFF2-40B4-BE49-F238E27FC236}">
                  <a16:creationId xmlns:a16="http://schemas.microsoft.com/office/drawing/2014/main" id="{4EC3F2E7-2C6F-49D6-9742-C54FBB232A65}"/>
                </a:ext>
              </a:extLst>
            </p:cNvPr>
            <p:cNvCxnSpPr>
              <a:cxnSpLocks/>
              <a:stCxn id="75" idx="3"/>
            </p:cNvCxnSpPr>
            <p:nvPr/>
          </p:nvCxnSpPr>
          <p:spPr>
            <a:xfrm>
              <a:off x="10765714" y="3644588"/>
              <a:ext cx="72020"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29514B-7FAE-4E3F-83E1-60D44A6A90C7}"/>
                </a:ext>
              </a:extLst>
            </p:cNvPr>
            <p:cNvCxnSpPr>
              <a:cxnSpLocks/>
              <a:stCxn id="74" idx="3"/>
            </p:cNvCxnSpPr>
            <p:nvPr/>
          </p:nvCxnSpPr>
          <p:spPr>
            <a:xfrm flipV="1">
              <a:off x="10765713" y="4001482"/>
              <a:ext cx="51246" cy="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82">
              <a:hlinkClick r:id="rId14" tooltip="Top Azure security best practices Microsoft recommends based on lessons learned across customers and our own environments."/>
              <a:extLst>
                <a:ext uri="{FF2B5EF4-FFF2-40B4-BE49-F238E27FC236}">
                  <a16:creationId xmlns:a16="http://schemas.microsoft.com/office/drawing/2014/main" id="{DDD661EF-6B2D-410F-B277-6DAE9B7F512C}"/>
                </a:ext>
              </a:extLst>
            </p:cNvPr>
            <p:cNvSpPr/>
            <p:nvPr/>
          </p:nvSpPr>
          <p:spPr>
            <a:xfrm>
              <a:off x="11614331" y="3495464"/>
              <a:ext cx="573875" cy="65571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100" b="1">
                  <a:solidFill>
                    <a:schemeClr val="tx1"/>
                  </a:solidFill>
                  <a:latin typeface="Segoe UI Semibold"/>
                  <a:cs typeface="Segoe UI" panose="020B0502040204020203" pitchFamily="34" charset="0"/>
                </a:rPr>
                <a:t>Azure </a:t>
              </a:r>
              <a:br>
                <a:rPr lang="en-US" sz="1100" b="1">
                  <a:solidFill>
                    <a:schemeClr val="tx1"/>
                  </a:solidFill>
                  <a:latin typeface="Segoe UI Semibold"/>
                  <a:cs typeface="Segoe UI" panose="020B0502040204020203" pitchFamily="34" charset="0"/>
                </a:rPr>
              </a:br>
              <a:r>
                <a:rPr lang="en-US" sz="1100" b="1">
                  <a:solidFill>
                    <a:schemeClr val="tx1"/>
                  </a:solidFill>
                  <a:latin typeface="Segoe UI Semibold"/>
                  <a:cs typeface="Segoe UI" panose="020B0502040204020203" pitchFamily="34" charset="0"/>
                </a:rPr>
                <a:t>Top 10</a:t>
              </a:r>
            </a:p>
          </p:txBody>
        </p:sp>
        <p:cxnSp>
          <p:nvCxnSpPr>
            <p:cNvPr id="12" name="Straight Connector 11">
              <a:extLst>
                <a:ext uri="{FF2B5EF4-FFF2-40B4-BE49-F238E27FC236}">
                  <a16:creationId xmlns:a16="http://schemas.microsoft.com/office/drawing/2014/main" id="{E7279CEA-67E1-4654-A29B-779683A0AD1C}"/>
                </a:ext>
              </a:extLst>
            </p:cNvPr>
            <p:cNvCxnSpPr>
              <a:cxnSpLocks/>
            </p:cNvCxnSpPr>
            <p:nvPr/>
          </p:nvCxnSpPr>
          <p:spPr>
            <a:xfrm flipV="1">
              <a:off x="11559404" y="3851101"/>
              <a:ext cx="51246" cy="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9" name="Right Brace 218">
            <a:extLst>
              <a:ext uri="{FF2B5EF4-FFF2-40B4-BE49-F238E27FC236}">
                <a16:creationId xmlns:a16="http://schemas.microsoft.com/office/drawing/2014/main" id="{6FE4CF5B-2305-41C8-9BB8-2932FC8F5C34}"/>
              </a:ext>
              <a:ext uri="{C183D7F6-B498-43B3-948B-1728B52AA6E4}">
                <adec:decorative xmlns:adec="http://schemas.microsoft.com/office/drawing/2017/decorative" val="1"/>
              </a:ext>
            </a:extLst>
          </p:cNvPr>
          <p:cNvSpPr/>
          <p:nvPr/>
        </p:nvSpPr>
        <p:spPr>
          <a:xfrm>
            <a:off x="6120472" y="4541891"/>
            <a:ext cx="238435" cy="330084"/>
          </a:xfrm>
          <a:prstGeom prst="rightBrace">
            <a:avLst>
              <a:gd name="adj1" fmla="val 0"/>
              <a:gd name="adj2" fmla="val 5000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20" name="Rectangle 219">
            <a:hlinkClick r:id="rId15" tooltip="Technical guidance to help security professionals build and implement cybersecurity strategy, architecture, prioritized roadmaps, best practices, getting started guides, and more. "/>
            <a:extLst>
              <a:ext uri="{FF2B5EF4-FFF2-40B4-BE49-F238E27FC236}">
                <a16:creationId xmlns:a16="http://schemas.microsoft.com/office/drawing/2014/main" id="{2438C18C-E420-4E91-B039-379251F718CC}"/>
              </a:ext>
            </a:extLst>
          </p:cNvPr>
          <p:cNvSpPr/>
          <p:nvPr/>
        </p:nvSpPr>
        <p:spPr>
          <a:xfrm>
            <a:off x="6859126" y="4443748"/>
            <a:ext cx="1972894" cy="460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Microsoft security documentation</a:t>
            </a:r>
          </a:p>
        </p:txBody>
      </p:sp>
      <p:sp>
        <p:nvSpPr>
          <p:cNvPr id="221" name="Rectangle 220">
            <a:extLst>
              <a:ext uri="{FF2B5EF4-FFF2-40B4-BE49-F238E27FC236}">
                <a16:creationId xmlns:a16="http://schemas.microsoft.com/office/drawing/2014/main" id="{B0997A62-DC71-4753-B46C-6B4BFA4D64D0}"/>
              </a:ext>
            </a:extLst>
          </p:cNvPr>
          <p:cNvSpPr/>
          <p:nvPr/>
        </p:nvSpPr>
        <p:spPr>
          <a:xfrm>
            <a:off x="6981905" y="5207849"/>
            <a:ext cx="1727336" cy="460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Product docs </a:t>
            </a:r>
            <a:br>
              <a:rPr lang="en-US" sz="1600" b="1" dirty="0">
                <a:solidFill>
                  <a:schemeClr val="tx1"/>
                </a:solidFill>
                <a:latin typeface="Segoe UI Semibold"/>
                <a:cs typeface="Segoe UI" panose="020B0502040204020203" pitchFamily="34" charset="0"/>
              </a:rPr>
            </a:br>
            <a:r>
              <a:rPr lang="en-US" sz="1200" b="1" dirty="0">
                <a:solidFill>
                  <a:srgbClr val="000000">
                    <a:lumMod val="75000"/>
                    <a:lumOff val="25000"/>
                  </a:srgbClr>
                </a:solidFill>
                <a:latin typeface="Segoe UI Semibold"/>
                <a:cs typeface="Segoe UI" panose="020B0502040204020203" pitchFamily="34" charset="0"/>
                <a:hlinkClick r:id="rId16"/>
              </a:rPr>
              <a:t>Azure</a:t>
            </a:r>
            <a:r>
              <a:rPr lang="en-US" sz="1200" b="1" dirty="0">
                <a:solidFill>
                  <a:srgbClr val="000000">
                    <a:lumMod val="75000"/>
                    <a:lumOff val="25000"/>
                  </a:srgbClr>
                </a:solidFill>
                <a:latin typeface="Segoe UI Semibold"/>
                <a:cs typeface="Segoe UI" panose="020B0502040204020203" pitchFamily="34" charset="0"/>
              </a:rPr>
              <a:t> </a:t>
            </a:r>
            <a:r>
              <a:rPr lang="en-US" sz="1200" b="1" dirty="0">
                <a:solidFill>
                  <a:schemeClr val="tx1"/>
                </a:solidFill>
                <a:latin typeface="Segoe UI Semibold"/>
                <a:cs typeface="Segoe UI" panose="020B0502040204020203" pitchFamily="34" charset="0"/>
              </a:rPr>
              <a:t>|</a:t>
            </a:r>
            <a:r>
              <a:rPr lang="en-US" sz="1200" b="1" dirty="0">
                <a:solidFill>
                  <a:srgbClr val="000000">
                    <a:lumMod val="75000"/>
                    <a:lumOff val="25000"/>
                  </a:srgbClr>
                </a:solidFill>
                <a:latin typeface="Segoe UI Semibold"/>
                <a:cs typeface="Segoe UI" panose="020B0502040204020203" pitchFamily="34" charset="0"/>
              </a:rPr>
              <a:t> </a:t>
            </a:r>
            <a:r>
              <a:rPr lang="en-US" sz="1200" b="1" dirty="0">
                <a:solidFill>
                  <a:srgbClr val="000000">
                    <a:lumMod val="75000"/>
                    <a:lumOff val="25000"/>
                  </a:srgbClr>
                </a:solidFill>
                <a:latin typeface="Segoe UI Semibold"/>
                <a:cs typeface="Segoe UI" panose="020B0502040204020203" pitchFamily="34" charset="0"/>
                <a:hlinkClick r:id="rId17"/>
              </a:rPr>
              <a:t>Microsoft 365</a:t>
            </a:r>
            <a:endParaRPr lang="en-US" sz="1122" b="1" dirty="0">
              <a:solidFill>
                <a:srgbClr val="000000">
                  <a:lumMod val="75000"/>
                  <a:lumOff val="25000"/>
                </a:srgbClr>
              </a:solidFill>
              <a:latin typeface="Segoe UI Semibold"/>
              <a:cs typeface="Segoe UI" panose="020B0502040204020203" pitchFamily="34" charset="0"/>
            </a:endParaRPr>
          </a:p>
        </p:txBody>
      </p:sp>
      <p:sp>
        <p:nvSpPr>
          <p:cNvPr id="228" name="Rectangle 227">
            <a:hlinkClick r:id="rId18"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88FEFCEC-A736-4E24-8B11-AFE28F356435}"/>
              </a:ext>
            </a:extLst>
          </p:cNvPr>
          <p:cNvSpPr/>
          <p:nvPr/>
        </p:nvSpPr>
        <p:spPr>
          <a:xfrm>
            <a:off x="9475652" y="4428087"/>
            <a:ext cx="2340722" cy="491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Azure Security Benchmark</a:t>
            </a:r>
          </a:p>
        </p:txBody>
      </p:sp>
      <p:sp>
        <p:nvSpPr>
          <p:cNvPr id="234" name="Rectangle 233">
            <a:hlinkClick r:id="rId19" tooltip="The Well Architected Framework (CAF) security guidance provides guidance and lessons learned for securing workloads and applications."/>
            <a:extLst>
              <a:ext uri="{FF2B5EF4-FFF2-40B4-BE49-F238E27FC236}">
                <a16:creationId xmlns:a16="http://schemas.microsoft.com/office/drawing/2014/main" id="{1746520A-6EE9-4570-8F51-04496D2B7B6E}"/>
              </a:ext>
            </a:extLst>
          </p:cNvPr>
          <p:cNvSpPr/>
          <p:nvPr/>
        </p:nvSpPr>
        <p:spPr>
          <a:xfrm>
            <a:off x="9206521" y="5192188"/>
            <a:ext cx="2878984" cy="491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60" tIns="0" rIns="93260" bIns="0" rtlCol="0" anchor="ctr"/>
          <a:lstStyle/>
          <a:p>
            <a:pPr algn="ctr" defTabSz="932597">
              <a:defRPr/>
            </a:pPr>
            <a:r>
              <a:rPr lang="en-US" sz="1600" b="1" dirty="0">
                <a:solidFill>
                  <a:schemeClr val="tx1"/>
                </a:solidFill>
                <a:latin typeface="Segoe UI Semibold"/>
                <a:cs typeface="Segoe UI" panose="020B0502040204020203" pitchFamily="34" charset="0"/>
              </a:rPr>
              <a:t>Well-Architected Framework </a:t>
            </a:r>
            <a:br>
              <a:rPr lang="en-US" sz="1600" b="1" dirty="0">
                <a:solidFill>
                  <a:schemeClr val="tx1"/>
                </a:solidFill>
                <a:latin typeface="Segoe UI Semibold"/>
                <a:cs typeface="Segoe UI" panose="020B0502040204020203" pitchFamily="34" charset="0"/>
              </a:rPr>
            </a:br>
            <a:r>
              <a:rPr lang="en-US" sz="1200" b="1" dirty="0">
                <a:solidFill>
                  <a:schemeClr val="tx1"/>
                </a:solidFill>
                <a:latin typeface="Segoe UI Semibold"/>
                <a:cs typeface="Segoe UI" panose="020B0502040204020203" pitchFamily="34" charset="0"/>
              </a:rPr>
              <a:t>(For Azure workload owners)</a:t>
            </a:r>
            <a:endParaRPr lang="en-US" sz="1600" b="1" dirty="0">
              <a:solidFill>
                <a:schemeClr val="tx1"/>
              </a:solidFill>
              <a:latin typeface="Segoe UI Semibold"/>
              <a:cs typeface="Segoe UI" panose="020B0502040204020203" pitchFamily="34" charset="0"/>
            </a:endParaRPr>
          </a:p>
        </p:txBody>
      </p:sp>
      <p:sp>
        <p:nvSpPr>
          <p:cNvPr id="223" name="Right Brace 222">
            <a:extLst>
              <a:ext uri="{FF2B5EF4-FFF2-40B4-BE49-F238E27FC236}">
                <a16:creationId xmlns:a16="http://schemas.microsoft.com/office/drawing/2014/main" id="{19032070-50B8-414C-9141-1220F52434DB}"/>
              </a:ext>
              <a:ext uri="{C183D7F6-B498-43B3-948B-1728B52AA6E4}">
                <adec:decorative xmlns:adec="http://schemas.microsoft.com/office/drawing/2017/decorative" val="1"/>
              </a:ext>
            </a:extLst>
          </p:cNvPr>
          <p:cNvSpPr/>
          <p:nvPr/>
        </p:nvSpPr>
        <p:spPr>
          <a:xfrm>
            <a:off x="6119267" y="5177865"/>
            <a:ext cx="238435" cy="555328"/>
          </a:xfrm>
          <a:prstGeom prst="rightBrace">
            <a:avLst>
              <a:gd name="adj1" fmla="val 0"/>
              <a:gd name="adj2" fmla="val 5000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36" name="Right Brace 235">
            <a:extLst>
              <a:ext uri="{FF2B5EF4-FFF2-40B4-BE49-F238E27FC236}">
                <a16:creationId xmlns:a16="http://schemas.microsoft.com/office/drawing/2014/main" id="{DE5C8621-E6B4-40E0-B3D3-B913731358F7}"/>
              </a:ext>
              <a:ext uri="{C183D7F6-B498-43B3-948B-1728B52AA6E4}">
                <adec:decorative xmlns:adec="http://schemas.microsoft.com/office/drawing/2017/decorative" val="1"/>
              </a:ext>
            </a:extLst>
          </p:cNvPr>
          <p:cNvSpPr/>
          <p:nvPr/>
        </p:nvSpPr>
        <p:spPr>
          <a:xfrm>
            <a:off x="8990673" y="5177865"/>
            <a:ext cx="237744" cy="503493"/>
          </a:xfrm>
          <a:prstGeom prst="rightBrace">
            <a:avLst>
              <a:gd name="adj1" fmla="val 0"/>
              <a:gd name="adj2" fmla="val 49552"/>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2040">
              <a:solidFill>
                <a:srgbClr val="000000"/>
              </a:solidFill>
              <a:latin typeface="Segoe UI"/>
            </a:endParaRPr>
          </a:p>
        </p:txBody>
      </p:sp>
      <p:pic>
        <p:nvPicPr>
          <p:cNvPr id="8" name="Picture 2">
            <a:extLst>
              <a:ext uri="{FF2B5EF4-FFF2-40B4-BE49-F238E27FC236}">
                <a16:creationId xmlns:a16="http://schemas.microsoft.com/office/drawing/2014/main" id="{97A9D79E-F24D-49DD-A726-4AD4CB12DB0B}"/>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tretch>
            <a:fillRect/>
          </a:stretch>
        </p:blipFill>
        <p:spPr bwMode="auto">
          <a:xfrm>
            <a:off x="10531817" y="6275501"/>
            <a:ext cx="398956" cy="398956"/>
          </a:xfrm>
          <a:prstGeom prst="rect">
            <a:avLst/>
          </a:prstGeom>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404A69A-F439-4A5A-AD3A-E4FC146C6ECE}"/>
              </a:ext>
              <a:ext uri="{C183D7F6-B498-43B3-948B-1728B52AA6E4}">
                <adec:decorative xmlns:adec="http://schemas.microsoft.com/office/drawing/2017/decorative" val="1"/>
              </a:ext>
            </a:extLst>
          </p:cNvPr>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8069263" y="6367257"/>
            <a:ext cx="215444" cy="215444"/>
          </a:xfrm>
          <a:prstGeom prst="rect">
            <a:avLst/>
          </a:prstGeom>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5100E807-CA4B-4932-8E4C-A4A5BC9DA071}"/>
              </a:ext>
            </a:extLst>
          </p:cNvPr>
          <p:cNvSpPr txBox="1"/>
          <p:nvPr/>
        </p:nvSpPr>
        <p:spPr>
          <a:xfrm>
            <a:off x="323385" y="6321091"/>
            <a:ext cx="3419689" cy="307777"/>
          </a:xfrm>
          <a:prstGeom prst="rect">
            <a:avLst/>
          </a:prstGeom>
          <a:noFill/>
        </p:spPr>
        <p:txBody>
          <a:bodyPr wrap="square">
            <a:spAutoFit/>
          </a:bodyPr>
          <a:lstStyle/>
          <a:p>
            <a:pPr defTabSz="932597">
              <a:defRPr/>
            </a:pPr>
            <a:r>
              <a:rPr lang="en-US" sz="1400" dirty="0">
                <a:latin typeface="Segoe UI"/>
              </a:rPr>
              <a:t>May 2021 </a:t>
            </a:r>
            <a:r>
              <a:rPr lang="en-US" sz="1400" dirty="0">
                <a:solidFill>
                  <a:schemeClr val="tx2"/>
                </a:solidFill>
                <a:latin typeface="Segoe UI"/>
                <a:hlinkClick r:id="rId22">
                  <a:extLst>
                    <a:ext uri="{A12FA001-AC4F-418D-AE19-62706E023703}">
                      <ahyp:hlinkClr xmlns:ahyp="http://schemas.microsoft.com/office/drawing/2018/hyperlinkcolor" val="tx"/>
                    </a:ext>
                  </a:extLst>
                </a:hlinkClick>
              </a:rPr>
              <a:t>https://aka.ms/MCRA</a:t>
            </a:r>
            <a:r>
              <a:rPr lang="en-US" sz="1400" dirty="0">
                <a:solidFill>
                  <a:schemeClr val="tx2"/>
                </a:solidFill>
                <a:latin typeface="Segoe UI"/>
              </a:rPr>
              <a:t> </a:t>
            </a:r>
          </a:p>
        </p:txBody>
      </p:sp>
      <p:sp>
        <p:nvSpPr>
          <p:cNvPr id="5" name="TextBox 4">
            <a:extLst>
              <a:ext uri="{FF2B5EF4-FFF2-40B4-BE49-F238E27FC236}">
                <a16:creationId xmlns:a16="http://schemas.microsoft.com/office/drawing/2014/main" id="{C86927F9-E466-4723-B513-B13EE826F144}"/>
              </a:ext>
            </a:extLst>
          </p:cNvPr>
          <p:cNvSpPr txBox="1"/>
          <p:nvPr/>
        </p:nvSpPr>
        <p:spPr>
          <a:xfrm>
            <a:off x="5023298" y="6367257"/>
            <a:ext cx="2824941" cy="215444"/>
          </a:xfrm>
          <a:prstGeom prst="rect">
            <a:avLst/>
          </a:prstGeom>
          <a:noFill/>
        </p:spPr>
        <p:txBody>
          <a:bodyPr wrap="none" lIns="0" tIns="0" rIns="0" bIns="0" rtlCol="0">
            <a:spAutoFit/>
          </a:bodyPr>
          <a:lstStyle/>
          <a:p>
            <a:pPr defTabSz="932597"/>
            <a:r>
              <a:rPr lang="en-US" sz="1400" dirty="0">
                <a:gradFill>
                  <a:gsLst>
                    <a:gs pos="2917">
                      <a:srgbClr val="000000"/>
                    </a:gs>
                    <a:gs pos="30000">
                      <a:srgbClr val="000000"/>
                    </a:gs>
                  </a:gsLst>
                  <a:lin ang="5400000" scaled="0"/>
                </a:gradFill>
              </a:rPr>
              <a:t>Feedback and additional resources:</a:t>
            </a:r>
          </a:p>
        </p:txBody>
      </p:sp>
      <p:sp>
        <p:nvSpPr>
          <p:cNvPr id="7" name="TextBox 6">
            <a:extLst>
              <a:ext uri="{FF2B5EF4-FFF2-40B4-BE49-F238E27FC236}">
                <a16:creationId xmlns:a16="http://schemas.microsoft.com/office/drawing/2014/main" id="{17574494-D988-46A0-A208-2E7539D2553C}"/>
              </a:ext>
            </a:extLst>
          </p:cNvPr>
          <p:cNvSpPr txBox="1"/>
          <p:nvPr/>
        </p:nvSpPr>
        <p:spPr>
          <a:xfrm>
            <a:off x="8340341" y="6321091"/>
            <a:ext cx="2526606" cy="307777"/>
          </a:xfrm>
          <a:prstGeom prst="rect">
            <a:avLst/>
          </a:prstGeom>
          <a:noFill/>
        </p:spPr>
        <p:txBody>
          <a:bodyPr wrap="square" anchor="ctr" anchorCtr="0">
            <a:spAutoFit/>
          </a:bodyPr>
          <a:lstStyle/>
          <a:p>
            <a:pPr defTabSz="932597"/>
            <a:r>
              <a:rPr lang="en-US" sz="1400" dirty="0">
                <a:gradFill>
                  <a:gsLst>
                    <a:gs pos="2917">
                      <a:srgbClr val="0078D4"/>
                    </a:gs>
                    <a:gs pos="100000">
                      <a:srgbClr val="0078D4"/>
                    </a:gs>
                  </a:gsLst>
                  <a:lin ang="5400000" scaled="0"/>
                </a:gradFill>
                <a:latin typeface="Segoe UI"/>
                <a:hlinkClick r:id="rId23">
                  <a:extLst>
                    <a:ext uri="{A12FA001-AC4F-418D-AE19-62706E023703}">
                      <ahyp:hlinkClr xmlns:ahyp="http://schemas.microsoft.com/office/drawing/2018/hyperlinkcolor" val="tx"/>
                    </a:ext>
                  </a:extLst>
                </a:hlinkClick>
              </a:rPr>
              <a:t>https://aka.ms/markslist</a:t>
            </a:r>
            <a:r>
              <a:rPr lang="en-US" sz="1400" dirty="0">
                <a:gradFill>
                  <a:gsLst>
                    <a:gs pos="2917">
                      <a:srgbClr val="0078D4"/>
                    </a:gs>
                    <a:gs pos="100000">
                      <a:srgbClr val="0078D4"/>
                    </a:gs>
                  </a:gsLst>
                  <a:lin ang="5400000" scaled="0"/>
                </a:gradFill>
                <a:latin typeface="Segoe UI"/>
              </a:rPr>
              <a:t> </a:t>
            </a:r>
          </a:p>
        </p:txBody>
      </p:sp>
      <p:sp>
        <p:nvSpPr>
          <p:cNvPr id="9" name="TextBox 8">
            <a:extLst>
              <a:ext uri="{FF2B5EF4-FFF2-40B4-BE49-F238E27FC236}">
                <a16:creationId xmlns:a16="http://schemas.microsoft.com/office/drawing/2014/main" id="{8970D58A-0781-4109-9993-808E9A246463}"/>
              </a:ext>
            </a:extLst>
          </p:cNvPr>
          <p:cNvSpPr txBox="1"/>
          <p:nvPr/>
        </p:nvSpPr>
        <p:spPr>
          <a:xfrm>
            <a:off x="10885819" y="6321091"/>
            <a:ext cx="1354687" cy="307777"/>
          </a:xfrm>
          <a:prstGeom prst="rect">
            <a:avLst/>
          </a:prstGeom>
          <a:noFill/>
        </p:spPr>
        <p:txBody>
          <a:bodyPr wrap="square" anchor="ctr" anchorCtr="0">
            <a:spAutoFit/>
          </a:bodyPr>
          <a:lstStyle/>
          <a:p>
            <a:pPr defTabSz="932597"/>
            <a:r>
              <a:rPr lang="en-US" sz="1400" dirty="0">
                <a:gradFill>
                  <a:gsLst>
                    <a:gs pos="2917">
                      <a:srgbClr val="0078D4"/>
                    </a:gs>
                    <a:gs pos="100000">
                      <a:srgbClr val="0078D4"/>
                    </a:gs>
                  </a:gsLst>
                  <a:lin ang="5400000" scaled="0"/>
                </a:gradFill>
                <a:latin typeface="Segoe UI"/>
                <a:hlinkClick r:id="rId24">
                  <a:extLst>
                    <a:ext uri="{A12FA001-AC4F-418D-AE19-62706E023703}">
                      <ahyp:hlinkClr xmlns:ahyp="http://schemas.microsoft.com/office/drawing/2018/hyperlinkcolor" val="tx"/>
                    </a:ext>
                  </a:extLst>
                </a:hlinkClick>
              </a:rPr>
              <a:t>@MarkSimos</a:t>
            </a:r>
            <a:endParaRPr lang="en-US" sz="1400" dirty="0">
              <a:gradFill>
                <a:gsLst>
                  <a:gs pos="2917">
                    <a:srgbClr val="0078D4"/>
                  </a:gs>
                  <a:gs pos="100000">
                    <a:srgbClr val="0078D4"/>
                  </a:gs>
                </a:gsLst>
                <a:lin ang="5400000" scaled="0"/>
              </a:gradFill>
              <a:latin typeface="Segoe UI"/>
            </a:endParaRPr>
          </a:p>
        </p:txBody>
      </p:sp>
      <p:grpSp>
        <p:nvGrpSpPr>
          <p:cNvPr id="33" name="Group 32">
            <a:extLst>
              <a:ext uri="{FF2B5EF4-FFF2-40B4-BE49-F238E27FC236}">
                <a16:creationId xmlns:a16="http://schemas.microsoft.com/office/drawing/2014/main" id="{EDC0CF97-993F-4A8F-B060-1B15A12E5E32}"/>
              </a:ext>
              <a:ext uri="{C183D7F6-B498-43B3-948B-1728B52AA6E4}">
                <adec:decorative xmlns:adec="http://schemas.microsoft.com/office/drawing/2017/decorative" val="1"/>
              </a:ext>
            </a:extLst>
          </p:cNvPr>
          <p:cNvGrpSpPr/>
          <p:nvPr/>
        </p:nvGrpSpPr>
        <p:grpSpPr>
          <a:xfrm>
            <a:off x="4065161" y="1498201"/>
            <a:ext cx="2176509" cy="4157849"/>
            <a:chOff x="3935044" y="1498201"/>
            <a:chExt cx="2176509" cy="4157849"/>
          </a:xfrm>
        </p:grpSpPr>
        <p:sp>
          <p:nvSpPr>
            <p:cNvPr id="65" name="Rectangle 64">
              <a:extLst>
                <a:ext uri="{FF2B5EF4-FFF2-40B4-BE49-F238E27FC236}">
                  <a16:creationId xmlns:a16="http://schemas.microsoft.com/office/drawing/2014/main" id="{7048D5CE-CBE3-4FFF-B746-87B15085A992}"/>
                </a:ext>
              </a:extLst>
            </p:cNvPr>
            <p:cNvSpPr/>
            <p:nvPr/>
          </p:nvSpPr>
          <p:spPr>
            <a:xfrm>
              <a:off x="3935390" y="2232844"/>
              <a:ext cx="2175816"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Business and security integration</a:t>
              </a:r>
            </a:p>
          </p:txBody>
        </p:sp>
        <p:sp>
          <p:nvSpPr>
            <p:cNvPr id="201" name="Rectangle 200">
              <a:extLst>
                <a:ext uri="{FF2B5EF4-FFF2-40B4-BE49-F238E27FC236}">
                  <a16:creationId xmlns:a16="http://schemas.microsoft.com/office/drawing/2014/main" id="{0002152B-562C-49E4-8F68-0CB5839CCCF3}"/>
                </a:ext>
              </a:extLst>
            </p:cNvPr>
            <p:cNvSpPr/>
            <p:nvPr/>
          </p:nvSpPr>
          <p:spPr>
            <a:xfrm>
              <a:off x="3935044" y="5171418"/>
              <a:ext cx="2176509"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Implementation</a:t>
              </a:r>
            </a:p>
          </p:txBody>
        </p:sp>
        <p:sp>
          <p:nvSpPr>
            <p:cNvPr id="202" name="Rectangle 201">
              <a:extLst>
                <a:ext uri="{FF2B5EF4-FFF2-40B4-BE49-F238E27FC236}">
                  <a16:creationId xmlns:a16="http://schemas.microsoft.com/office/drawing/2014/main" id="{BAB49F9A-0F11-44DA-B4E7-8C773B06EA00}"/>
                </a:ext>
              </a:extLst>
            </p:cNvPr>
            <p:cNvSpPr/>
            <p:nvPr/>
          </p:nvSpPr>
          <p:spPr>
            <a:xfrm>
              <a:off x="3935044" y="4436773"/>
              <a:ext cx="2176509"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Technical planning</a:t>
              </a:r>
            </a:p>
          </p:txBody>
        </p:sp>
        <p:sp>
          <p:nvSpPr>
            <p:cNvPr id="203" name="Rectangle 202">
              <a:extLst>
                <a:ext uri="{FF2B5EF4-FFF2-40B4-BE49-F238E27FC236}">
                  <a16:creationId xmlns:a16="http://schemas.microsoft.com/office/drawing/2014/main" id="{BF0908BA-3B11-4C19-8A86-9B8916CABB6A}"/>
                </a:ext>
              </a:extLst>
            </p:cNvPr>
            <p:cNvSpPr/>
            <p:nvPr/>
          </p:nvSpPr>
          <p:spPr>
            <a:xfrm>
              <a:off x="3935044" y="3702130"/>
              <a:ext cx="2176509"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Architecture </a:t>
              </a:r>
              <a:br>
                <a:rPr lang="en-US" sz="1600" dirty="0">
                  <a:solidFill>
                    <a:schemeClr val="tx1"/>
                  </a:solidFill>
                  <a:latin typeface="+mj-lt"/>
                  <a:cs typeface="Segoe UI" panose="020B0502040204020203" pitchFamily="34" charset="0"/>
                </a:rPr>
              </a:br>
              <a:r>
                <a:rPr lang="en-US" sz="1600" dirty="0">
                  <a:solidFill>
                    <a:schemeClr val="tx1"/>
                  </a:solidFill>
                  <a:latin typeface="+mj-lt"/>
                  <a:cs typeface="Segoe UI" panose="020B0502040204020203" pitchFamily="34" charset="0"/>
                </a:rPr>
                <a:t>and policy</a:t>
              </a:r>
            </a:p>
          </p:txBody>
        </p:sp>
        <p:sp>
          <p:nvSpPr>
            <p:cNvPr id="204" name="Rectangle 203">
              <a:extLst>
                <a:ext uri="{FF2B5EF4-FFF2-40B4-BE49-F238E27FC236}">
                  <a16:creationId xmlns:a16="http://schemas.microsoft.com/office/drawing/2014/main" id="{3024BCBE-5B9B-4BA2-B011-E3E1F9307A32}"/>
                </a:ext>
              </a:extLst>
            </p:cNvPr>
            <p:cNvSpPr/>
            <p:nvPr/>
          </p:nvSpPr>
          <p:spPr>
            <a:xfrm>
              <a:off x="3935389" y="2967487"/>
              <a:ext cx="2175818"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Security strategy, programs, and epics </a:t>
              </a:r>
            </a:p>
          </p:txBody>
        </p:sp>
        <p:sp>
          <p:nvSpPr>
            <p:cNvPr id="205" name="Rectangle 204" descr="Securing digital transformation&#10;">
              <a:extLst>
                <a:ext uri="{FF2B5EF4-FFF2-40B4-BE49-F238E27FC236}">
                  <a16:creationId xmlns:a16="http://schemas.microsoft.com/office/drawing/2014/main" id="{1EE20ABD-70E4-4CE8-A74D-11DC56FEFC01}"/>
                </a:ext>
              </a:extLst>
            </p:cNvPr>
            <p:cNvSpPr/>
            <p:nvPr/>
          </p:nvSpPr>
          <p:spPr>
            <a:xfrm>
              <a:off x="3935390" y="1498201"/>
              <a:ext cx="2175816"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r>
                <a:rPr lang="en-US" sz="1600" dirty="0">
                  <a:solidFill>
                    <a:schemeClr val="tx1"/>
                  </a:solidFill>
                  <a:latin typeface="+mj-lt"/>
                  <a:cs typeface="Segoe UI" panose="020B0502040204020203" pitchFamily="34" charset="0"/>
                </a:rPr>
                <a:t>Securing digital transformation</a:t>
              </a:r>
            </a:p>
          </p:txBody>
        </p:sp>
        <p:cxnSp>
          <p:nvCxnSpPr>
            <p:cNvPr id="29" name="Straight Connector 28">
              <a:extLst>
                <a:ext uri="{FF2B5EF4-FFF2-40B4-BE49-F238E27FC236}">
                  <a16:creationId xmlns:a16="http://schemas.microsoft.com/office/drawing/2014/main" id="{BD52E582-0E18-4954-AC06-1B9562B39740}"/>
                </a:ext>
              </a:extLst>
            </p:cNvPr>
            <p:cNvCxnSpPr/>
            <p:nvPr/>
          </p:nvCxnSpPr>
          <p:spPr>
            <a:xfrm>
              <a:off x="5016500" y="2004244"/>
              <a:ext cx="0" cy="2286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5C822A3-997D-4DFA-99D5-A2DBD91C34C2}"/>
                </a:ext>
              </a:extLst>
            </p:cNvPr>
            <p:cNvCxnSpPr/>
            <p:nvPr/>
          </p:nvCxnSpPr>
          <p:spPr>
            <a:xfrm>
              <a:off x="5016500" y="2742432"/>
              <a:ext cx="0" cy="2286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BD330A-0B97-4961-90D9-1DC5840B270C}"/>
                </a:ext>
              </a:extLst>
            </p:cNvPr>
            <p:cNvCxnSpPr/>
            <p:nvPr/>
          </p:nvCxnSpPr>
          <p:spPr>
            <a:xfrm>
              <a:off x="5016500" y="3480619"/>
              <a:ext cx="0" cy="2286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A7F1A49-C848-496E-869B-BE4DBC011A85}"/>
                </a:ext>
              </a:extLst>
            </p:cNvPr>
            <p:cNvCxnSpPr>
              <a:cxnSpLocks/>
            </p:cNvCxnSpPr>
            <p:nvPr/>
          </p:nvCxnSpPr>
          <p:spPr>
            <a:xfrm>
              <a:off x="5016500" y="4244206"/>
              <a:ext cx="0" cy="30403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2CB17D6-1B08-40D1-BDBE-9647EF56EB2D}"/>
                </a:ext>
              </a:extLst>
            </p:cNvPr>
            <p:cNvCxnSpPr>
              <a:cxnSpLocks/>
            </p:cNvCxnSpPr>
            <p:nvPr/>
          </p:nvCxnSpPr>
          <p:spPr>
            <a:xfrm>
              <a:off x="5016500" y="4855394"/>
              <a:ext cx="0" cy="40212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846CA412-1977-4BA5-8FBF-66999118AE09}"/>
              </a:ext>
              <a:ext uri="{C183D7F6-B498-43B3-948B-1728B52AA6E4}">
                <adec:decorative xmlns:adec="http://schemas.microsoft.com/office/drawing/2017/decorative" val="1"/>
              </a:ext>
            </a:extLst>
          </p:cNvPr>
          <p:cNvSpPr/>
          <p:nvPr/>
        </p:nvSpPr>
        <p:spPr bwMode="auto">
          <a:xfrm>
            <a:off x="6356349" y="1576638"/>
            <a:ext cx="5884157" cy="43971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E5E783D0-7E81-4D47-9ED1-E8F62E85AFA7}"/>
              </a:ext>
              <a:ext uri="{C183D7F6-B498-43B3-948B-1728B52AA6E4}">
                <adec:decorative xmlns:adec="http://schemas.microsoft.com/office/drawing/2017/decorative" val="1"/>
              </a:ext>
            </a:extLst>
          </p:cNvPr>
          <p:cNvGrpSpPr/>
          <p:nvPr/>
        </p:nvGrpSpPr>
        <p:grpSpPr>
          <a:xfrm>
            <a:off x="8709241" y="4603827"/>
            <a:ext cx="1114209" cy="814060"/>
            <a:chOff x="8709241" y="4667250"/>
            <a:chExt cx="1114209" cy="780230"/>
          </a:xfrm>
        </p:grpSpPr>
        <p:cxnSp>
          <p:nvCxnSpPr>
            <p:cNvPr id="39" name="Connector: Elbow 38">
              <a:extLst>
                <a:ext uri="{FF2B5EF4-FFF2-40B4-BE49-F238E27FC236}">
                  <a16:creationId xmlns:a16="http://schemas.microsoft.com/office/drawing/2014/main" id="{AAAF6762-5E69-4437-9AFF-69C845566924}"/>
                </a:ext>
              </a:extLst>
            </p:cNvPr>
            <p:cNvCxnSpPr>
              <a:cxnSpLocks/>
            </p:cNvCxnSpPr>
            <p:nvPr/>
          </p:nvCxnSpPr>
          <p:spPr>
            <a:xfrm flipV="1">
              <a:off x="8709241" y="4667250"/>
              <a:ext cx="1114209" cy="780230"/>
            </a:xfrm>
            <a:prstGeom prst="bentConnector3">
              <a:avLst>
                <a:gd name="adj1" fmla="val 10676"/>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DAEF65-045C-4CE1-8B59-C2424E6B7EFD}"/>
                </a:ext>
              </a:extLst>
            </p:cNvPr>
            <p:cNvCxnSpPr>
              <a:cxnSpLocks/>
            </p:cNvCxnSpPr>
            <p:nvPr/>
          </p:nvCxnSpPr>
          <p:spPr>
            <a:xfrm>
              <a:off x="8709241" y="4792663"/>
              <a:ext cx="118872"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1742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48"/>
                                        </p:tgtEl>
                                        <p:attrNameLst>
                                          <p:attrName>style.visibility</p:attrName>
                                        </p:attrNameLst>
                                      </p:cBhvr>
                                      <p:to>
                                        <p:strVal val="visible"/>
                                      </p:to>
                                    </p:set>
                                    <p:animEffect transition="in" filter="wipe(left)">
                                      <p:cBhvr>
                                        <p:cTn id="14" dur="500"/>
                                        <p:tgtEl>
                                          <p:spTgt spid="248"/>
                                        </p:tgtEl>
                                      </p:cBhvr>
                                    </p:animEffect>
                                  </p:childTnLst>
                                </p:cTn>
                              </p:par>
                              <p:par>
                                <p:cTn id="15" presetID="10"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50"/>
                                        </p:tgtEl>
                                        <p:attrNameLst>
                                          <p:attrName>style.visibility</p:attrName>
                                        </p:attrNameLst>
                                      </p:cBhvr>
                                      <p:to>
                                        <p:strVal val="visible"/>
                                      </p:to>
                                    </p:set>
                                    <p:animEffect transition="in" filter="wipe(left)">
                                      <p:cBhvr>
                                        <p:cTn id="21" dur="500"/>
                                        <p:tgtEl>
                                          <p:spTgt spid="250"/>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52"/>
                                        </p:tgtEl>
                                        <p:attrNameLst>
                                          <p:attrName>style.visibility</p:attrName>
                                        </p:attrNameLst>
                                      </p:cBhvr>
                                      <p:to>
                                        <p:strVal val="visible"/>
                                      </p:to>
                                    </p:set>
                                    <p:animEffect transition="in" filter="wipe(left)">
                                      <p:cBhvr>
                                        <p:cTn id="28" dur="500"/>
                                        <p:tgtEl>
                                          <p:spTgt spid="252"/>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2500"/>
                            </p:stCondLst>
                            <p:childTnLst>
                              <p:par>
                                <p:cTn id="40" presetID="12" presetClass="entr" presetSubtype="8" fill="hold" grpId="0" nodeType="afterEffect">
                                  <p:stCondLst>
                                    <p:cond delay="0"/>
                                  </p:stCondLst>
                                  <p:childTnLst>
                                    <p:set>
                                      <p:cBhvr>
                                        <p:cTn id="41" dur="1" fill="hold">
                                          <p:stCondLst>
                                            <p:cond delay="0"/>
                                          </p:stCondLst>
                                        </p:cTn>
                                        <p:tgtEl>
                                          <p:spTgt spid="215"/>
                                        </p:tgtEl>
                                        <p:attrNameLst>
                                          <p:attrName>style.visibility</p:attrName>
                                        </p:attrNameLst>
                                      </p:cBhvr>
                                      <p:to>
                                        <p:strVal val="visible"/>
                                      </p:to>
                                    </p:set>
                                    <p:anim calcmode="lin" valueType="num">
                                      <p:cBhvr additive="base">
                                        <p:cTn id="42" dur="500"/>
                                        <p:tgtEl>
                                          <p:spTgt spid="215"/>
                                        </p:tgtEl>
                                        <p:attrNameLst>
                                          <p:attrName>ppt_x</p:attrName>
                                        </p:attrNameLst>
                                      </p:cBhvr>
                                      <p:tavLst>
                                        <p:tav tm="0">
                                          <p:val>
                                            <p:strVal val="#ppt_x-#ppt_w*1.125000"/>
                                          </p:val>
                                        </p:tav>
                                        <p:tav tm="100000">
                                          <p:val>
                                            <p:strVal val="#ppt_x"/>
                                          </p:val>
                                        </p:tav>
                                      </p:tavLst>
                                    </p:anim>
                                    <p:animEffect transition="in" filter="wipe(right)">
                                      <p:cBhvr>
                                        <p:cTn id="43" dur="500"/>
                                        <p:tgtEl>
                                          <p:spTgt spid="215"/>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219"/>
                                        </p:tgtEl>
                                        <p:attrNameLst>
                                          <p:attrName>style.visibility</p:attrName>
                                        </p:attrNameLst>
                                      </p:cBhvr>
                                      <p:to>
                                        <p:strVal val="visible"/>
                                      </p:to>
                                    </p:set>
                                    <p:anim calcmode="lin" valueType="num">
                                      <p:cBhvr additive="base">
                                        <p:cTn id="46" dur="500"/>
                                        <p:tgtEl>
                                          <p:spTgt spid="219"/>
                                        </p:tgtEl>
                                        <p:attrNameLst>
                                          <p:attrName>ppt_x</p:attrName>
                                        </p:attrNameLst>
                                      </p:cBhvr>
                                      <p:tavLst>
                                        <p:tav tm="0">
                                          <p:val>
                                            <p:strVal val="#ppt_x-#ppt_w*1.125000"/>
                                          </p:val>
                                        </p:tav>
                                        <p:tav tm="100000">
                                          <p:val>
                                            <p:strVal val="#ppt_x"/>
                                          </p:val>
                                        </p:tav>
                                      </p:tavLst>
                                    </p:anim>
                                    <p:animEffect transition="in" filter="wipe(right)">
                                      <p:cBhvr>
                                        <p:cTn id="47" dur="500"/>
                                        <p:tgtEl>
                                          <p:spTgt spid="219"/>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223"/>
                                        </p:tgtEl>
                                        <p:attrNameLst>
                                          <p:attrName>style.visibility</p:attrName>
                                        </p:attrNameLst>
                                      </p:cBhvr>
                                      <p:to>
                                        <p:strVal val="visible"/>
                                      </p:to>
                                    </p:set>
                                    <p:anim calcmode="lin" valueType="num">
                                      <p:cBhvr additive="base">
                                        <p:cTn id="50" dur="500"/>
                                        <p:tgtEl>
                                          <p:spTgt spid="223"/>
                                        </p:tgtEl>
                                        <p:attrNameLst>
                                          <p:attrName>ppt_x</p:attrName>
                                        </p:attrNameLst>
                                      </p:cBhvr>
                                      <p:tavLst>
                                        <p:tav tm="0">
                                          <p:val>
                                            <p:strVal val="#ppt_x-#ppt_w*1.125000"/>
                                          </p:val>
                                        </p:tav>
                                        <p:tav tm="100000">
                                          <p:val>
                                            <p:strVal val="#ppt_x"/>
                                          </p:val>
                                        </p:tav>
                                      </p:tavLst>
                                    </p:anim>
                                    <p:animEffect transition="in" filter="wipe(right)">
                                      <p:cBhvr>
                                        <p:cTn id="51" dur="500"/>
                                        <p:tgtEl>
                                          <p:spTgt spid="223"/>
                                        </p:tgtEl>
                                      </p:cBhvr>
                                    </p:animEffect>
                                  </p:childTnLst>
                                </p:cTn>
                              </p:par>
                            </p:childTnLst>
                          </p:cTn>
                        </p:par>
                        <p:par>
                          <p:cTn id="52" fill="hold">
                            <p:stCondLst>
                              <p:cond delay="3000"/>
                            </p:stCondLst>
                            <p:childTnLst>
                              <p:par>
                                <p:cTn id="53" presetID="16" presetClass="entr" presetSubtype="42" fill="hold" grpId="0" nodeType="after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barn(outHorizontal)">
                                      <p:cBhvr>
                                        <p:cTn id="55" dur="500"/>
                                        <p:tgtEl>
                                          <p:spTgt spid="21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216"/>
                                        </p:tgtEl>
                                        <p:attrNameLst>
                                          <p:attrName>style.visibility</p:attrName>
                                        </p:attrNameLst>
                                      </p:cBhvr>
                                      <p:to>
                                        <p:strVal val="visible"/>
                                      </p:to>
                                    </p:set>
                                    <p:animEffect transition="in" filter="fade">
                                      <p:cBhvr>
                                        <p:cTn id="62" dur="500"/>
                                        <p:tgtEl>
                                          <p:spTgt spid="216"/>
                                        </p:tgtEl>
                                      </p:cBhvr>
                                    </p:animEffect>
                                  </p:childTnLst>
                                </p:cTn>
                              </p:par>
                            </p:childTnLst>
                          </p:cTn>
                        </p:par>
                        <p:par>
                          <p:cTn id="63" fill="hold">
                            <p:stCondLst>
                              <p:cond delay="4000"/>
                            </p:stCondLst>
                            <p:childTnLst>
                              <p:par>
                                <p:cTn id="64" presetID="10" presetClass="entr" presetSubtype="0" fill="hold"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220"/>
                                        </p:tgtEl>
                                        <p:attrNameLst>
                                          <p:attrName>style.visibility</p:attrName>
                                        </p:attrNameLst>
                                      </p:cBhvr>
                                      <p:to>
                                        <p:strVal val="visible"/>
                                      </p:to>
                                    </p:set>
                                    <p:animEffect transition="in" filter="fade">
                                      <p:cBhvr>
                                        <p:cTn id="70" dur="500"/>
                                        <p:tgtEl>
                                          <p:spTgt spid="220"/>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221"/>
                                        </p:tgtEl>
                                        <p:attrNameLst>
                                          <p:attrName>style.visibility</p:attrName>
                                        </p:attrNameLst>
                                      </p:cBhvr>
                                      <p:to>
                                        <p:strVal val="visible"/>
                                      </p:to>
                                    </p:set>
                                    <p:animEffect transition="in" filter="fade">
                                      <p:cBhvr>
                                        <p:cTn id="74" dur="500"/>
                                        <p:tgtEl>
                                          <p:spTgt spid="221"/>
                                        </p:tgtEl>
                                      </p:cBhvr>
                                    </p:animEffect>
                                  </p:childTnLst>
                                </p:cTn>
                              </p:par>
                            </p:childTnLst>
                          </p:cTn>
                        </p:par>
                        <p:par>
                          <p:cTn id="75" fill="hold">
                            <p:stCondLst>
                              <p:cond delay="5500"/>
                            </p:stCondLst>
                            <p:childTnLst>
                              <p:par>
                                <p:cTn id="76" presetID="12" presetClass="entr" presetSubtype="8" fill="hold" nodeType="afterEffect">
                                  <p:stCondLst>
                                    <p:cond delay="0"/>
                                  </p:stCondLst>
                                  <p:childTnLst>
                                    <p:set>
                                      <p:cBhvr>
                                        <p:cTn id="77" dur="1" fill="hold">
                                          <p:stCondLst>
                                            <p:cond delay="0"/>
                                          </p:stCondLst>
                                        </p:cTn>
                                        <p:tgtEl>
                                          <p:spTgt spid="45"/>
                                        </p:tgtEl>
                                        <p:attrNameLst>
                                          <p:attrName>style.visibility</p:attrName>
                                        </p:attrNameLst>
                                      </p:cBhvr>
                                      <p:to>
                                        <p:strVal val="visible"/>
                                      </p:to>
                                    </p:set>
                                    <p:anim calcmode="lin" valueType="num">
                                      <p:cBhvr additive="base">
                                        <p:cTn id="78" dur="500"/>
                                        <p:tgtEl>
                                          <p:spTgt spid="45"/>
                                        </p:tgtEl>
                                        <p:attrNameLst>
                                          <p:attrName>ppt_x</p:attrName>
                                        </p:attrNameLst>
                                      </p:cBhvr>
                                      <p:tavLst>
                                        <p:tav tm="0">
                                          <p:val>
                                            <p:strVal val="#ppt_x-#ppt_w*1.125000"/>
                                          </p:val>
                                        </p:tav>
                                        <p:tav tm="100000">
                                          <p:val>
                                            <p:strVal val="#ppt_x"/>
                                          </p:val>
                                        </p:tav>
                                      </p:tavLst>
                                    </p:anim>
                                    <p:animEffect transition="in" filter="wipe(right)">
                                      <p:cBhvr>
                                        <p:cTn id="79" dur="500"/>
                                        <p:tgtEl>
                                          <p:spTgt spid="45"/>
                                        </p:tgtEl>
                                      </p:cBhvr>
                                    </p:animEffect>
                                  </p:childTnLst>
                                </p:cTn>
                              </p:par>
                            </p:childTnLst>
                          </p:cTn>
                        </p:par>
                        <p:par>
                          <p:cTn id="80" fill="hold">
                            <p:stCondLst>
                              <p:cond delay="6000"/>
                            </p:stCondLst>
                            <p:childTnLst>
                              <p:par>
                                <p:cTn id="81" presetID="10" presetClass="entr" presetSubtype="0" fill="hold" grpId="0" nodeType="afterEffect">
                                  <p:stCondLst>
                                    <p:cond delay="0"/>
                                  </p:stCondLst>
                                  <p:childTnLst>
                                    <p:set>
                                      <p:cBhvr>
                                        <p:cTn id="82" dur="1" fill="hold">
                                          <p:stCondLst>
                                            <p:cond delay="0"/>
                                          </p:stCondLst>
                                        </p:cTn>
                                        <p:tgtEl>
                                          <p:spTgt spid="228"/>
                                        </p:tgtEl>
                                        <p:attrNameLst>
                                          <p:attrName>style.visibility</p:attrName>
                                        </p:attrNameLst>
                                      </p:cBhvr>
                                      <p:to>
                                        <p:strVal val="visible"/>
                                      </p:to>
                                    </p:set>
                                    <p:animEffect transition="in" filter="fade">
                                      <p:cBhvr>
                                        <p:cTn id="83" dur="500"/>
                                        <p:tgtEl>
                                          <p:spTgt spid="228"/>
                                        </p:tgtEl>
                                      </p:cBhvr>
                                    </p:animEffect>
                                  </p:childTnLst>
                                </p:cTn>
                              </p:par>
                            </p:childTnLst>
                          </p:cTn>
                        </p:par>
                        <p:par>
                          <p:cTn id="84" fill="hold">
                            <p:stCondLst>
                              <p:cond delay="6500"/>
                            </p:stCondLst>
                            <p:childTnLst>
                              <p:par>
                                <p:cTn id="85" presetID="12" presetClass="entr" presetSubtype="8" fill="hold" grpId="0" nodeType="afterEffect">
                                  <p:stCondLst>
                                    <p:cond delay="0"/>
                                  </p:stCondLst>
                                  <p:childTnLst>
                                    <p:set>
                                      <p:cBhvr>
                                        <p:cTn id="86" dur="1" fill="hold">
                                          <p:stCondLst>
                                            <p:cond delay="0"/>
                                          </p:stCondLst>
                                        </p:cTn>
                                        <p:tgtEl>
                                          <p:spTgt spid="236"/>
                                        </p:tgtEl>
                                        <p:attrNameLst>
                                          <p:attrName>style.visibility</p:attrName>
                                        </p:attrNameLst>
                                      </p:cBhvr>
                                      <p:to>
                                        <p:strVal val="visible"/>
                                      </p:to>
                                    </p:set>
                                    <p:anim calcmode="lin" valueType="num">
                                      <p:cBhvr additive="base">
                                        <p:cTn id="87" dur="500"/>
                                        <p:tgtEl>
                                          <p:spTgt spid="236"/>
                                        </p:tgtEl>
                                        <p:attrNameLst>
                                          <p:attrName>ppt_x</p:attrName>
                                        </p:attrNameLst>
                                      </p:cBhvr>
                                      <p:tavLst>
                                        <p:tav tm="0">
                                          <p:val>
                                            <p:strVal val="#ppt_x-#ppt_w*1.125000"/>
                                          </p:val>
                                        </p:tav>
                                        <p:tav tm="100000">
                                          <p:val>
                                            <p:strVal val="#ppt_x"/>
                                          </p:val>
                                        </p:tav>
                                      </p:tavLst>
                                    </p:anim>
                                    <p:animEffect transition="in" filter="wipe(right)">
                                      <p:cBhvr>
                                        <p:cTn id="88" dur="500"/>
                                        <p:tgtEl>
                                          <p:spTgt spid="236"/>
                                        </p:tgtEl>
                                      </p:cBhvr>
                                    </p:animEffect>
                                  </p:childTnLst>
                                </p:cTn>
                              </p:par>
                            </p:childTnLst>
                          </p:cTn>
                        </p:par>
                        <p:par>
                          <p:cTn id="89" fill="hold">
                            <p:stCondLst>
                              <p:cond delay="7000"/>
                            </p:stCondLst>
                            <p:childTnLst>
                              <p:par>
                                <p:cTn id="90" presetID="10" presetClass="entr" presetSubtype="0" fill="hold" grpId="0" nodeType="afterEffect">
                                  <p:stCondLst>
                                    <p:cond delay="0"/>
                                  </p:stCondLst>
                                  <p:childTnLst>
                                    <p:set>
                                      <p:cBhvr>
                                        <p:cTn id="91" dur="1" fill="hold">
                                          <p:stCondLst>
                                            <p:cond delay="0"/>
                                          </p:stCondLst>
                                        </p:cTn>
                                        <p:tgtEl>
                                          <p:spTgt spid="234"/>
                                        </p:tgtEl>
                                        <p:attrNameLst>
                                          <p:attrName>style.visibility</p:attrName>
                                        </p:attrNameLst>
                                      </p:cBhvr>
                                      <p:to>
                                        <p:strVal val="visible"/>
                                      </p:to>
                                    </p:set>
                                    <p:animEffect transition="in" filter="fade">
                                      <p:cBhvr>
                                        <p:cTn id="92" dur="500"/>
                                        <p:tgtEl>
                                          <p:spTgt spid="234"/>
                                        </p:tgtEl>
                                      </p:cBhvr>
                                    </p:animEffect>
                                  </p:childTnLst>
                                </p:cTn>
                              </p:par>
                            </p:childTnLst>
                          </p:cTn>
                        </p:par>
                        <p:par>
                          <p:cTn id="93" fill="hold">
                            <p:stCondLst>
                              <p:cond delay="7500"/>
                            </p:stCondLst>
                            <p:childTnLst>
                              <p:par>
                                <p:cTn id="94" presetID="2" presetClass="entr" presetSubtype="4" decel="100000" fill="hold" grpId="0" nodeType="afterEffect">
                                  <p:stCondLst>
                                    <p:cond delay="0"/>
                                  </p:stCondLst>
                                  <p:childTnLst>
                                    <p:set>
                                      <p:cBhvr>
                                        <p:cTn id="95" dur="1" fill="hold">
                                          <p:stCondLst>
                                            <p:cond delay="0"/>
                                          </p:stCondLst>
                                        </p:cTn>
                                        <p:tgtEl>
                                          <p:spTgt spid="5"/>
                                        </p:tgtEl>
                                        <p:attrNameLst>
                                          <p:attrName>style.visibility</p:attrName>
                                        </p:attrNameLst>
                                      </p:cBhvr>
                                      <p:to>
                                        <p:strVal val="visible"/>
                                      </p:to>
                                    </p:set>
                                    <p:anim calcmode="lin" valueType="num">
                                      <p:cBhvr additive="base">
                                        <p:cTn id="96" dur="500" fill="hold"/>
                                        <p:tgtEl>
                                          <p:spTgt spid="5"/>
                                        </p:tgtEl>
                                        <p:attrNameLst>
                                          <p:attrName>ppt_x</p:attrName>
                                        </p:attrNameLst>
                                      </p:cBhvr>
                                      <p:tavLst>
                                        <p:tav tm="0">
                                          <p:val>
                                            <p:strVal val="#ppt_x"/>
                                          </p:val>
                                        </p:tav>
                                        <p:tav tm="100000">
                                          <p:val>
                                            <p:strVal val="#ppt_x"/>
                                          </p:val>
                                        </p:tav>
                                      </p:tavLst>
                                    </p:anim>
                                    <p:anim calcmode="lin" valueType="num">
                                      <p:cBhvr additive="base">
                                        <p:cTn id="97" dur="500" fill="hold"/>
                                        <p:tgtEl>
                                          <p:spTgt spid="5"/>
                                        </p:tgtEl>
                                        <p:attrNameLst>
                                          <p:attrName>ppt_y</p:attrName>
                                        </p:attrNameLst>
                                      </p:cBhvr>
                                      <p:tavLst>
                                        <p:tav tm="0">
                                          <p:val>
                                            <p:strVal val="1+#ppt_h/2"/>
                                          </p:val>
                                        </p:tav>
                                        <p:tav tm="100000">
                                          <p:val>
                                            <p:strVal val="#ppt_y"/>
                                          </p:val>
                                        </p:tav>
                                      </p:tavLst>
                                    </p:anim>
                                  </p:childTnLst>
                                </p:cTn>
                              </p:par>
                              <p:par>
                                <p:cTn id="98" presetID="2" presetClass="entr" presetSubtype="4" decel="100000" fill="hold" grpId="0" nodeType="with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par>
                                <p:cTn id="102" presetID="2" presetClass="entr" presetSubtype="4" decel="100000" fill="hold" nodeType="withEffect">
                                  <p:stCondLst>
                                    <p:cond delay="0"/>
                                  </p:stCondLst>
                                  <p:childTnLst>
                                    <p:set>
                                      <p:cBhvr>
                                        <p:cTn id="103" dur="1" fill="hold">
                                          <p:stCondLst>
                                            <p:cond delay="0"/>
                                          </p:stCondLst>
                                        </p:cTn>
                                        <p:tgtEl>
                                          <p:spTgt spid="8"/>
                                        </p:tgtEl>
                                        <p:attrNameLst>
                                          <p:attrName>style.visibility</p:attrName>
                                        </p:attrNameLst>
                                      </p:cBhvr>
                                      <p:to>
                                        <p:strVal val="visible"/>
                                      </p:to>
                                    </p:set>
                                    <p:anim calcmode="lin" valueType="num">
                                      <p:cBhvr additive="base">
                                        <p:cTn id="104" dur="500" fill="hold"/>
                                        <p:tgtEl>
                                          <p:spTgt spid="8"/>
                                        </p:tgtEl>
                                        <p:attrNameLst>
                                          <p:attrName>ppt_x</p:attrName>
                                        </p:attrNameLst>
                                      </p:cBhvr>
                                      <p:tavLst>
                                        <p:tav tm="0">
                                          <p:val>
                                            <p:strVal val="#ppt_x"/>
                                          </p:val>
                                        </p:tav>
                                        <p:tav tm="100000">
                                          <p:val>
                                            <p:strVal val="#ppt_x"/>
                                          </p:val>
                                        </p:tav>
                                      </p:tavLst>
                                    </p:anim>
                                    <p:anim calcmode="lin" valueType="num">
                                      <p:cBhvr additive="base">
                                        <p:cTn id="105" dur="500" fill="hold"/>
                                        <p:tgtEl>
                                          <p:spTgt spid="8"/>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 calcmode="lin" valueType="num">
                                      <p:cBhvr additive="base">
                                        <p:cTn id="108" dur="500" fill="hold"/>
                                        <p:tgtEl>
                                          <p:spTgt spid="9"/>
                                        </p:tgtEl>
                                        <p:attrNameLst>
                                          <p:attrName>ppt_x</p:attrName>
                                        </p:attrNameLst>
                                      </p:cBhvr>
                                      <p:tavLst>
                                        <p:tav tm="0">
                                          <p:val>
                                            <p:strVal val="#ppt_x"/>
                                          </p:val>
                                        </p:tav>
                                        <p:tav tm="100000">
                                          <p:val>
                                            <p:strVal val="#ppt_x"/>
                                          </p:val>
                                        </p:tav>
                                      </p:tavLst>
                                    </p:anim>
                                    <p:anim calcmode="lin" valueType="num">
                                      <p:cBhvr additive="base">
                                        <p:cTn id="109" dur="500" fill="hold"/>
                                        <p:tgtEl>
                                          <p:spTgt spid="9"/>
                                        </p:tgtEl>
                                        <p:attrNameLst>
                                          <p:attrName>ppt_y</p:attrName>
                                        </p:attrNameLst>
                                      </p:cBhvr>
                                      <p:tavLst>
                                        <p:tav tm="0">
                                          <p:val>
                                            <p:strVal val="1+#ppt_h/2"/>
                                          </p:val>
                                        </p:tav>
                                        <p:tav tm="100000">
                                          <p:val>
                                            <p:strVal val="#ppt_y"/>
                                          </p:val>
                                        </p:tav>
                                      </p:tavLst>
                                    </p:anim>
                                  </p:childTnLst>
                                </p:cTn>
                              </p:par>
                              <p:par>
                                <p:cTn id="110" presetID="2" presetClass="entr" presetSubtype="4" decel="100000" fill="hold" nodeType="withEffect">
                                  <p:stCondLst>
                                    <p:cond delay="0"/>
                                  </p:stCondLst>
                                  <p:childTnLst>
                                    <p:set>
                                      <p:cBhvr>
                                        <p:cTn id="111" dur="1" fill="hold">
                                          <p:stCondLst>
                                            <p:cond delay="0"/>
                                          </p:stCondLst>
                                        </p:cTn>
                                        <p:tgtEl>
                                          <p:spTgt spid="10"/>
                                        </p:tgtEl>
                                        <p:attrNameLst>
                                          <p:attrName>style.visibility</p:attrName>
                                        </p:attrNameLst>
                                      </p:cBhvr>
                                      <p:to>
                                        <p:strVal val="visible"/>
                                      </p:to>
                                    </p:set>
                                    <p:anim calcmode="lin" valueType="num">
                                      <p:cBhvr additive="base">
                                        <p:cTn id="112" dur="500" fill="hold"/>
                                        <p:tgtEl>
                                          <p:spTgt spid="10"/>
                                        </p:tgtEl>
                                        <p:attrNameLst>
                                          <p:attrName>ppt_x</p:attrName>
                                        </p:attrNameLst>
                                      </p:cBhvr>
                                      <p:tavLst>
                                        <p:tav tm="0">
                                          <p:val>
                                            <p:strVal val="#ppt_x"/>
                                          </p:val>
                                        </p:tav>
                                        <p:tav tm="100000">
                                          <p:val>
                                            <p:strVal val="#ppt_x"/>
                                          </p:val>
                                        </p:tav>
                                      </p:tavLst>
                                    </p:anim>
                                    <p:anim calcmode="lin" valueType="num">
                                      <p:cBhvr additive="base">
                                        <p:cTn id="113" dur="500" fill="hold"/>
                                        <p:tgtEl>
                                          <p:spTgt spid="1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91"/>
                                        </p:tgtEl>
                                        <p:attrNameLst>
                                          <p:attrName>style.visibility</p:attrName>
                                        </p:attrNameLst>
                                      </p:cBhvr>
                                      <p:to>
                                        <p:strVal val="visible"/>
                                      </p:to>
                                    </p:set>
                                    <p:anim calcmode="lin" valueType="num">
                                      <p:cBhvr additive="base">
                                        <p:cTn id="116" dur="500" fill="hold"/>
                                        <p:tgtEl>
                                          <p:spTgt spid="91"/>
                                        </p:tgtEl>
                                        <p:attrNameLst>
                                          <p:attrName>ppt_x</p:attrName>
                                        </p:attrNameLst>
                                      </p:cBhvr>
                                      <p:tavLst>
                                        <p:tav tm="0">
                                          <p:val>
                                            <p:strVal val="#ppt_x"/>
                                          </p:val>
                                        </p:tav>
                                        <p:tav tm="100000">
                                          <p:val>
                                            <p:strVal val="#ppt_x"/>
                                          </p:val>
                                        </p:tav>
                                      </p:tavLst>
                                    </p:anim>
                                    <p:anim calcmode="lin" valueType="num">
                                      <p:cBhvr additive="base">
                                        <p:cTn id="117"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0" grpId="0" animBg="1"/>
      <p:bldP spid="248" grpId="0" animBg="1"/>
      <p:bldP spid="246" grpId="0" animBg="1"/>
      <p:bldP spid="34" grpId="0" animBg="1"/>
      <p:bldP spid="211" grpId="0" animBg="1"/>
      <p:bldP spid="215" grpId="0" animBg="1"/>
      <p:bldP spid="216" grpId="0"/>
      <p:bldP spid="219" grpId="0" animBg="1"/>
      <p:bldP spid="220" grpId="0"/>
      <p:bldP spid="221" grpId="0"/>
      <p:bldP spid="228" grpId="0"/>
      <p:bldP spid="234" grpId="0"/>
      <p:bldP spid="223" grpId="0" animBg="1"/>
      <p:bldP spid="236" grpId="0" animBg="1"/>
      <p:bldP spid="91" grpId="0"/>
      <p:bldP spid="5" grpId="0"/>
      <p:bldP spid="7" grpId="0"/>
      <p:bldP spid="9"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FC80-4B63-4E20-ACA2-5D78068CFF13}"/>
              </a:ext>
            </a:extLst>
          </p:cNvPr>
          <p:cNvSpPr>
            <a:spLocks noGrp="1"/>
          </p:cNvSpPr>
          <p:nvPr>
            <p:ph type="title"/>
          </p:nvPr>
        </p:nvSpPr>
        <p:spPr>
          <a:xfrm>
            <a:off x="465138" y="633413"/>
            <a:ext cx="11531600" cy="820738"/>
          </a:xfrm>
        </p:spPr>
        <p:txBody>
          <a:bodyPr/>
          <a:lstStyle/>
          <a:p>
            <a:r>
              <a:rPr lang="en-US" dirty="0">
                <a:solidFill>
                  <a:schemeClr val="tx2"/>
                </a:solidFill>
              </a:rPr>
              <a:t>Cloud Adoption Framework </a:t>
            </a:r>
            <a:r>
              <a:rPr lang="en-US" dirty="0">
                <a:latin typeface="Segoe UI" panose="020B0502040204020203" pitchFamily="34" charset="0"/>
              </a:rPr>
              <a:t>–</a:t>
            </a:r>
            <a:r>
              <a:rPr lang="en-US" dirty="0"/>
              <a:t> Secure methodology</a:t>
            </a:r>
            <a:br>
              <a:rPr lang="en-US" dirty="0"/>
            </a:br>
            <a:r>
              <a:rPr lang="en-US" dirty="0">
                <a:latin typeface="+mn-lt"/>
              </a:rPr>
              <a:t>End state for managing your overall security posture</a:t>
            </a:r>
          </a:p>
        </p:txBody>
      </p:sp>
      <p:sp>
        <p:nvSpPr>
          <p:cNvPr id="3" name="Rectangle 2">
            <a:extLst>
              <a:ext uri="{FF2B5EF4-FFF2-40B4-BE49-F238E27FC236}">
                <a16:creationId xmlns:a16="http://schemas.microsoft.com/office/drawing/2014/main" id="{B2CDC2BD-EAA7-4946-95D6-07DD3B73E656}"/>
              </a:ext>
              <a:ext uri="{C183D7F6-B498-43B3-948B-1728B52AA6E4}">
                <adec:decorative xmlns:adec="http://schemas.microsoft.com/office/drawing/2017/decorative" val="1"/>
              </a:ext>
            </a:extLst>
          </p:cNvPr>
          <p:cNvSpPr/>
          <p:nvPr/>
        </p:nvSpPr>
        <p:spPr bwMode="auto">
          <a:xfrm>
            <a:off x="427038" y="1614419"/>
            <a:ext cx="9319282" cy="39672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 Placeholder 9">
            <a:extLst>
              <a:ext uri="{FF2B5EF4-FFF2-40B4-BE49-F238E27FC236}">
                <a16:creationId xmlns:a16="http://schemas.microsoft.com/office/drawing/2014/main" id="{319A262F-EF88-4375-9FB7-7DED4A432C52}"/>
              </a:ext>
            </a:extLst>
          </p:cNvPr>
          <p:cNvSpPr txBox="1">
            <a:spLocks/>
          </p:cNvSpPr>
          <p:nvPr/>
        </p:nvSpPr>
        <p:spPr>
          <a:xfrm>
            <a:off x="623274" y="1714641"/>
            <a:ext cx="978435" cy="31390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ts val="2400"/>
              </a:lnSpc>
              <a:buNone/>
              <a:defRPr/>
            </a:pPr>
            <a:r>
              <a:rPr lang="en-US" sz="2000" dirty="0">
                <a:latin typeface="Segoe UI"/>
              </a:rPr>
              <a:t>Secure</a:t>
            </a:r>
          </a:p>
        </p:txBody>
      </p:sp>
      <p:sp>
        <p:nvSpPr>
          <p:cNvPr id="5" name="Text Placeholder 9">
            <a:extLst>
              <a:ext uri="{FF2B5EF4-FFF2-40B4-BE49-F238E27FC236}">
                <a16:creationId xmlns:a16="http://schemas.microsoft.com/office/drawing/2014/main" id="{2822FCB7-9FEB-4375-A6AC-D01C7271007A}"/>
              </a:ext>
            </a:extLst>
          </p:cNvPr>
          <p:cNvSpPr txBox="1">
            <a:spLocks/>
          </p:cNvSpPr>
          <p:nvPr/>
        </p:nvSpPr>
        <p:spPr>
          <a:xfrm>
            <a:off x="427038" y="1714641"/>
            <a:ext cx="9319282" cy="31390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lnSpc>
                <a:spcPts val="2400"/>
              </a:lnSpc>
              <a:buNone/>
              <a:defRPr/>
            </a:pPr>
            <a:r>
              <a:rPr lang="en-US" sz="2000" dirty="0">
                <a:latin typeface="Segoe UI Semibold"/>
              </a:rPr>
              <a:t>Business alignment</a:t>
            </a:r>
          </a:p>
        </p:txBody>
      </p:sp>
      <p:sp>
        <p:nvSpPr>
          <p:cNvPr id="6" name="Rectangle 5">
            <a:extLst>
              <a:ext uri="{FF2B5EF4-FFF2-40B4-BE49-F238E27FC236}">
                <a16:creationId xmlns:a16="http://schemas.microsoft.com/office/drawing/2014/main" id="{ED9E81BB-EED1-4579-94BB-6439C83E3474}"/>
              </a:ext>
            </a:extLst>
          </p:cNvPr>
          <p:cNvSpPr/>
          <p:nvPr/>
        </p:nvSpPr>
        <p:spPr bwMode="auto">
          <a:xfrm>
            <a:off x="1575730" y="2056346"/>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Risk insights</a:t>
            </a:r>
          </a:p>
          <a:p>
            <a:pPr>
              <a:lnSpc>
                <a:spcPct val="90000"/>
              </a:lnSpc>
              <a:spcAft>
                <a:spcPts val="612"/>
              </a:spcAft>
            </a:pPr>
            <a:r>
              <a:rPr lang="en-US" sz="1122" dirty="0">
                <a:gradFill>
                  <a:gsLst>
                    <a:gs pos="2917">
                      <a:schemeClr val="tx1"/>
                    </a:gs>
                    <a:gs pos="30000">
                      <a:schemeClr val="tx1"/>
                    </a:gs>
                  </a:gsLst>
                  <a:lin ang="5400000" scaled="0"/>
                </a:gradFill>
              </a:rPr>
              <a:t>Integrate security insights into risk management framework and digital initiatives.</a:t>
            </a:r>
          </a:p>
        </p:txBody>
      </p:sp>
      <p:sp>
        <p:nvSpPr>
          <p:cNvPr id="7" name="Rectangle 6">
            <a:extLst>
              <a:ext uri="{FF2B5EF4-FFF2-40B4-BE49-F238E27FC236}">
                <a16:creationId xmlns:a16="http://schemas.microsoft.com/office/drawing/2014/main" id="{64AA9A99-51D9-4409-AE43-DAFE2B7209A8}"/>
              </a:ext>
            </a:extLst>
          </p:cNvPr>
          <p:cNvSpPr/>
          <p:nvPr/>
        </p:nvSpPr>
        <p:spPr bwMode="auto">
          <a:xfrm>
            <a:off x="4602367" y="2056346"/>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integration</a:t>
            </a:r>
          </a:p>
          <a:p>
            <a:pPr>
              <a:lnSpc>
                <a:spcPct val="90000"/>
              </a:lnSpc>
              <a:spcAft>
                <a:spcPts val="612"/>
              </a:spcAft>
            </a:pPr>
            <a:r>
              <a:rPr lang="en-US" sz="1122" dirty="0">
                <a:gradFill>
                  <a:gsLst>
                    <a:gs pos="2917">
                      <a:schemeClr val="tx1"/>
                    </a:gs>
                    <a:gs pos="30000">
                      <a:schemeClr val="tx1"/>
                    </a:gs>
                  </a:gsLst>
                  <a:lin ang="5400000" scaled="0"/>
                </a:gradFill>
              </a:rPr>
              <a:t>Integrate security insights and practices into business and IT processes</a:t>
            </a:r>
          </a:p>
        </p:txBody>
      </p:sp>
      <p:sp>
        <p:nvSpPr>
          <p:cNvPr id="8" name="Rectangle 7">
            <a:extLst>
              <a:ext uri="{FF2B5EF4-FFF2-40B4-BE49-F238E27FC236}">
                <a16:creationId xmlns:a16="http://schemas.microsoft.com/office/drawing/2014/main" id="{BE4C2CD6-25F4-4418-A344-F71BC25B9FF5}"/>
              </a:ext>
            </a:extLst>
          </p:cNvPr>
          <p:cNvSpPr/>
          <p:nvPr/>
        </p:nvSpPr>
        <p:spPr bwMode="auto">
          <a:xfrm>
            <a:off x="7903478" y="2056346"/>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Operational resilience</a:t>
            </a:r>
          </a:p>
          <a:p>
            <a:pPr>
              <a:lnSpc>
                <a:spcPct val="90000"/>
              </a:lnSpc>
              <a:spcAft>
                <a:spcPts val="612"/>
              </a:spcAft>
            </a:pPr>
            <a:r>
              <a:rPr lang="en-US" sz="1122" dirty="0">
                <a:gradFill>
                  <a:gsLst>
                    <a:gs pos="2917">
                      <a:schemeClr val="tx1"/>
                    </a:gs>
                    <a:gs pos="30000">
                      <a:schemeClr val="tx1"/>
                    </a:gs>
                  </a:gsLst>
                  <a:lin ang="5400000" scaled="0"/>
                </a:gradFill>
              </a:rPr>
              <a:t>Ensure organization can operate during attacks and rapidly regain full operational status.</a:t>
            </a:r>
          </a:p>
        </p:txBody>
      </p:sp>
      <p:sp>
        <p:nvSpPr>
          <p:cNvPr id="9" name="Text Placeholder 9">
            <a:extLst>
              <a:ext uri="{FF2B5EF4-FFF2-40B4-BE49-F238E27FC236}">
                <a16:creationId xmlns:a16="http://schemas.microsoft.com/office/drawing/2014/main" id="{E2AB63E1-1599-40FE-860F-9BB8E12D12C2}"/>
              </a:ext>
            </a:extLst>
          </p:cNvPr>
          <p:cNvSpPr txBox="1">
            <a:spLocks/>
          </p:cNvSpPr>
          <p:nvPr/>
        </p:nvSpPr>
        <p:spPr>
          <a:xfrm>
            <a:off x="427038" y="3230173"/>
            <a:ext cx="9283782" cy="313904"/>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32563">
              <a:lnSpc>
                <a:spcPts val="2400"/>
              </a:lnSpc>
              <a:defRPr/>
            </a:pPr>
            <a:r>
              <a:rPr lang="en-US" sz="2000" dirty="0">
                <a:solidFill>
                  <a:srgbClr val="000000"/>
                </a:solidFill>
                <a:latin typeface="Segoe UI Semibold"/>
              </a:rPr>
              <a:t>Security disciplines</a:t>
            </a:r>
          </a:p>
        </p:txBody>
      </p:sp>
      <p:sp>
        <p:nvSpPr>
          <p:cNvPr id="10" name="Rectangle 9">
            <a:extLst>
              <a:ext uri="{FF2B5EF4-FFF2-40B4-BE49-F238E27FC236}">
                <a16:creationId xmlns:a16="http://schemas.microsoft.com/office/drawing/2014/main" id="{07FC4BD6-C44D-4D7C-A0FE-3365B1170E42}"/>
              </a:ext>
            </a:extLst>
          </p:cNvPr>
          <p:cNvSpPr/>
          <p:nvPr/>
        </p:nvSpPr>
        <p:spPr bwMode="auto">
          <a:xfrm>
            <a:off x="554925" y="4291967"/>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Access control</a:t>
            </a:r>
          </a:p>
          <a:p>
            <a:pPr>
              <a:lnSpc>
                <a:spcPct val="90000"/>
              </a:lnSpc>
              <a:spcAft>
                <a:spcPts val="612"/>
              </a:spcAft>
            </a:pPr>
            <a:r>
              <a:rPr lang="en-US" sz="1122" dirty="0">
                <a:gradFill>
                  <a:gsLst>
                    <a:gs pos="2917">
                      <a:schemeClr val="tx1"/>
                    </a:gs>
                    <a:gs pos="30000">
                      <a:schemeClr val="tx1"/>
                    </a:gs>
                  </a:gsLst>
                  <a:lin ang="5400000" scaled="0"/>
                </a:gradFill>
              </a:rPr>
              <a:t>Establish Zero Trust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access model. Extend modern protection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to legacy assets.</a:t>
            </a:r>
          </a:p>
        </p:txBody>
      </p:sp>
      <p:sp>
        <p:nvSpPr>
          <p:cNvPr id="11" name="Rectangle 10">
            <a:extLst>
              <a:ext uri="{FF2B5EF4-FFF2-40B4-BE49-F238E27FC236}">
                <a16:creationId xmlns:a16="http://schemas.microsoft.com/office/drawing/2014/main" id="{E19951AA-E69E-4989-89D0-9D2B865E753B}"/>
              </a:ext>
            </a:extLst>
          </p:cNvPr>
          <p:cNvSpPr/>
          <p:nvPr/>
        </p:nvSpPr>
        <p:spPr bwMode="auto">
          <a:xfrm>
            <a:off x="2409382" y="4291967"/>
            <a:ext cx="1980056"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operations</a:t>
            </a:r>
          </a:p>
          <a:p>
            <a:pPr>
              <a:lnSpc>
                <a:spcPct val="90000"/>
              </a:lnSpc>
              <a:spcAft>
                <a:spcPts val="612"/>
              </a:spcAft>
            </a:pPr>
            <a:r>
              <a:rPr lang="en-US" sz="1122" dirty="0">
                <a:gradFill>
                  <a:gsLst>
                    <a:gs pos="2917">
                      <a:schemeClr val="tx1"/>
                    </a:gs>
                    <a:gs pos="30000">
                      <a:schemeClr val="tx1"/>
                    </a:gs>
                  </a:gsLst>
                  <a:lin ang="5400000" scaled="0"/>
                </a:gradFill>
              </a:rPr>
              <a:t>Detect, respond, and recover from attacks;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hunt for hidden threats; lead through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data-driven decision</a:t>
            </a:r>
          </a:p>
        </p:txBody>
      </p:sp>
      <p:sp>
        <p:nvSpPr>
          <p:cNvPr id="12" name="Rectangle 11">
            <a:extLst>
              <a:ext uri="{FF2B5EF4-FFF2-40B4-BE49-F238E27FC236}">
                <a16:creationId xmlns:a16="http://schemas.microsoft.com/office/drawing/2014/main" id="{7B40C7B0-6521-48E0-A94D-E40E9B765BCB}"/>
              </a:ext>
            </a:extLst>
          </p:cNvPr>
          <p:cNvSpPr/>
          <p:nvPr/>
        </p:nvSpPr>
        <p:spPr bwMode="auto">
          <a:xfrm>
            <a:off x="4263839" y="4291967"/>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Asset protection</a:t>
            </a:r>
          </a:p>
          <a:p>
            <a:pPr>
              <a:lnSpc>
                <a:spcPct val="90000"/>
              </a:lnSpc>
              <a:spcAft>
                <a:spcPts val="612"/>
              </a:spcAft>
            </a:pPr>
            <a:r>
              <a:rPr lang="en-US" sz="1122" dirty="0">
                <a:gradFill>
                  <a:gsLst>
                    <a:gs pos="2917">
                      <a:schemeClr val="tx1"/>
                    </a:gs>
                    <a:gs pos="30000">
                      <a:schemeClr val="tx1"/>
                    </a:gs>
                  </a:gsLst>
                  <a:lin ang="5400000" scaled="0"/>
                </a:gradFill>
              </a:rPr>
              <a:t>Protect sensitive data and systems. Continuously discover, classify &amp; secure assets.</a:t>
            </a:r>
          </a:p>
        </p:txBody>
      </p:sp>
      <p:sp>
        <p:nvSpPr>
          <p:cNvPr id="13" name="Rectangle 12">
            <a:extLst>
              <a:ext uri="{FF2B5EF4-FFF2-40B4-BE49-F238E27FC236}">
                <a16:creationId xmlns:a16="http://schemas.microsoft.com/office/drawing/2014/main" id="{B59AADDF-F5E4-42F0-BA08-4FC94F6CD355}"/>
              </a:ext>
            </a:extLst>
          </p:cNvPr>
          <p:cNvSpPr/>
          <p:nvPr/>
        </p:nvSpPr>
        <p:spPr bwMode="auto">
          <a:xfrm>
            <a:off x="6118296" y="4291967"/>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governance</a:t>
            </a:r>
          </a:p>
          <a:p>
            <a:pPr>
              <a:lnSpc>
                <a:spcPct val="90000"/>
              </a:lnSpc>
              <a:spcAft>
                <a:spcPts val="612"/>
              </a:spcAft>
            </a:pPr>
            <a:r>
              <a:rPr lang="en-US" sz="1122" dirty="0">
                <a:gradFill>
                  <a:gsLst>
                    <a:gs pos="2917">
                      <a:schemeClr val="tx1"/>
                    </a:gs>
                    <a:gs pos="30000">
                      <a:schemeClr val="tx1"/>
                    </a:gs>
                  </a:gsLst>
                  <a:lin ang="5400000" scaled="0"/>
                </a:gradFill>
              </a:rPr>
              <a:t>Continuously identify, measure, and manage security posture to correct deviation and reduce risk.</a:t>
            </a:r>
          </a:p>
        </p:txBody>
      </p:sp>
      <p:sp>
        <p:nvSpPr>
          <p:cNvPr id="14" name="Rectangle 13">
            <a:extLst>
              <a:ext uri="{FF2B5EF4-FFF2-40B4-BE49-F238E27FC236}">
                <a16:creationId xmlns:a16="http://schemas.microsoft.com/office/drawing/2014/main" id="{B49E4D3E-F679-4D03-A177-DEAD9FC4C424}"/>
              </a:ext>
            </a:extLst>
          </p:cNvPr>
          <p:cNvSpPr/>
          <p:nvPr/>
        </p:nvSpPr>
        <p:spPr bwMode="auto">
          <a:xfrm>
            <a:off x="7972754" y="4291967"/>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Innovation security</a:t>
            </a:r>
          </a:p>
          <a:p>
            <a:pPr>
              <a:lnSpc>
                <a:spcPct val="90000"/>
              </a:lnSpc>
              <a:spcAft>
                <a:spcPts val="612"/>
              </a:spcAft>
            </a:pPr>
            <a:r>
              <a:rPr lang="en-US" sz="1122" dirty="0">
                <a:gradFill>
                  <a:gsLst>
                    <a:gs pos="2917">
                      <a:schemeClr val="tx1"/>
                    </a:gs>
                    <a:gs pos="30000">
                      <a:schemeClr val="tx1"/>
                    </a:gs>
                  </a:gsLst>
                  <a:lin ang="5400000" scaled="0"/>
                </a:gradFill>
              </a:rPr>
              <a:t>Integrate security into </a:t>
            </a:r>
            <a:r>
              <a:rPr lang="en-US" sz="1122" dirty="0" err="1">
                <a:gradFill>
                  <a:gsLst>
                    <a:gs pos="2917">
                      <a:schemeClr val="tx1"/>
                    </a:gs>
                    <a:gs pos="30000">
                      <a:schemeClr val="tx1"/>
                    </a:gs>
                  </a:gsLst>
                  <a:lin ang="5400000" scaled="0"/>
                </a:gradFill>
              </a:rPr>
              <a:t>DevSecOps</a:t>
            </a:r>
            <a:r>
              <a:rPr lang="en-US" sz="1122" dirty="0">
                <a:gradFill>
                  <a:gsLst>
                    <a:gs pos="2917">
                      <a:schemeClr val="tx1"/>
                    </a:gs>
                    <a:gs pos="30000">
                      <a:schemeClr val="tx1"/>
                    </a:gs>
                  </a:gsLst>
                  <a:lin ang="5400000" scaled="0"/>
                </a:gradFill>
              </a:rPr>
              <a:t> processes.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Align security, development, and operations practices.</a:t>
            </a:r>
          </a:p>
        </p:txBody>
      </p:sp>
      <p:cxnSp>
        <p:nvCxnSpPr>
          <p:cNvPr id="15" name="Straight Connector 14">
            <a:extLst>
              <a:ext uri="{FF2B5EF4-FFF2-40B4-BE49-F238E27FC236}">
                <a16:creationId xmlns:a16="http://schemas.microsoft.com/office/drawing/2014/main" id="{EBFEDFA9-FD3A-4151-BC1E-89DC50A396FC}"/>
              </a:ext>
              <a:ext uri="{C183D7F6-B498-43B3-948B-1728B52AA6E4}">
                <adec:decorative xmlns:adec="http://schemas.microsoft.com/office/drawing/2017/decorative" val="1"/>
              </a:ext>
            </a:extLst>
          </p:cNvPr>
          <p:cNvCxnSpPr>
            <a:cxnSpLocks/>
          </p:cNvCxnSpPr>
          <p:nvPr/>
        </p:nvCxnSpPr>
        <p:spPr>
          <a:xfrm>
            <a:off x="2715564" y="2267747"/>
            <a:ext cx="1014984"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AC6E12-20FD-4949-93D1-4F93FD01358C}"/>
              </a:ext>
              <a:ext uri="{C183D7F6-B498-43B3-948B-1728B52AA6E4}">
                <adec:decorative xmlns:adec="http://schemas.microsoft.com/office/drawing/2017/decorative" val="1"/>
              </a:ext>
            </a:extLst>
          </p:cNvPr>
          <p:cNvCxnSpPr>
            <a:cxnSpLocks/>
          </p:cNvCxnSpPr>
          <p:nvPr/>
        </p:nvCxnSpPr>
        <p:spPr>
          <a:xfrm>
            <a:off x="6262116" y="2267747"/>
            <a:ext cx="1014739"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aphic 29">
            <a:extLst>
              <a:ext uri="{FF2B5EF4-FFF2-40B4-BE49-F238E27FC236}">
                <a16:creationId xmlns:a16="http://schemas.microsoft.com/office/drawing/2014/main" id="{1C45408E-2786-4F1C-888E-E632E09BD0E0}"/>
              </a:ext>
              <a:ext uri="{C183D7F6-B498-43B3-948B-1728B52AA6E4}">
                <adec:decorative xmlns:adec="http://schemas.microsoft.com/office/drawing/2017/decorative" val="1"/>
              </a:ext>
            </a:extLst>
          </p:cNvPr>
          <p:cNvGrpSpPr/>
          <p:nvPr/>
        </p:nvGrpSpPr>
        <p:grpSpPr>
          <a:xfrm>
            <a:off x="698604" y="2164741"/>
            <a:ext cx="729277" cy="729277"/>
            <a:chOff x="-1238151" y="9201962"/>
            <a:chExt cx="1219200" cy="1219200"/>
          </a:xfrm>
        </p:grpSpPr>
        <p:sp>
          <p:nvSpPr>
            <p:cNvPr id="18" name="Freeform: Shape 17">
              <a:extLst>
                <a:ext uri="{FF2B5EF4-FFF2-40B4-BE49-F238E27FC236}">
                  <a16:creationId xmlns:a16="http://schemas.microsoft.com/office/drawing/2014/main" id="{C8562D71-5DFB-4449-BC42-7B568330BFDD}"/>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1"/>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7A9575FA-3C66-4DD3-ACBE-2EA01EBB0C04}"/>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1"/>
            </a:solidFill>
            <a:ln w="9525" cap="flat">
              <a:noFill/>
              <a:prstDash val="solid"/>
              <a:miter/>
            </a:ln>
          </p:spPr>
          <p:txBody>
            <a:bodyPr rtlCol="0" anchor="ctr"/>
            <a:lstStyle/>
            <a:p>
              <a:endParaRPr lang="en-US" sz="1836" dirty="0"/>
            </a:p>
          </p:txBody>
        </p:sp>
        <p:sp>
          <p:nvSpPr>
            <p:cNvPr id="20" name="Freeform: Shape 19">
              <a:extLst>
                <a:ext uri="{FF2B5EF4-FFF2-40B4-BE49-F238E27FC236}">
                  <a16:creationId xmlns:a16="http://schemas.microsoft.com/office/drawing/2014/main" id="{3573CBC8-7B7B-4FE3-9E1D-07230E9F7493}"/>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tx2"/>
            </a:solidFill>
            <a:ln w="9525"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481008CB-51ED-4DB6-BE29-87C0D6226448}"/>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tx2"/>
            </a:solidFill>
            <a:ln w="9525"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F29A5122-59E3-4260-8919-A45DE25ED2B5}"/>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chemeClr val="tx2"/>
            </a:solidFill>
            <a:ln w="9525" cap="flat">
              <a:noFill/>
              <a:prstDash val="solid"/>
              <a:miter/>
            </a:ln>
          </p:spPr>
          <p:txBody>
            <a:bodyPr rtlCol="0" anchor="ctr"/>
            <a:lstStyle/>
            <a:p>
              <a:endParaRPr lang="en-US" sz="1836"/>
            </a:p>
          </p:txBody>
        </p:sp>
      </p:grpSp>
      <p:grpSp>
        <p:nvGrpSpPr>
          <p:cNvPr id="23" name="Graphic 5">
            <a:extLst>
              <a:ext uri="{FF2B5EF4-FFF2-40B4-BE49-F238E27FC236}">
                <a16:creationId xmlns:a16="http://schemas.microsoft.com/office/drawing/2014/main" id="{2ABBFEFE-AC8E-4571-A3C3-ACA732E76BC8}"/>
              </a:ext>
              <a:ext uri="{C183D7F6-B498-43B3-948B-1728B52AA6E4}">
                <adec:decorative xmlns:adec="http://schemas.microsoft.com/office/drawing/2017/decorative" val="1"/>
              </a:ext>
            </a:extLst>
          </p:cNvPr>
          <p:cNvGrpSpPr/>
          <p:nvPr/>
        </p:nvGrpSpPr>
        <p:grpSpPr>
          <a:xfrm>
            <a:off x="3944664" y="2204213"/>
            <a:ext cx="650333" cy="650333"/>
            <a:chOff x="9211900" y="210256"/>
            <a:chExt cx="730717" cy="730717"/>
          </a:xfrm>
        </p:grpSpPr>
        <p:sp>
          <p:nvSpPr>
            <p:cNvPr id="24" name="Freeform: Shape 23">
              <a:extLst>
                <a:ext uri="{FF2B5EF4-FFF2-40B4-BE49-F238E27FC236}">
                  <a16:creationId xmlns:a16="http://schemas.microsoft.com/office/drawing/2014/main" id="{806C8AB6-A8FD-41AA-93E9-16B05E88A2B0}"/>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9050" cap="flat">
              <a:solidFill>
                <a:schemeClr val="tx1"/>
              </a:solidFill>
              <a:prstDash val="solid"/>
              <a:miter/>
            </a:ln>
          </p:spPr>
          <p:txBody>
            <a:bodyPr rtlCol="0" anchor="ctr"/>
            <a:lstStyle/>
            <a:p>
              <a:pPr defTabSz="932384">
                <a:defRPr/>
              </a:pPr>
              <a:endParaRPr lang="en-US">
                <a:solidFill>
                  <a:srgbClr val="FFFFFF"/>
                </a:solidFill>
                <a:latin typeface="Segoe UI"/>
              </a:endParaRPr>
            </a:p>
          </p:txBody>
        </p:sp>
        <p:sp>
          <p:nvSpPr>
            <p:cNvPr id="25" name="Freeform: Shape 24">
              <a:extLst>
                <a:ext uri="{FF2B5EF4-FFF2-40B4-BE49-F238E27FC236}">
                  <a16:creationId xmlns:a16="http://schemas.microsoft.com/office/drawing/2014/main" id="{557BF9B8-387D-4A09-85F5-B45140F3412F}"/>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26" name="Freeform: Shape 25">
              <a:extLst>
                <a:ext uri="{FF2B5EF4-FFF2-40B4-BE49-F238E27FC236}">
                  <a16:creationId xmlns:a16="http://schemas.microsoft.com/office/drawing/2014/main" id="{3846B048-520D-4394-ABF5-0B65AB7A2E84}"/>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27" name="Freeform: Shape 26">
              <a:extLst>
                <a:ext uri="{FF2B5EF4-FFF2-40B4-BE49-F238E27FC236}">
                  <a16:creationId xmlns:a16="http://schemas.microsoft.com/office/drawing/2014/main" id="{40C7717A-CA9B-4486-862A-C1511689096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28" name="Freeform: Shape 27">
              <a:extLst>
                <a:ext uri="{FF2B5EF4-FFF2-40B4-BE49-F238E27FC236}">
                  <a16:creationId xmlns:a16="http://schemas.microsoft.com/office/drawing/2014/main" id="{5DA34E2C-BC55-4400-99AD-375AAEA2C652}"/>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29" name="Freeform: Shape 28">
              <a:extLst>
                <a:ext uri="{FF2B5EF4-FFF2-40B4-BE49-F238E27FC236}">
                  <a16:creationId xmlns:a16="http://schemas.microsoft.com/office/drawing/2014/main" id="{9649FC79-3B6A-4559-BCFB-567C8F1D03B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0" name="Freeform: Shape 29">
              <a:extLst>
                <a:ext uri="{FF2B5EF4-FFF2-40B4-BE49-F238E27FC236}">
                  <a16:creationId xmlns:a16="http://schemas.microsoft.com/office/drawing/2014/main" id="{69ACA832-AD22-4325-90A4-6CABBB4C04B9}"/>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1" name="Freeform: Shape 30">
              <a:extLst>
                <a:ext uri="{FF2B5EF4-FFF2-40B4-BE49-F238E27FC236}">
                  <a16:creationId xmlns:a16="http://schemas.microsoft.com/office/drawing/2014/main" id="{A3AF1307-1C99-422B-867F-166273A33589}"/>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32" name="Freeform: Shape 31">
              <a:extLst>
                <a:ext uri="{FF2B5EF4-FFF2-40B4-BE49-F238E27FC236}">
                  <a16:creationId xmlns:a16="http://schemas.microsoft.com/office/drawing/2014/main" id="{3AEB4BDA-E69D-4EE6-9AB8-F9477CF9CBC1}"/>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3" name="Freeform: Shape 32">
              <a:extLst>
                <a:ext uri="{FF2B5EF4-FFF2-40B4-BE49-F238E27FC236}">
                  <a16:creationId xmlns:a16="http://schemas.microsoft.com/office/drawing/2014/main" id="{BC38F3C6-EB61-4A43-A794-5266DDE70BB5}"/>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4" name="Freeform: Shape 33">
              <a:extLst>
                <a:ext uri="{FF2B5EF4-FFF2-40B4-BE49-F238E27FC236}">
                  <a16:creationId xmlns:a16="http://schemas.microsoft.com/office/drawing/2014/main" id="{B64A73C3-4C45-4764-A6E5-EB5FAFBDC3BC}"/>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5" name="Freeform: Shape 34">
              <a:extLst>
                <a:ext uri="{FF2B5EF4-FFF2-40B4-BE49-F238E27FC236}">
                  <a16:creationId xmlns:a16="http://schemas.microsoft.com/office/drawing/2014/main" id="{6FB39BDD-79D1-4B66-9F1A-202EAB08583B}"/>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36" name="Freeform: Shape 35">
              <a:extLst>
                <a:ext uri="{FF2B5EF4-FFF2-40B4-BE49-F238E27FC236}">
                  <a16:creationId xmlns:a16="http://schemas.microsoft.com/office/drawing/2014/main" id="{082CAAD0-5E7C-4A71-A48A-A8ACFEA798FC}"/>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grpSp>
      <p:sp>
        <p:nvSpPr>
          <p:cNvPr id="37" name="Oval 36">
            <a:extLst>
              <a:ext uri="{FF2B5EF4-FFF2-40B4-BE49-F238E27FC236}">
                <a16:creationId xmlns:a16="http://schemas.microsoft.com/office/drawing/2014/main" id="{9D0CDB59-69CB-47D1-BA35-203F9D77D6B4}"/>
              </a:ext>
              <a:ext uri="{C183D7F6-B498-43B3-948B-1728B52AA6E4}">
                <adec:decorative xmlns:adec="http://schemas.microsoft.com/office/drawing/2017/decorative" val="1"/>
              </a:ext>
            </a:extLst>
          </p:cNvPr>
          <p:cNvSpPr/>
          <p:nvPr/>
        </p:nvSpPr>
        <p:spPr bwMode="auto">
          <a:xfrm>
            <a:off x="4109492" y="2369042"/>
            <a:ext cx="320675" cy="3206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57553E14-4C85-4C51-82CD-784DB9C4B255}"/>
              </a:ext>
              <a:ext uri="{C183D7F6-B498-43B3-948B-1728B52AA6E4}">
                <adec:decorative xmlns:adec="http://schemas.microsoft.com/office/drawing/2017/decorative" val="1"/>
              </a:ext>
            </a:extLst>
          </p:cNvPr>
          <p:cNvGrpSpPr/>
          <p:nvPr/>
        </p:nvGrpSpPr>
        <p:grpSpPr>
          <a:xfrm>
            <a:off x="4139550" y="2377096"/>
            <a:ext cx="260561" cy="290941"/>
            <a:chOff x="-1128166" y="2145070"/>
            <a:chExt cx="990600" cy="1106098"/>
          </a:xfrm>
        </p:grpSpPr>
        <p:sp>
          <p:nvSpPr>
            <p:cNvPr id="39" name="Rectangle: Rounded Corners 38">
              <a:extLst>
                <a:ext uri="{FF2B5EF4-FFF2-40B4-BE49-F238E27FC236}">
                  <a16:creationId xmlns:a16="http://schemas.microsoft.com/office/drawing/2014/main" id="{89025B2A-008B-4249-AFC3-CD8ADA1A6AE8}"/>
                </a:ext>
              </a:extLst>
            </p:cNvPr>
            <p:cNvSpPr/>
            <p:nvPr/>
          </p:nvSpPr>
          <p:spPr bwMode="auto">
            <a:xfrm>
              <a:off x="-914851" y="2145070"/>
              <a:ext cx="563971" cy="814279"/>
            </a:xfrm>
            <a:prstGeom prst="roundRect">
              <a:avLst>
                <a:gd name="adj" fmla="val 50000"/>
              </a:avLst>
            </a:prstGeom>
            <a:noFill/>
            <a:ln w="603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Graphic 2">
              <a:extLst>
                <a:ext uri="{FF2B5EF4-FFF2-40B4-BE49-F238E27FC236}">
                  <a16:creationId xmlns:a16="http://schemas.microsoft.com/office/drawing/2014/main" id="{8B03407F-3AAC-46FF-AB70-4C8C0FC29DAD}"/>
                </a:ext>
              </a:extLst>
            </p:cNvPr>
            <p:cNvSpPr/>
            <p:nvPr/>
          </p:nvSpPr>
          <p:spPr>
            <a:xfrm>
              <a:off x="-1128166" y="2527268"/>
              <a:ext cx="990600" cy="723900"/>
            </a:xfrm>
            <a:custGeom>
              <a:avLst/>
              <a:gdLst>
                <a:gd name="connsiteX0" fmla="*/ 990476 w 990600"/>
                <a:gd name="connsiteY0" fmla="*/ 723900 h 723900"/>
                <a:gd name="connsiteX1" fmla="*/ 0 w 990600"/>
                <a:gd name="connsiteY1" fmla="*/ 723900 h 723900"/>
                <a:gd name="connsiteX2" fmla="*/ 0 w 990600"/>
                <a:gd name="connsiteY2" fmla="*/ 0 h 723900"/>
                <a:gd name="connsiteX3" fmla="*/ 990600 w 990600"/>
                <a:gd name="connsiteY3" fmla="*/ 0 h 723900"/>
                <a:gd name="connsiteX4" fmla="*/ 990476 w 990600"/>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723900">
                  <a:moveTo>
                    <a:pt x="990476" y="723900"/>
                  </a:moveTo>
                  <a:lnTo>
                    <a:pt x="0" y="723900"/>
                  </a:lnTo>
                  <a:lnTo>
                    <a:pt x="0" y="0"/>
                  </a:lnTo>
                  <a:lnTo>
                    <a:pt x="990600" y="0"/>
                  </a:lnTo>
                  <a:lnTo>
                    <a:pt x="990476" y="723900"/>
                  </a:lnTo>
                  <a:close/>
                </a:path>
              </a:pathLst>
            </a:custGeom>
            <a:solidFill>
              <a:srgbClr val="0075C9"/>
            </a:solidFill>
            <a:ln w="9525" cap="flat">
              <a:noFill/>
              <a:prstDash val="solid"/>
              <a:miter/>
            </a:ln>
          </p:spPr>
          <p:txBody>
            <a:bodyPr rtlCol="0" anchor="ctr"/>
            <a:lstStyle/>
            <a:p>
              <a:endParaRPr lang="en-US" sz="1836"/>
            </a:p>
          </p:txBody>
        </p:sp>
        <p:sp>
          <p:nvSpPr>
            <p:cNvPr id="41" name="Graphic 2">
              <a:extLst>
                <a:ext uri="{FF2B5EF4-FFF2-40B4-BE49-F238E27FC236}">
                  <a16:creationId xmlns:a16="http://schemas.microsoft.com/office/drawing/2014/main" id="{7C57BEA0-43A8-460A-A4C9-E90A82553D37}"/>
                </a:ext>
              </a:extLst>
            </p:cNvPr>
            <p:cNvSpPr/>
            <p:nvPr/>
          </p:nvSpPr>
          <p:spPr>
            <a:xfrm rot="-5400000">
              <a:off x="-747166" y="2716501"/>
              <a:ext cx="228600" cy="228600"/>
            </a:xfrm>
            <a:prstGeom prst="ellipse">
              <a:avLst/>
            </a:prstGeom>
            <a:solidFill>
              <a:srgbClr val="EAEAEA"/>
            </a:solidFill>
            <a:ln w="9525" cap="flat">
              <a:noFill/>
              <a:prstDash val="solid"/>
              <a:miter/>
            </a:ln>
          </p:spPr>
          <p:txBody>
            <a:bodyPr rtlCol="0" anchor="ctr"/>
            <a:lstStyle/>
            <a:p>
              <a:endParaRPr lang="en-US" sz="1836"/>
            </a:p>
          </p:txBody>
        </p:sp>
        <p:sp>
          <p:nvSpPr>
            <p:cNvPr id="42" name="Graphic 2">
              <a:extLst>
                <a:ext uri="{FF2B5EF4-FFF2-40B4-BE49-F238E27FC236}">
                  <a16:creationId xmlns:a16="http://schemas.microsoft.com/office/drawing/2014/main" id="{391AE60B-6955-400B-9714-DD67A9657EE1}"/>
                </a:ext>
              </a:extLst>
            </p:cNvPr>
            <p:cNvSpPr/>
            <p:nvPr/>
          </p:nvSpPr>
          <p:spPr>
            <a:xfrm>
              <a:off x="-690016" y="2832068"/>
              <a:ext cx="114300" cy="266700"/>
            </a:xfrm>
            <a:custGeom>
              <a:avLst/>
              <a:gdLst>
                <a:gd name="connsiteX0" fmla="*/ 57598 w 114300"/>
                <a:gd name="connsiteY0" fmla="*/ 0 h 266700"/>
                <a:gd name="connsiteX1" fmla="*/ 114300 w 114300"/>
                <a:gd name="connsiteY1" fmla="*/ 0 h 266700"/>
                <a:gd name="connsiteX2" fmla="*/ 114300 w 114300"/>
                <a:gd name="connsiteY2" fmla="*/ 266700 h 266700"/>
                <a:gd name="connsiteX3" fmla="*/ 57598 w 114300"/>
                <a:gd name="connsiteY3" fmla="*/ 266700 h 266700"/>
                <a:gd name="connsiteX4" fmla="*/ 56702 w 114300"/>
                <a:gd name="connsiteY4" fmla="*/ 266700 h 266700"/>
                <a:gd name="connsiteX5" fmla="*/ 0 w 114300"/>
                <a:gd name="connsiteY5" fmla="*/ 266700 h 266700"/>
                <a:gd name="connsiteX6" fmla="*/ 0 w 114300"/>
                <a:gd name="connsiteY6" fmla="*/ 0 h 266700"/>
                <a:gd name="connsiteX7" fmla="*/ 56702 w 1143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66700">
                  <a:moveTo>
                    <a:pt x="57598" y="0"/>
                  </a:moveTo>
                  <a:cubicBezTo>
                    <a:pt x="88914" y="0"/>
                    <a:pt x="114300" y="0"/>
                    <a:pt x="114300" y="0"/>
                  </a:cubicBezTo>
                  <a:lnTo>
                    <a:pt x="114300" y="266700"/>
                  </a:lnTo>
                  <a:cubicBezTo>
                    <a:pt x="114300" y="266700"/>
                    <a:pt x="88914" y="266700"/>
                    <a:pt x="57598" y="266700"/>
                  </a:cubicBezTo>
                  <a:lnTo>
                    <a:pt x="56702" y="266700"/>
                  </a:lnTo>
                  <a:cubicBezTo>
                    <a:pt x="25386" y="266700"/>
                    <a:pt x="0" y="266700"/>
                    <a:pt x="0" y="266700"/>
                  </a:cubicBezTo>
                  <a:lnTo>
                    <a:pt x="0" y="0"/>
                  </a:lnTo>
                  <a:cubicBezTo>
                    <a:pt x="0" y="0"/>
                    <a:pt x="25386" y="0"/>
                    <a:pt x="56702" y="0"/>
                  </a:cubicBezTo>
                  <a:close/>
                </a:path>
              </a:pathLst>
            </a:custGeom>
            <a:solidFill>
              <a:srgbClr val="EAEAEA"/>
            </a:solidFill>
            <a:ln w="9525" cap="flat">
              <a:noFill/>
              <a:prstDash val="solid"/>
              <a:miter/>
            </a:ln>
          </p:spPr>
          <p:txBody>
            <a:bodyPr rtlCol="0" anchor="ctr"/>
            <a:lstStyle/>
            <a:p>
              <a:endParaRPr lang="en-US" sz="1836"/>
            </a:p>
          </p:txBody>
        </p:sp>
      </p:grpSp>
      <p:grpSp>
        <p:nvGrpSpPr>
          <p:cNvPr id="43" name="Graphic 1">
            <a:extLst>
              <a:ext uri="{FF2B5EF4-FFF2-40B4-BE49-F238E27FC236}">
                <a16:creationId xmlns:a16="http://schemas.microsoft.com/office/drawing/2014/main" id="{BCFFECC5-F463-44D7-A170-D1FC4FFA7F6F}"/>
              </a:ext>
              <a:ext uri="{C183D7F6-B498-43B3-948B-1728B52AA6E4}">
                <adec:decorative xmlns:adec="http://schemas.microsoft.com/office/drawing/2017/decorative" val="1"/>
              </a:ext>
            </a:extLst>
          </p:cNvPr>
          <p:cNvGrpSpPr/>
          <p:nvPr/>
        </p:nvGrpSpPr>
        <p:grpSpPr>
          <a:xfrm>
            <a:off x="7140845" y="2175231"/>
            <a:ext cx="757334" cy="757334"/>
            <a:chOff x="4730866" y="2322149"/>
            <a:chExt cx="811659" cy="811659"/>
          </a:xfrm>
        </p:grpSpPr>
        <p:grpSp>
          <p:nvGrpSpPr>
            <p:cNvPr id="44" name="Graphic 1">
              <a:extLst>
                <a:ext uri="{FF2B5EF4-FFF2-40B4-BE49-F238E27FC236}">
                  <a16:creationId xmlns:a16="http://schemas.microsoft.com/office/drawing/2014/main" id="{656BCFCD-3934-4A79-9F35-01199DDF5081}"/>
                </a:ext>
              </a:extLst>
            </p:cNvPr>
            <p:cNvGrpSpPr/>
            <p:nvPr/>
          </p:nvGrpSpPr>
          <p:grpSpPr>
            <a:xfrm>
              <a:off x="4730866" y="2778707"/>
              <a:ext cx="355100" cy="355100"/>
              <a:chOff x="4730866" y="2778707"/>
              <a:chExt cx="355100" cy="355100"/>
            </a:xfrm>
            <a:solidFill>
              <a:srgbClr val="0075C9"/>
            </a:solidFill>
          </p:grpSpPr>
          <p:sp>
            <p:nvSpPr>
              <p:cNvPr id="46" name="Freeform: Shape 45">
                <a:extLst>
                  <a:ext uri="{FF2B5EF4-FFF2-40B4-BE49-F238E27FC236}">
                    <a16:creationId xmlns:a16="http://schemas.microsoft.com/office/drawing/2014/main" id="{3F4B888D-1E55-4C85-BA65-3DAC6423EBBC}"/>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endParaRPr lang="en-US" sz="1836"/>
              </a:p>
            </p:txBody>
          </p:sp>
          <p:sp>
            <p:nvSpPr>
              <p:cNvPr id="47" name="Freeform: Shape 46">
                <a:extLst>
                  <a:ext uri="{FF2B5EF4-FFF2-40B4-BE49-F238E27FC236}">
                    <a16:creationId xmlns:a16="http://schemas.microsoft.com/office/drawing/2014/main" id="{A1DA63B0-C0CE-4061-9260-81FBCEC10C21}"/>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sz="1836"/>
              </a:p>
            </p:txBody>
          </p:sp>
          <p:sp>
            <p:nvSpPr>
              <p:cNvPr id="48" name="Freeform: Shape 47">
                <a:extLst>
                  <a:ext uri="{FF2B5EF4-FFF2-40B4-BE49-F238E27FC236}">
                    <a16:creationId xmlns:a16="http://schemas.microsoft.com/office/drawing/2014/main" id="{1763F252-6F66-400E-B271-EB143DBBF388}"/>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sz="1836"/>
              </a:p>
            </p:txBody>
          </p:sp>
          <p:sp>
            <p:nvSpPr>
              <p:cNvPr id="49" name="Freeform: Shape 48">
                <a:extLst>
                  <a:ext uri="{FF2B5EF4-FFF2-40B4-BE49-F238E27FC236}">
                    <a16:creationId xmlns:a16="http://schemas.microsoft.com/office/drawing/2014/main" id="{51C9D505-E78B-41A8-ABA2-37BAD46C957F}"/>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sz="1836"/>
              </a:p>
            </p:txBody>
          </p:sp>
          <p:sp>
            <p:nvSpPr>
              <p:cNvPr id="50" name="Freeform: Shape 49">
                <a:extLst>
                  <a:ext uri="{FF2B5EF4-FFF2-40B4-BE49-F238E27FC236}">
                    <a16:creationId xmlns:a16="http://schemas.microsoft.com/office/drawing/2014/main" id="{3FFD5AA0-448B-4B52-A420-A12286557124}"/>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sz="1836"/>
              </a:p>
            </p:txBody>
          </p:sp>
          <p:sp>
            <p:nvSpPr>
              <p:cNvPr id="51" name="Freeform: Shape 50">
                <a:extLst>
                  <a:ext uri="{FF2B5EF4-FFF2-40B4-BE49-F238E27FC236}">
                    <a16:creationId xmlns:a16="http://schemas.microsoft.com/office/drawing/2014/main" id="{03B7D85D-B834-403C-9336-FDDAD39E4B2A}"/>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sz="1836"/>
              </a:p>
            </p:txBody>
          </p:sp>
          <p:sp>
            <p:nvSpPr>
              <p:cNvPr id="52" name="Freeform: Shape 51">
                <a:extLst>
                  <a:ext uri="{FF2B5EF4-FFF2-40B4-BE49-F238E27FC236}">
                    <a16:creationId xmlns:a16="http://schemas.microsoft.com/office/drawing/2014/main" id="{15994761-8661-451B-80C8-DF8AF834D72A}"/>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sz="1836"/>
              </a:p>
            </p:txBody>
          </p:sp>
          <p:sp>
            <p:nvSpPr>
              <p:cNvPr id="53" name="Freeform: Shape 52">
                <a:extLst>
                  <a:ext uri="{FF2B5EF4-FFF2-40B4-BE49-F238E27FC236}">
                    <a16:creationId xmlns:a16="http://schemas.microsoft.com/office/drawing/2014/main" id="{7C93FB64-89E8-493E-995A-01AFD469F799}"/>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endParaRPr lang="en-US" sz="1836"/>
              </a:p>
            </p:txBody>
          </p:sp>
          <p:sp>
            <p:nvSpPr>
              <p:cNvPr id="54" name="Freeform: Shape 53">
                <a:extLst>
                  <a:ext uri="{FF2B5EF4-FFF2-40B4-BE49-F238E27FC236}">
                    <a16:creationId xmlns:a16="http://schemas.microsoft.com/office/drawing/2014/main" id="{CADE9E6C-C8DF-4147-AA3F-767123B50B49}"/>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endParaRPr lang="en-US" sz="1836"/>
              </a:p>
            </p:txBody>
          </p:sp>
        </p:grpSp>
        <p:sp>
          <p:nvSpPr>
            <p:cNvPr id="45" name="Freeform: Shape 44">
              <a:extLst>
                <a:ext uri="{FF2B5EF4-FFF2-40B4-BE49-F238E27FC236}">
                  <a16:creationId xmlns:a16="http://schemas.microsoft.com/office/drawing/2014/main" id="{06670ED8-3A6E-48AB-B3EF-9D8186317709}"/>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endParaRPr lang="en-US" sz="1836"/>
            </a:p>
          </p:txBody>
        </p:sp>
      </p:grpSp>
      <p:pic>
        <p:nvPicPr>
          <p:cNvPr id="55" name="Graphic 54">
            <a:extLst>
              <a:ext uri="{FF2B5EF4-FFF2-40B4-BE49-F238E27FC236}">
                <a16:creationId xmlns:a16="http://schemas.microsoft.com/office/drawing/2014/main" id="{828A415E-7574-48AD-B007-67ED16B475EC}"/>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678" y="3695034"/>
            <a:ext cx="307202" cy="614404"/>
          </a:xfrm>
          <a:prstGeom prst="rect">
            <a:avLst/>
          </a:prstGeom>
        </p:spPr>
      </p:pic>
      <p:grpSp>
        <p:nvGrpSpPr>
          <p:cNvPr id="56" name="Group 55">
            <a:extLst>
              <a:ext uri="{FF2B5EF4-FFF2-40B4-BE49-F238E27FC236}">
                <a16:creationId xmlns:a16="http://schemas.microsoft.com/office/drawing/2014/main" id="{EB331627-12AF-411D-B518-AED11D091819}"/>
              </a:ext>
              <a:ext uri="{C183D7F6-B498-43B3-948B-1728B52AA6E4}">
                <adec:decorative xmlns:adec="http://schemas.microsoft.com/office/drawing/2017/decorative" val="1"/>
              </a:ext>
            </a:extLst>
          </p:cNvPr>
          <p:cNvGrpSpPr/>
          <p:nvPr/>
        </p:nvGrpSpPr>
        <p:grpSpPr>
          <a:xfrm>
            <a:off x="2688568" y="3659172"/>
            <a:ext cx="686129" cy="686129"/>
            <a:chOff x="3268023" y="3794471"/>
            <a:chExt cx="672737" cy="672737"/>
          </a:xfrm>
        </p:grpSpPr>
        <p:sp>
          <p:nvSpPr>
            <p:cNvPr id="57" name="Freeform: Shape 56">
              <a:extLst>
                <a:ext uri="{FF2B5EF4-FFF2-40B4-BE49-F238E27FC236}">
                  <a16:creationId xmlns:a16="http://schemas.microsoft.com/office/drawing/2014/main" id="{849B8349-7E19-43F0-AB6C-0C68395AA387}"/>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58" name="Group 57">
              <a:extLst>
                <a:ext uri="{FF2B5EF4-FFF2-40B4-BE49-F238E27FC236}">
                  <a16:creationId xmlns:a16="http://schemas.microsoft.com/office/drawing/2014/main" id="{359878EE-BE5F-4B4B-8806-146A069A1E8D}"/>
                </a:ext>
              </a:extLst>
            </p:cNvPr>
            <p:cNvGrpSpPr/>
            <p:nvPr/>
          </p:nvGrpSpPr>
          <p:grpSpPr>
            <a:xfrm>
              <a:off x="3494080" y="4005903"/>
              <a:ext cx="221393" cy="265094"/>
              <a:chOff x="3102115" y="3813045"/>
              <a:chExt cx="402957" cy="482498"/>
            </a:xfrm>
          </p:grpSpPr>
          <p:sp>
            <p:nvSpPr>
              <p:cNvPr id="59" name="Rectangle: Top Corners Rounded 58">
                <a:extLst>
                  <a:ext uri="{FF2B5EF4-FFF2-40B4-BE49-F238E27FC236}">
                    <a16:creationId xmlns:a16="http://schemas.microsoft.com/office/drawing/2014/main" id="{E7769308-E2E3-4B7A-98D0-3AE96DCB50CC}"/>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F9254D8F-0E7F-4288-B2D1-0C137DFCA3D9}"/>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61" name="Graphic 35">
                <a:extLst>
                  <a:ext uri="{FF2B5EF4-FFF2-40B4-BE49-F238E27FC236}">
                    <a16:creationId xmlns:a16="http://schemas.microsoft.com/office/drawing/2014/main" id="{C47AA9C5-8487-4CE5-952F-E30E9A8C0B89}"/>
                  </a:ext>
                </a:extLst>
              </p:cNvPr>
              <p:cNvGrpSpPr/>
              <p:nvPr/>
            </p:nvGrpSpPr>
            <p:grpSpPr>
              <a:xfrm>
                <a:off x="3257098" y="4078024"/>
                <a:ext cx="92990" cy="155525"/>
                <a:chOff x="3407034" y="4465249"/>
                <a:chExt cx="92990" cy="155525"/>
              </a:xfrm>
              <a:solidFill>
                <a:srgbClr val="0075C9"/>
              </a:solidFill>
            </p:grpSpPr>
            <p:sp>
              <p:nvSpPr>
                <p:cNvPr id="62" name="Freeform: Shape 61">
                  <a:extLst>
                    <a:ext uri="{FF2B5EF4-FFF2-40B4-BE49-F238E27FC236}">
                      <a16:creationId xmlns:a16="http://schemas.microsoft.com/office/drawing/2014/main" id="{E4A12AB1-2E93-4109-ACD6-2DDC0A645097}"/>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63" name="Freeform: Shape 62">
                  <a:extLst>
                    <a:ext uri="{FF2B5EF4-FFF2-40B4-BE49-F238E27FC236}">
                      <a16:creationId xmlns:a16="http://schemas.microsoft.com/office/drawing/2014/main" id="{A3DC2830-5F2B-469F-9FA5-453952C0BCF0}"/>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nvGrpSpPr>
          <p:cNvPr id="64" name="Group 63">
            <a:extLst>
              <a:ext uri="{FF2B5EF4-FFF2-40B4-BE49-F238E27FC236}">
                <a16:creationId xmlns:a16="http://schemas.microsoft.com/office/drawing/2014/main" id="{18DD04A5-3242-4E9B-AE16-27F9BBE7D793}"/>
              </a:ext>
              <a:ext uri="{C183D7F6-B498-43B3-948B-1728B52AA6E4}">
                <adec:decorative xmlns:adec="http://schemas.microsoft.com/office/drawing/2017/decorative" val="1"/>
              </a:ext>
            </a:extLst>
          </p:cNvPr>
          <p:cNvGrpSpPr/>
          <p:nvPr/>
        </p:nvGrpSpPr>
        <p:grpSpPr>
          <a:xfrm>
            <a:off x="4707385" y="3697967"/>
            <a:ext cx="508220" cy="608538"/>
            <a:chOff x="5597700" y="3877784"/>
            <a:chExt cx="498300" cy="596660"/>
          </a:xfrm>
        </p:grpSpPr>
        <p:grpSp>
          <p:nvGrpSpPr>
            <p:cNvPr id="65" name="Group 64">
              <a:extLst>
                <a:ext uri="{FF2B5EF4-FFF2-40B4-BE49-F238E27FC236}">
                  <a16:creationId xmlns:a16="http://schemas.microsoft.com/office/drawing/2014/main" id="{E2114B11-269C-4E01-9502-5149B9EF8207}"/>
                </a:ext>
              </a:extLst>
            </p:cNvPr>
            <p:cNvGrpSpPr/>
            <p:nvPr/>
          </p:nvGrpSpPr>
          <p:grpSpPr>
            <a:xfrm>
              <a:off x="5597700" y="3877784"/>
              <a:ext cx="498300" cy="596660"/>
              <a:chOff x="3102115" y="3813045"/>
              <a:chExt cx="402957" cy="482498"/>
            </a:xfrm>
          </p:grpSpPr>
          <p:sp>
            <p:nvSpPr>
              <p:cNvPr id="67" name="Rectangle: Top Corners Rounded 66">
                <a:extLst>
                  <a:ext uri="{FF2B5EF4-FFF2-40B4-BE49-F238E27FC236}">
                    <a16:creationId xmlns:a16="http://schemas.microsoft.com/office/drawing/2014/main" id="{B5394934-2635-4915-A939-814E03247697}"/>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13C5C6EF-040B-4AF5-B3DA-C9904A3D4EA4}"/>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pic>
          <p:nvPicPr>
            <p:cNvPr id="66" name="Graphic 65">
              <a:extLst>
                <a:ext uri="{FF2B5EF4-FFF2-40B4-BE49-F238E27FC236}">
                  <a16:creationId xmlns:a16="http://schemas.microsoft.com/office/drawing/2014/main" id="{DC81D3AC-6A22-4F96-B131-140F879D3C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5648" y="4169867"/>
              <a:ext cx="382404" cy="235326"/>
            </a:xfrm>
            <a:prstGeom prst="rect">
              <a:avLst/>
            </a:prstGeom>
          </p:spPr>
        </p:pic>
      </p:grpSp>
      <p:grpSp>
        <p:nvGrpSpPr>
          <p:cNvPr id="69" name="Group 68">
            <a:extLst>
              <a:ext uri="{FF2B5EF4-FFF2-40B4-BE49-F238E27FC236}">
                <a16:creationId xmlns:a16="http://schemas.microsoft.com/office/drawing/2014/main" id="{A9C1BEE8-E652-4ADC-95DE-D16B41051D83}"/>
              </a:ext>
              <a:ext uri="{C183D7F6-B498-43B3-948B-1728B52AA6E4}">
                <adec:decorative xmlns:adec="http://schemas.microsoft.com/office/drawing/2017/decorative" val="1"/>
              </a:ext>
            </a:extLst>
          </p:cNvPr>
          <p:cNvGrpSpPr/>
          <p:nvPr/>
        </p:nvGrpSpPr>
        <p:grpSpPr>
          <a:xfrm>
            <a:off x="6548293" y="3701658"/>
            <a:ext cx="592745" cy="601157"/>
            <a:chOff x="7524023" y="3784922"/>
            <a:chExt cx="672737" cy="682285"/>
          </a:xfrm>
        </p:grpSpPr>
        <p:sp>
          <p:nvSpPr>
            <p:cNvPr id="70" name="Rectangle 69">
              <a:extLst>
                <a:ext uri="{FF2B5EF4-FFF2-40B4-BE49-F238E27FC236}">
                  <a16:creationId xmlns:a16="http://schemas.microsoft.com/office/drawing/2014/main" id="{EBF085CB-9592-4545-B0F3-23E968C44FB1}"/>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A88B3E6F-A276-49B3-805C-AD71C1EE6ABF}"/>
                </a:ext>
              </a:extLst>
            </p:cNvPr>
            <p:cNvGrpSpPr/>
            <p:nvPr/>
          </p:nvGrpSpPr>
          <p:grpSpPr>
            <a:xfrm rot="10800000">
              <a:off x="7633929" y="3899601"/>
              <a:ext cx="452926" cy="452926"/>
              <a:chOff x="7318336" y="3244112"/>
              <a:chExt cx="1219200" cy="1219200"/>
            </a:xfrm>
          </p:grpSpPr>
          <p:sp>
            <p:nvSpPr>
              <p:cNvPr id="72" name="Graphic 50">
                <a:extLst>
                  <a:ext uri="{FF2B5EF4-FFF2-40B4-BE49-F238E27FC236}">
                    <a16:creationId xmlns:a16="http://schemas.microsoft.com/office/drawing/2014/main" id="{5A6EE4A4-0515-4B41-B49B-246F5DDBC61B}"/>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73" name="Graphic 50">
                <a:extLst>
                  <a:ext uri="{FF2B5EF4-FFF2-40B4-BE49-F238E27FC236}">
                    <a16:creationId xmlns:a16="http://schemas.microsoft.com/office/drawing/2014/main" id="{E3797C47-B0DE-4F2D-BD2D-0E96633A5723}"/>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74" name="Graphic 50">
                <a:extLst>
                  <a:ext uri="{FF2B5EF4-FFF2-40B4-BE49-F238E27FC236}">
                    <a16:creationId xmlns:a16="http://schemas.microsoft.com/office/drawing/2014/main" id="{DC7B2E5D-BF62-4F19-A51A-2E6B926DA9BC}"/>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75" name="Graphic 50">
                <a:extLst>
                  <a:ext uri="{FF2B5EF4-FFF2-40B4-BE49-F238E27FC236}">
                    <a16:creationId xmlns:a16="http://schemas.microsoft.com/office/drawing/2014/main" id="{607846D9-17BE-4CE2-9453-D9A208B561E6}"/>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nvGrpSpPr>
          <p:cNvPr id="76" name="Group 75">
            <a:extLst>
              <a:ext uri="{FF2B5EF4-FFF2-40B4-BE49-F238E27FC236}">
                <a16:creationId xmlns:a16="http://schemas.microsoft.com/office/drawing/2014/main" id="{E80E3A76-B40C-4129-9012-4BC36A07C5F2}"/>
              </a:ext>
              <a:ext uri="{C183D7F6-B498-43B3-948B-1728B52AA6E4}">
                <adec:decorative xmlns:adec="http://schemas.microsoft.com/office/drawing/2017/decorative" val="1"/>
              </a:ext>
            </a:extLst>
          </p:cNvPr>
          <p:cNvGrpSpPr/>
          <p:nvPr/>
        </p:nvGrpSpPr>
        <p:grpSpPr>
          <a:xfrm>
            <a:off x="8473727" y="3712776"/>
            <a:ext cx="485559" cy="578920"/>
            <a:chOff x="10031497" y="3869019"/>
            <a:chExt cx="476081" cy="567620"/>
          </a:xfrm>
        </p:grpSpPr>
        <p:sp>
          <p:nvSpPr>
            <p:cNvPr id="77" name="Graphic 154" descr="Shield with solid fill">
              <a:extLst>
                <a:ext uri="{FF2B5EF4-FFF2-40B4-BE49-F238E27FC236}">
                  <a16:creationId xmlns:a16="http://schemas.microsoft.com/office/drawing/2014/main" id="{0B5F3E79-EDE2-4C4D-86E5-9924789B1044}"/>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sz="1836"/>
            </a:p>
          </p:txBody>
        </p:sp>
        <p:grpSp>
          <p:nvGrpSpPr>
            <p:cNvPr id="78" name="Group 77">
              <a:extLst>
                <a:ext uri="{FF2B5EF4-FFF2-40B4-BE49-F238E27FC236}">
                  <a16:creationId xmlns:a16="http://schemas.microsoft.com/office/drawing/2014/main" id="{77DB75F8-D31D-4701-AD22-EA0CBB1EFEF2}"/>
                </a:ext>
              </a:extLst>
            </p:cNvPr>
            <p:cNvGrpSpPr/>
            <p:nvPr/>
          </p:nvGrpSpPr>
          <p:grpSpPr>
            <a:xfrm>
              <a:off x="10165775" y="4008464"/>
              <a:ext cx="207525" cy="288731"/>
              <a:chOff x="9599612" y="6361252"/>
              <a:chExt cx="360401" cy="501429"/>
            </a:xfrm>
          </p:grpSpPr>
          <p:sp>
            <p:nvSpPr>
              <p:cNvPr id="79" name="Graphic 156">
                <a:extLst>
                  <a:ext uri="{FF2B5EF4-FFF2-40B4-BE49-F238E27FC236}">
                    <a16:creationId xmlns:a16="http://schemas.microsoft.com/office/drawing/2014/main" id="{66981522-B8AF-4EFF-8F95-2AA017BF7095}"/>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sz="1836"/>
              </a:p>
            </p:txBody>
          </p:sp>
          <p:sp>
            <p:nvSpPr>
              <p:cNvPr id="80" name="Graphic 156">
                <a:extLst>
                  <a:ext uri="{FF2B5EF4-FFF2-40B4-BE49-F238E27FC236}">
                    <a16:creationId xmlns:a16="http://schemas.microsoft.com/office/drawing/2014/main" id="{BF574270-61AE-46DE-9567-E91DAFB20F7C}"/>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81" name="Graphic 156">
                <a:extLst>
                  <a:ext uri="{FF2B5EF4-FFF2-40B4-BE49-F238E27FC236}">
                    <a16:creationId xmlns:a16="http://schemas.microsoft.com/office/drawing/2014/main" id="{B1DB2397-2C29-4A34-AF71-75157FD96853}"/>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82" name="Graphic 156">
                <a:extLst>
                  <a:ext uri="{FF2B5EF4-FFF2-40B4-BE49-F238E27FC236}">
                    <a16:creationId xmlns:a16="http://schemas.microsoft.com/office/drawing/2014/main" id="{D7428A0A-7DC2-4233-8C3E-D1DD2B7DF76E}"/>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sz="1836"/>
              </a:p>
            </p:txBody>
          </p:sp>
        </p:grpSp>
      </p:grpSp>
      <p:sp>
        <p:nvSpPr>
          <p:cNvPr id="87" name="Right Bracket 86">
            <a:extLst>
              <a:ext uri="{FF2B5EF4-FFF2-40B4-BE49-F238E27FC236}">
                <a16:creationId xmlns:a16="http://schemas.microsoft.com/office/drawing/2014/main" id="{2F2CE8F4-1444-4DD8-A0B6-277CEC7EA413}"/>
              </a:ext>
              <a:ext uri="{C183D7F6-B498-43B3-948B-1728B52AA6E4}">
                <adec:decorative xmlns:adec="http://schemas.microsoft.com/office/drawing/2017/decorative" val="1"/>
              </a:ext>
            </a:extLst>
          </p:cNvPr>
          <p:cNvSpPr/>
          <p:nvPr/>
        </p:nvSpPr>
        <p:spPr>
          <a:xfrm>
            <a:off x="9784649" y="1615797"/>
            <a:ext cx="114719" cy="1540154"/>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CE2E20DB-6CAA-43D9-9E2F-0D4F66A27DC1}"/>
              </a:ext>
            </a:extLst>
          </p:cNvPr>
          <p:cNvSpPr txBox="1"/>
          <p:nvPr/>
        </p:nvSpPr>
        <p:spPr>
          <a:xfrm>
            <a:off x="9974719" y="1714641"/>
            <a:ext cx="2157687" cy="1338828"/>
          </a:xfrm>
          <a:prstGeom prst="rect">
            <a:avLst/>
          </a:prstGeom>
          <a:noFill/>
          <a:ln>
            <a:noFill/>
          </a:ln>
        </p:spPr>
        <p:txBody>
          <a:bodyPr wrap="square" lIns="0" tIns="0" rIns="0" bIns="0" rtlCol="0">
            <a:spAutoFit/>
          </a:bodyPr>
          <a:lstStyle/>
          <a:p>
            <a:pPr defTabSz="932754">
              <a:spcAft>
                <a:spcPts val="600"/>
              </a:spcAft>
              <a:defRPr/>
            </a:pPr>
            <a:r>
              <a:rPr lang="en-US" dirty="0">
                <a:solidFill>
                  <a:schemeClr val="tx2"/>
                </a:solidFill>
                <a:latin typeface="+mj-lt"/>
              </a:rPr>
              <a:t>Business alignment</a:t>
            </a:r>
          </a:p>
          <a:p>
            <a:pPr defTabSz="932754">
              <a:spcAft>
                <a:spcPts val="600"/>
              </a:spcAft>
              <a:defRPr/>
            </a:pPr>
            <a:r>
              <a:rPr lang="en-US" sz="1600" dirty="0">
                <a:gradFill>
                  <a:gsLst>
                    <a:gs pos="2917">
                      <a:srgbClr val="353535"/>
                    </a:gs>
                    <a:gs pos="30000">
                      <a:srgbClr val="353535"/>
                    </a:gs>
                  </a:gsLst>
                  <a:lin ang="5400000" scaled="0"/>
                </a:gradFill>
              </a:rPr>
              <a:t>Establish cross-org processes to scale cloud security throughout your business</a:t>
            </a:r>
          </a:p>
        </p:txBody>
      </p:sp>
      <p:sp>
        <p:nvSpPr>
          <p:cNvPr id="89" name="TextBox 88">
            <a:extLst>
              <a:ext uri="{FF2B5EF4-FFF2-40B4-BE49-F238E27FC236}">
                <a16:creationId xmlns:a16="http://schemas.microsoft.com/office/drawing/2014/main" id="{5425F87F-5466-441E-BD10-CE9D83CB959F}"/>
              </a:ext>
            </a:extLst>
          </p:cNvPr>
          <p:cNvSpPr txBox="1"/>
          <p:nvPr/>
        </p:nvSpPr>
        <p:spPr>
          <a:xfrm>
            <a:off x="9974720" y="3712776"/>
            <a:ext cx="2157686" cy="1338828"/>
          </a:xfrm>
          <a:prstGeom prst="rect">
            <a:avLst/>
          </a:prstGeom>
          <a:noFill/>
          <a:ln>
            <a:noFill/>
          </a:ln>
        </p:spPr>
        <p:txBody>
          <a:bodyPr wrap="square" lIns="0" tIns="0" rIns="0" bIns="0" rtlCol="0">
            <a:spAutoFit/>
          </a:bodyPr>
          <a:lstStyle/>
          <a:p>
            <a:pPr defTabSz="932754">
              <a:spcAft>
                <a:spcPts val="600"/>
              </a:spcAft>
              <a:defRPr/>
            </a:pPr>
            <a:r>
              <a:rPr lang="en-US" dirty="0">
                <a:solidFill>
                  <a:schemeClr val="tx2"/>
                </a:solidFill>
                <a:latin typeface="+mj-lt"/>
              </a:rPr>
              <a:t>Security disciplines</a:t>
            </a:r>
          </a:p>
          <a:p>
            <a:pPr defTabSz="932754">
              <a:spcAft>
                <a:spcPts val="600"/>
              </a:spcAft>
              <a:defRPr/>
            </a:pPr>
            <a:r>
              <a:rPr lang="en-US" sz="1600" dirty="0">
                <a:gradFill>
                  <a:gsLst>
                    <a:gs pos="2917">
                      <a:srgbClr val="353535"/>
                    </a:gs>
                    <a:gs pos="30000">
                      <a:srgbClr val="353535"/>
                    </a:gs>
                  </a:gsLst>
                  <a:lin ang="5400000" scaled="0"/>
                </a:gradFill>
              </a:rPr>
              <a:t>Implement proven security processes </a:t>
            </a:r>
            <a:br>
              <a:rPr lang="en-US" sz="1600" dirty="0">
                <a:gradFill>
                  <a:gsLst>
                    <a:gs pos="2917">
                      <a:srgbClr val="353535"/>
                    </a:gs>
                    <a:gs pos="30000">
                      <a:srgbClr val="353535"/>
                    </a:gs>
                  </a:gsLst>
                  <a:lin ang="5400000" scaled="0"/>
                </a:gradFill>
              </a:rPr>
            </a:br>
            <a:r>
              <a:rPr lang="en-US" sz="1600" dirty="0">
                <a:gradFill>
                  <a:gsLst>
                    <a:gs pos="2917">
                      <a:srgbClr val="353535"/>
                    </a:gs>
                    <a:gs pos="30000">
                      <a:srgbClr val="353535"/>
                    </a:gs>
                  </a:gsLst>
                  <a:lin ang="5400000" scaled="0"/>
                </a:gradFill>
              </a:rPr>
              <a:t>built on modern, cloud-based security tools</a:t>
            </a:r>
          </a:p>
        </p:txBody>
      </p:sp>
      <p:sp>
        <p:nvSpPr>
          <p:cNvPr id="88" name="TextBox 87">
            <a:extLst>
              <a:ext uri="{FF2B5EF4-FFF2-40B4-BE49-F238E27FC236}">
                <a16:creationId xmlns:a16="http://schemas.microsoft.com/office/drawing/2014/main" id="{288EBDE6-D81A-4088-B2FA-EB4E2C7964F0}"/>
              </a:ext>
            </a:extLst>
          </p:cNvPr>
          <p:cNvSpPr txBox="1"/>
          <p:nvPr/>
        </p:nvSpPr>
        <p:spPr>
          <a:xfrm>
            <a:off x="412251" y="5811660"/>
            <a:ext cx="10217649" cy="769441"/>
          </a:xfrm>
          <a:prstGeom prst="rect">
            <a:avLst/>
          </a:prstGeom>
          <a:noFill/>
          <a:ln>
            <a:noFill/>
          </a:ln>
        </p:spPr>
        <p:txBody>
          <a:bodyPr wrap="square" lIns="0" tIns="0" rIns="0" bIns="0" rtlCol="0">
            <a:spAutoFit/>
          </a:bodyPr>
          <a:lstStyle/>
          <a:p>
            <a:pPr defTabSz="932754">
              <a:lnSpc>
                <a:spcPct val="90000"/>
              </a:lnSpc>
              <a:spcAft>
                <a:spcPts val="600"/>
              </a:spcAft>
              <a:defRPr/>
            </a:pPr>
            <a:r>
              <a:rPr lang="en-US" dirty="0">
                <a:solidFill>
                  <a:schemeClr val="tx2"/>
                </a:solidFill>
                <a:latin typeface="+mj-lt"/>
              </a:rPr>
              <a:t>Cloud security team</a:t>
            </a:r>
          </a:p>
          <a:p>
            <a:pPr defTabSz="932754">
              <a:lnSpc>
                <a:spcPct val="90000"/>
              </a:lnSpc>
              <a:spcAft>
                <a:spcPts val="600"/>
              </a:spcAft>
              <a:defRPr/>
            </a:pPr>
            <a:r>
              <a:rPr lang="en-US" sz="1600" dirty="0">
                <a:gradFill>
                  <a:gsLst>
                    <a:gs pos="2917">
                      <a:srgbClr val="353535"/>
                    </a:gs>
                    <a:gs pos="30000">
                      <a:srgbClr val="353535"/>
                    </a:gs>
                  </a:gsLst>
                  <a:lin ang="5400000" scaled="0"/>
                </a:gradFill>
              </a:rPr>
              <a:t>Establish team with expertise and experience for security and cloud. Often a cross-functional security team(s) that includes members of security team, cloud center of excellence (</a:t>
            </a:r>
            <a:r>
              <a:rPr lang="en-US" sz="1600" dirty="0" err="1">
                <a:gradFill>
                  <a:gsLst>
                    <a:gs pos="2917">
                      <a:srgbClr val="353535"/>
                    </a:gs>
                    <a:gs pos="30000">
                      <a:srgbClr val="353535"/>
                    </a:gs>
                  </a:gsLst>
                  <a:lin ang="5400000" scaled="0"/>
                </a:gradFill>
              </a:rPr>
              <a:t>CCoE</a:t>
            </a:r>
            <a:r>
              <a:rPr lang="en-US" sz="1600" dirty="0">
                <a:gradFill>
                  <a:gsLst>
                    <a:gs pos="2917">
                      <a:srgbClr val="353535"/>
                    </a:gs>
                    <a:gs pos="30000">
                      <a:srgbClr val="353535"/>
                    </a:gs>
                  </a:gsLst>
                  <a:lin ang="5400000" scaled="0"/>
                </a:gradFill>
              </a:rPr>
              <a:t>), Cloud operations, IT operations, and others. </a:t>
            </a:r>
          </a:p>
        </p:txBody>
      </p:sp>
      <p:sp>
        <p:nvSpPr>
          <p:cNvPr id="91" name="Right Bracket 90">
            <a:extLst>
              <a:ext uri="{FF2B5EF4-FFF2-40B4-BE49-F238E27FC236}">
                <a16:creationId xmlns:a16="http://schemas.microsoft.com/office/drawing/2014/main" id="{4CF7D2CA-6A93-4678-B11E-BE86A3A8C2A7}"/>
              </a:ext>
              <a:ext uri="{C183D7F6-B498-43B3-948B-1728B52AA6E4}">
                <adec:decorative xmlns:adec="http://schemas.microsoft.com/office/drawing/2017/decorative" val="1"/>
              </a:ext>
            </a:extLst>
          </p:cNvPr>
          <p:cNvSpPr/>
          <p:nvPr/>
        </p:nvSpPr>
        <p:spPr>
          <a:xfrm>
            <a:off x="9784649" y="3298547"/>
            <a:ext cx="118872" cy="2145198"/>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ight Bracket 91">
            <a:extLst>
              <a:ext uri="{FF2B5EF4-FFF2-40B4-BE49-F238E27FC236}">
                <a16:creationId xmlns:a16="http://schemas.microsoft.com/office/drawing/2014/main" id="{7A1A8346-6D73-4869-8EFC-8F5D23B6EB52}"/>
              </a:ext>
              <a:ext uri="{C183D7F6-B498-43B3-948B-1728B52AA6E4}">
                <adec:decorative xmlns:adec="http://schemas.microsoft.com/office/drawing/2017/decorative" val="1"/>
              </a:ext>
            </a:extLst>
          </p:cNvPr>
          <p:cNvSpPr/>
          <p:nvPr/>
        </p:nvSpPr>
        <p:spPr>
          <a:xfrm rot="5400000">
            <a:off x="5028918" y="1000444"/>
            <a:ext cx="115522" cy="9319282"/>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2669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p:tgtEl>
                                          <p:spTgt spid="87"/>
                                        </p:tgtEl>
                                        <p:attrNameLst>
                                          <p:attrName>ppt_x</p:attrName>
                                        </p:attrNameLst>
                                      </p:cBhvr>
                                      <p:tavLst>
                                        <p:tav tm="0">
                                          <p:val>
                                            <p:strVal val="#ppt_x-#ppt_w*1.125000"/>
                                          </p:val>
                                        </p:tav>
                                        <p:tav tm="100000">
                                          <p:val>
                                            <p:strVal val="#ppt_x"/>
                                          </p:val>
                                        </p:tav>
                                      </p:tavLst>
                                    </p:anim>
                                    <p:animEffect transition="in" filter="wipe(right)">
                                      <p:cBhvr>
                                        <p:cTn id="8" dur="500"/>
                                        <p:tgtEl>
                                          <p:spTgt spid="8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500"/>
                            </p:stCondLst>
                            <p:childTnLst>
                              <p:par>
                                <p:cTn id="13" presetID="12" presetClass="entr" presetSubtype="8" fill="hold" grpId="0" nodeType="after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p:tgtEl>
                                          <p:spTgt spid="91"/>
                                        </p:tgtEl>
                                        <p:attrNameLst>
                                          <p:attrName>ppt_x</p:attrName>
                                        </p:attrNameLst>
                                      </p:cBhvr>
                                      <p:tavLst>
                                        <p:tav tm="0">
                                          <p:val>
                                            <p:strVal val="#ppt_x-#ppt_w*1.125000"/>
                                          </p:val>
                                        </p:tav>
                                        <p:tav tm="100000">
                                          <p:val>
                                            <p:strVal val="#ppt_x"/>
                                          </p:val>
                                        </p:tav>
                                      </p:tavLst>
                                    </p:anim>
                                    <p:animEffect transition="in" filter="wipe(right)">
                                      <p:cBhvr>
                                        <p:cTn id="16" dur="500"/>
                                        <p:tgtEl>
                                          <p:spTgt spid="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par>
                          <p:cTn id="20" fill="hold">
                            <p:stCondLst>
                              <p:cond delay="1000"/>
                            </p:stCondLst>
                            <p:childTnLst>
                              <p:par>
                                <p:cTn id="21" presetID="12" presetClass="entr" presetSubtype="1"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p:tgtEl>
                                          <p:spTgt spid="92"/>
                                        </p:tgtEl>
                                        <p:attrNameLst>
                                          <p:attrName>ppt_y</p:attrName>
                                        </p:attrNameLst>
                                      </p:cBhvr>
                                      <p:tavLst>
                                        <p:tav tm="0">
                                          <p:val>
                                            <p:strVal val="#ppt_y-#ppt_h*1.125000"/>
                                          </p:val>
                                        </p:tav>
                                        <p:tav tm="100000">
                                          <p:val>
                                            <p:strVal val="#ppt_y"/>
                                          </p:val>
                                        </p:tav>
                                      </p:tavLst>
                                    </p:anim>
                                    <p:animEffect transition="in" filter="wipe(down)">
                                      <p:cBhvr>
                                        <p:cTn id="24" dur="500"/>
                                        <p:tgtEl>
                                          <p:spTgt spid="9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0" grpId="0"/>
      <p:bldP spid="89" grpId="0"/>
      <p:bldP spid="88" grpId="0"/>
      <p:bldP spid="91" grpId="0" animBg="1"/>
      <p:bldP spid="9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2D2869-94A5-4566-AD05-3B042B29F560}"/>
              </a:ext>
            </a:extLst>
          </p:cNvPr>
          <p:cNvSpPr>
            <a:spLocks noGrp="1"/>
          </p:cNvSpPr>
          <p:nvPr>
            <p:ph type="title"/>
          </p:nvPr>
        </p:nvSpPr>
        <p:spPr>
          <a:xfrm>
            <a:off x="465080" y="1192214"/>
            <a:ext cx="3690466" cy="917575"/>
          </a:xfrm>
        </p:spPr>
        <p:txBody>
          <a:bodyPr/>
          <a:lstStyle/>
          <a:p>
            <a:r>
              <a:rPr lang="en-US" sz="2800" dirty="0">
                <a:solidFill>
                  <a:schemeClr val="tx2"/>
                </a:solidFill>
              </a:rPr>
              <a:t>Agenda</a:t>
            </a:r>
          </a:p>
        </p:txBody>
      </p:sp>
      <p:sp>
        <p:nvSpPr>
          <p:cNvPr id="10" name="Text Placeholder 9">
            <a:extLst>
              <a:ext uri="{FF2B5EF4-FFF2-40B4-BE49-F238E27FC236}">
                <a16:creationId xmlns:a16="http://schemas.microsoft.com/office/drawing/2014/main" id="{A9A14CFE-9F25-43BB-8493-11526C889947}"/>
              </a:ext>
            </a:extLst>
          </p:cNvPr>
          <p:cNvSpPr>
            <a:spLocks noGrp="1"/>
          </p:cNvSpPr>
          <p:nvPr>
            <p:ph type="body" sz="quarter" idx="11"/>
          </p:nvPr>
        </p:nvSpPr>
        <p:spPr>
          <a:xfrm>
            <a:off x="3824288" y="1192213"/>
            <a:ext cx="7808912" cy="3862387"/>
          </a:xfrm>
        </p:spPr>
        <p:txBody>
          <a:bodyPr/>
          <a:lstStyle/>
          <a:p>
            <a:pPr>
              <a:spcAft>
                <a:spcPts val="1800"/>
              </a:spcAft>
            </a:pPr>
            <a:r>
              <a:rPr lang="en-US" sz="2800" dirty="0">
                <a:solidFill>
                  <a:schemeClr val="tx2"/>
                </a:solidFill>
                <a:latin typeface="Segoe UI" panose="020B0502040204020203" pitchFamily="34" charset="0"/>
                <a:cs typeface="Segoe UI" panose="020B0502040204020203" pitchFamily="34" charset="0"/>
                <a:sym typeface="Arial"/>
              </a:rPr>
              <a:t>1</a:t>
            </a:r>
            <a:r>
              <a:rPr lang="en-US" sz="2800" dirty="0">
                <a:solidFill>
                  <a:schemeClr val="tx1"/>
                </a:solidFill>
                <a:latin typeface="Segoe UI" panose="020B0502040204020203" pitchFamily="34" charset="0"/>
                <a:cs typeface="Segoe UI" panose="020B0502040204020203" pitchFamily="34" charset="0"/>
                <a:sym typeface="Arial"/>
              </a:rPr>
              <a:t>	Security landscape</a:t>
            </a:r>
          </a:p>
          <a:p>
            <a:pPr>
              <a:spcAft>
                <a:spcPts val="1800"/>
              </a:spcAft>
            </a:pPr>
            <a:r>
              <a:rPr lang="en-US" sz="2800" dirty="0">
                <a:solidFill>
                  <a:schemeClr val="tx2"/>
                </a:solidFill>
                <a:latin typeface="Segoe UI"/>
              </a:rPr>
              <a:t>2</a:t>
            </a:r>
            <a:r>
              <a:rPr lang="en-US" sz="2800" dirty="0">
                <a:solidFill>
                  <a:schemeClr val="tx1"/>
                </a:solidFill>
                <a:latin typeface="Segoe UI"/>
              </a:rPr>
              <a:t>	Cloud Adoption Framework and security</a:t>
            </a:r>
          </a:p>
          <a:p>
            <a:pPr marL="514350" indent="-514350">
              <a:spcAft>
                <a:spcPts val="1800"/>
              </a:spcAft>
            </a:pPr>
            <a:r>
              <a:rPr lang="en-US" sz="2800" dirty="0">
                <a:solidFill>
                  <a:schemeClr val="tx2"/>
                </a:solidFill>
                <a:latin typeface="Segoe UI" panose="020B0502040204020203" pitchFamily="34" charset="0"/>
                <a:cs typeface="Segoe UI" panose="020B0502040204020203" pitchFamily="34" charset="0"/>
                <a:sym typeface="Arial"/>
              </a:rPr>
              <a:t>3</a:t>
            </a:r>
            <a:r>
              <a:rPr lang="en-US" sz="2800" dirty="0">
                <a:solidFill>
                  <a:schemeClr val="tx1"/>
                </a:solidFill>
                <a:latin typeface="Segoe UI" panose="020B0502040204020203" pitchFamily="34" charset="0"/>
                <a:cs typeface="Segoe UI" panose="020B0502040204020203" pitchFamily="34" charset="0"/>
                <a:sym typeface="Arial"/>
              </a:rPr>
              <a:t>	Cloud Adoption Framework Secure  			 methodology and disciplines</a:t>
            </a:r>
          </a:p>
          <a:p>
            <a:pPr>
              <a:spcAft>
                <a:spcPts val="1800"/>
              </a:spcAft>
            </a:pPr>
            <a:r>
              <a:rPr lang="en-US" sz="2800" dirty="0">
                <a:solidFill>
                  <a:schemeClr val="tx2"/>
                </a:solidFill>
                <a:latin typeface="Segoe UI" panose="020B0502040204020203" pitchFamily="34" charset="0"/>
                <a:cs typeface="Segoe UI" panose="020B0502040204020203" pitchFamily="34" charset="0"/>
                <a:sym typeface="Arial"/>
              </a:rPr>
              <a:t>4</a:t>
            </a:r>
            <a:r>
              <a:rPr lang="en-US" sz="2800" dirty="0">
                <a:solidFill>
                  <a:schemeClr val="tx1"/>
                </a:solidFill>
                <a:latin typeface="Segoe UI" panose="020B0502040204020203" pitchFamily="34" charset="0"/>
                <a:cs typeface="Segoe UI" panose="020B0502040204020203" pitchFamily="34" charset="0"/>
                <a:sym typeface="Arial"/>
              </a:rPr>
              <a:t>	Get started with security tools in Azure</a:t>
            </a:r>
          </a:p>
          <a:p>
            <a:pPr>
              <a:spcAft>
                <a:spcPts val="1800"/>
              </a:spcAft>
            </a:pPr>
            <a:r>
              <a:rPr lang="en-US" sz="2800" dirty="0">
                <a:solidFill>
                  <a:schemeClr val="tx2"/>
                </a:solidFill>
                <a:latin typeface="Segoe UI" panose="020B0502040204020203" pitchFamily="34" charset="0"/>
                <a:cs typeface="Segoe UI" panose="020B0502040204020203" pitchFamily="34" charset="0"/>
                <a:sym typeface="Arial"/>
              </a:rPr>
              <a:t>5</a:t>
            </a:r>
            <a:r>
              <a:rPr lang="en-US" sz="2800" dirty="0">
                <a:solidFill>
                  <a:schemeClr val="tx1"/>
                </a:solidFill>
                <a:latin typeface="Segoe UI" panose="020B0502040204020203" pitchFamily="34" charset="0"/>
                <a:cs typeface="Segoe UI" panose="020B0502040204020203" pitchFamily="34" charset="0"/>
                <a:sym typeface="Arial"/>
              </a:rPr>
              <a:t>	Evolve your security posture</a:t>
            </a:r>
          </a:p>
          <a:p>
            <a:pPr>
              <a:spcAft>
                <a:spcPts val="1800"/>
              </a:spcAft>
            </a:pPr>
            <a:endParaRPr lang="en-US" sz="2800" dirty="0">
              <a:solidFill>
                <a:schemeClr val="tx1"/>
              </a:solidFill>
              <a:latin typeface="Segoe UI" panose="020B0502040204020203" pitchFamily="34" charset="0"/>
              <a:cs typeface="Segoe UI" panose="020B0502040204020203" pitchFamily="34" charset="0"/>
              <a:sym typeface="Arial"/>
            </a:endParaRPr>
          </a:p>
          <a:p>
            <a:pPr>
              <a:spcAft>
                <a:spcPts val="1800"/>
              </a:spcAft>
            </a:pPr>
            <a:endParaRPr lang="en-US" sz="2800" dirty="0">
              <a:solidFill>
                <a:schemeClr val="tx1"/>
              </a:solidFill>
              <a:latin typeface="Segoe UI" panose="020B0502040204020203" pitchFamily="34" charset="0"/>
              <a:cs typeface="Segoe UI" panose="020B0502040204020203" pitchFamily="34" charset="0"/>
              <a:sym typeface="Arial"/>
            </a:endParaRPr>
          </a:p>
          <a:p>
            <a:pPr>
              <a:spcAft>
                <a:spcPts val="1800"/>
              </a:spcAft>
            </a:pPr>
            <a:endParaRPr lang="en-US" sz="2800" dirty="0"/>
          </a:p>
        </p:txBody>
      </p:sp>
    </p:spTree>
    <p:extLst>
      <p:ext uri="{BB962C8B-B14F-4D97-AF65-F5344CB8AC3E}">
        <p14:creationId xmlns:p14="http://schemas.microsoft.com/office/powerpoint/2010/main" val="283533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AE2F-A4D2-460D-9B6A-E696C2DD14BD}"/>
              </a:ext>
            </a:extLst>
          </p:cNvPr>
          <p:cNvSpPr>
            <a:spLocks noGrp="1"/>
          </p:cNvSpPr>
          <p:nvPr>
            <p:ph type="title"/>
          </p:nvPr>
        </p:nvSpPr>
        <p:spPr>
          <a:xfrm>
            <a:off x="465080" y="632780"/>
            <a:ext cx="11531716" cy="411162"/>
          </a:xfrm>
        </p:spPr>
        <p:txBody>
          <a:bodyPr>
            <a:normAutofit fontScale="90000"/>
          </a:bodyPr>
          <a:lstStyle/>
          <a:p>
            <a:r>
              <a:rPr lang="en-US" dirty="0"/>
              <a:t>Access control</a:t>
            </a:r>
            <a:br>
              <a:rPr lang="en-US" dirty="0"/>
            </a:br>
            <a:r>
              <a:rPr lang="en-US" dirty="0">
                <a:solidFill>
                  <a:schemeClr val="tx2"/>
                </a:solidFill>
              </a:rPr>
              <a:t>Simplify security—and make it more effective</a:t>
            </a:r>
          </a:p>
        </p:txBody>
      </p:sp>
      <p:sp>
        <p:nvSpPr>
          <p:cNvPr id="30" name="!! Left" descr="Illustration of data, documents, and technology in side a locked jail.&#10;Classic approach&#10;Restrict everything &#10;to a secure network&#10;">
            <a:extLst>
              <a:ext uri="{FF2B5EF4-FFF2-40B4-BE49-F238E27FC236}">
                <a16:creationId xmlns:a16="http://schemas.microsoft.com/office/drawing/2014/main" id="{C2F1DD42-5299-47C5-82F0-FCC1C0A59BD9}"/>
              </a:ext>
              <a:ext uri="{C183D7F6-B498-43B3-948B-1728B52AA6E4}">
                <adec:decorative xmlns:adec="http://schemas.microsoft.com/office/drawing/2017/decorative" val="0"/>
              </a:ext>
            </a:extLst>
          </p:cNvPr>
          <p:cNvSpPr/>
          <p:nvPr/>
        </p:nvSpPr>
        <p:spPr bwMode="auto">
          <a:xfrm>
            <a:off x="426464" y="1513004"/>
            <a:ext cx="5676306" cy="47830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4389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b="1" dirty="0">
                <a:gradFill>
                  <a:gsLst>
                    <a:gs pos="2917">
                      <a:srgbClr val="1A1A1A"/>
                    </a:gs>
                    <a:gs pos="30000">
                      <a:srgbClr val="1A1A1A"/>
                    </a:gs>
                  </a:gsLst>
                  <a:lin ang="5400000" scaled="0"/>
                </a:gradFill>
                <a:latin typeface="Segoe UI"/>
              </a:rPr>
              <a:t>Classic approach</a:t>
            </a:r>
            <a:br>
              <a:rPr lang="en-US" sz="2400" b="1"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Restrict everything </a:t>
            </a:r>
            <a:br>
              <a:rPr lang="en-US" sz="2400"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to a secure network</a:t>
            </a:r>
          </a:p>
        </p:txBody>
      </p:sp>
      <p:sp>
        <p:nvSpPr>
          <p:cNvPr id="31" name="!! Right" descr="Illustration of a centralized access control model.&#10;Zero trust &#10;Protect assets anywhere &#10;with central policy&#10;">
            <a:extLst>
              <a:ext uri="{FF2B5EF4-FFF2-40B4-BE49-F238E27FC236}">
                <a16:creationId xmlns:a16="http://schemas.microsoft.com/office/drawing/2014/main" id="{842DC668-54FD-4AC0-954C-83ECDF417C60}"/>
              </a:ext>
              <a:ext uri="{C183D7F6-B498-43B3-948B-1728B52AA6E4}">
                <adec:decorative xmlns:adec="http://schemas.microsoft.com/office/drawing/2017/decorative" val="0"/>
              </a:ext>
            </a:extLst>
          </p:cNvPr>
          <p:cNvSpPr/>
          <p:nvPr/>
        </p:nvSpPr>
        <p:spPr bwMode="auto">
          <a:xfrm>
            <a:off x="6160178" y="1513004"/>
            <a:ext cx="6031822" cy="47830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4389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b="1" dirty="0">
                <a:gradFill>
                  <a:gsLst>
                    <a:gs pos="2917">
                      <a:srgbClr val="1A1A1A"/>
                    </a:gs>
                    <a:gs pos="30000">
                      <a:srgbClr val="1A1A1A"/>
                    </a:gs>
                  </a:gsLst>
                  <a:lin ang="5400000" scaled="0"/>
                </a:gradFill>
                <a:latin typeface="Segoe UI"/>
              </a:rPr>
              <a:t>Zero trust </a:t>
            </a:r>
            <a:br>
              <a:rPr lang="en-US" sz="2400" b="1"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Protect assets anywhere </a:t>
            </a:r>
            <a:br>
              <a:rPr lang="en-US" sz="2400"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with central policy</a:t>
            </a:r>
          </a:p>
        </p:txBody>
      </p:sp>
      <p:sp>
        <p:nvSpPr>
          <p:cNvPr id="3" name="Rectangle: Rounded Corners 2">
            <a:extLst>
              <a:ext uri="{FF2B5EF4-FFF2-40B4-BE49-F238E27FC236}">
                <a16:creationId xmlns:a16="http://schemas.microsoft.com/office/drawing/2014/main" id="{BDFC6E09-A1A8-4A81-A5FD-9F9A31DA0572}"/>
              </a:ext>
              <a:ext uri="{C183D7F6-B498-43B3-948B-1728B52AA6E4}">
                <adec:decorative xmlns:adec="http://schemas.microsoft.com/office/drawing/2017/decorative" val="1"/>
              </a:ext>
            </a:extLst>
          </p:cNvPr>
          <p:cNvSpPr/>
          <p:nvPr/>
        </p:nvSpPr>
        <p:spPr>
          <a:xfrm>
            <a:off x="1442277" y="2161012"/>
            <a:ext cx="3388459" cy="2160531"/>
          </a:xfrm>
          <a:prstGeom prst="roundRect">
            <a:avLst>
              <a:gd name="adj" fmla="val 2375"/>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49217" tIns="149217" rIns="149217" bIns="149217" numCol="1" spcCol="38100" rtlCol="0" anchor="t">
            <a:noAutofit/>
          </a:bodyPr>
          <a:lstStyle/>
          <a:p>
            <a:pPr defTabSz="932562" hangingPunct="0">
              <a:defRPr/>
            </a:pPr>
            <a:endParaRPr lang="en-US" sz="1734">
              <a:solidFill>
                <a:srgbClr val="107C10">
                  <a:hueOff val="-7200000"/>
                  <a:lumOff val="-20980"/>
                </a:srgbClr>
              </a:solidFill>
              <a:latin typeface="Segoe UI"/>
              <a:ea typeface="Segoe UI"/>
              <a:cs typeface="Segoe UI"/>
              <a:sym typeface="Segoe UI"/>
            </a:endParaRPr>
          </a:p>
        </p:txBody>
      </p:sp>
      <p:grpSp>
        <p:nvGrpSpPr>
          <p:cNvPr id="54" name="Group 44">
            <a:extLst>
              <a:ext uri="{FF2B5EF4-FFF2-40B4-BE49-F238E27FC236}">
                <a16:creationId xmlns:a16="http://schemas.microsoft.com/office/drawing/2014/main" id="{FA5FE4F9-B979-44A2-B1A0-3D0B979E3D53}"/>
              </a:ext>
              <a:ext uri="{C183D7F6-B498-43B3-948B-1728B52AA6E4}">
                <adec:decorative xmlns:adec="http://schemas.microsoft.com/office/drawing/2017/decorative" val="1"/>
              </a:ext>
            </a:extLst>
          </p:cNvPr>
          <p:cNvGrpSpPr>
            <a:grpSpLocks noChangeAspect="1"/>
          </p:cNvGrpSpPr>
          <p:nvPr/>
        </p:nvGrpSpPr>
        <p:grpSpPr bwMode="auto">
          <a:xfrm>
            <a:off x="4449206" y="4144054"/>
            <a:ext cx="696936" cy="696936"/>
            <a:chOff x="4138" y="798"/>
            <a:chExt cx="256" cy="256"/>
          </a:xfrm>
        </p:grpSpPr>
        <p:sp>
          <p:nvSpPr>
            <p:cNvPr id="56" name="AutoShape 43">
              <a:extLst>
                <a:ext uri="{FF2B5EF4-FFF2-40B4-BE49-F238E27FC236}">
                  <a16:creationId xmlns:a16="http://schemas.microsoft.com/office/drawing/2014/main" id="{1E7592A5-40FB-4846-8C1C-D32EE071F28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58" name="Freeform 45">
              <a:extLst>
                <a:ext uri="{FF2B5EF4-FFF2-40B4-BE49-F238E27FC236}">
                  <a16:creationId xmlns:a16="http://schemas.microsoft.com/office/drawing/2014/main" id="{743B5DD0-49AB-4E31-9AC3-E126395683D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60" name="Freeform 46">
              <a:extLst>
                <a:ext uri="{FF2B5EF4-FFF2-40B4-BE49-F238E27FC236}">
                  <a16:creationId xmlns:a16="http://schemas.microsoft.com/office/drawing/2014/main" id="{1C943B8C-CF45-4795-B0C5-14FBAEF0F415}"/>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61" name="Freeform 47">
              <a:extLst>
                <a:ext uri="{FF2B5EF4-FFF2-40B4-BE49-F238E27FC236}">
                  <a16:creationId xmlns:a16="http://schemas.microsoft.com/office/drawing/2014/main" id="{E29218BE-0A1C-4C4A-B86E-F839FC678D54}"/>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nvGrpSpPr>
          <p:cNvPr id="62" name="laptop">
            <a:extLst>
              <a:ext uri="{FF2B5EF4-FFF2-40B4-BE49-F238E27FC236}">
                <a16:creationId xmlns:a16="http://schemas.microsoft.com/office/drawing/2014/main" id="{2A0BF503-D2C1-4826-982C-E6218E3B7396}"/>
              </a:ext>
              <a:ext uri="{C183D7F6-B498-43B3-948B-1728B52AA6E4}">
                <adec:decorative xmlns:adec="http://schemas.microsoft.com/office/drawing/2017/decorative" val="1"/>
              </a:ext>
            </a:extLst>
          </p:cNvPr>
          <p:cNvGrpSpPr/>
          <p:nvPr/>
        </p:nvGrpSpPr>
        <p:grpSpPr>
          <a:xfrm>
            <a:off x="3741066" y="2995746"/>
            <a:ext cx="760324" cy="491066"/>
            <a:chOff x="615531" y="1287780"/>
            <a:chExt cx="547784" cy="353792"/>
          </a:xfrm>
          <a:solidFill>
            <a:schemeClr val="accent5"/>
          </a:solidFill>
        </p:grpSpPr>
        <p:sp>
          <p:nvSpPr>
            <p:cNvPr id="63" name="Rectangle 5">
              <a:extLst>
                <a:ext uri="{FF2B5EF4-FFF2-40B4-BE49-F238E27FC236}">
                  <a16:creationId xmlns:a16="http://schemas.microsoft.com/office/drawing/2014/main" id="{F490E2C5-6925-404B-871F-D75F411047FD}"/>
                </a:ext>
              </a:extLst>
            </p:cNvPr>
            <p:cNvSpPr>
              <a:spLocks noChangeArrowheads="1"/>
            </p:cNvSpPr>
            <p:nvPr/>
          </p:nvSpPr>
          <p:spPr bwMode="auto">
            <a:xfrm>
              <a:off x="669292" y="1303763"/>
              <a:ext cx="441714" cy="283337"/>
            </a:xfrm>
            <a:prstGeom prst="rect">
              <a:avLst/>
            </a:prstGeom>
            <a:solidFill>
              <a:schemeClr val="bg1"/>
            </a:solidFill>
            <a:ln w="9525">
              <a:solidFill>
                <a:schemeClr val="tx2"/>
              </a:solidFill>
              <a:miter lim="800000"/>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64" name="Freeform 12">
              <a:extLst>
                <a:ext uri="{FF2B5EF4-FFF2-40B4-BE49-F238E27FC236}">
                  <a16:creationId xmlns:a16="http://schemas.microsoft.com/office/drawing/2014/main" id="{DCC8DD2B-3AA4-49D9-A1CD-8EAD7A26E6A7}"/>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65" name="Freeform 15">
              <a:extLst>
                <a:ext uri="{FF2B5EF4-FFF2-40B4-BE49-F238E27FC236}">
                  <a16:creationId xmlns:a16="http://schemas.microsoft.com/office/drawing/2014/main" id="{27205860-EC80-48A9-85E0-8B02F67F4689}"/>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grpFill/>
            <a:ln w="25400">
              <a:solidFill>
                <a:srgbClr val="A6A6A6"/>
              </a:solidFill>
              <a:round/>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dirty="0">
                <a:solidFill>
                  <a:srgbClr val="505050"/>
                </a:solidFill>
                <a:latin typeface="Segoe UI"/>
              </a:endParaRPr>
            </a:p>
          </p:txBody>
        </p:sp>
      </p:grpSp>
      <p:grpSp>
        <p:nvGrpSpPr>
          <p:cNvPr id="68" name="Group 63">
            <a:extLst>
              <a:ext uri="{FF2B5EF4-FFF2-40B4-BE49-F238E27FC236}">
                <a16:creationId xmlns:a16="http://schemas.microsoft.com/office/drawing/2014/main" id="{1031D548-C1C9-431A-8110-3DDBF4054130}"/>
              </a:ext>
              <a:ext uri="{C183D7F6-B498-43B3-948B-1728B52AA6E4}">
                <adec:decorative xmlns:adec="http://schemas.microsoft.com/office/drawing/2017/decorative" val="1"/>
              </a:ext>
            </a:extLst>
          </p:cNvPr>
          <p:cNvGrpSpPr>
            <a:grpSpLocks noChangeAspect="1"/>
          </p:cNvGrpSpPr>
          <p:nvPr/>
        </p:nvGrpSpPr>
        <p:grpSpPr bwMode="auto">
          <a:xfrm>
            <a:off x="2826094" y="2946312"/>
            <a:ext cx="443144" cy="589934"/>
            <a:chOff x="1639" y="1496"/>
            <a:chExt cx="160" cy="213"/>
          </a:xfrm>
          <a:solidFill>
            <a:schemeClr val="tx1"/>
          </a:solidFill>
        </p:grpSpPr>
        <p:sp>
          <p:nvSpPr>
            <p:cNvPr id="82" name="Freeform 65">
              <a:extLst>
                <a:ext uri="{FF2B5EF4-FFF2-40B4-BE49-F238E27FC236}">
                  <a16:creationId xmlns:a16="http://schemas.microsoft.com/office/drawing/2014/main" id="{7888DE1D-7D28-4B23-87FD-50C36CA5164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84" name="Freeform 66">
              <a:extLst>
                <a:ext uri="{FF2B5EF4-FFF2-40B4-BE49-F238E27FC236}">
                  <a16:creationId xmlns:a16="http://schemas.microsoft.com/office/drawing/2014/main" id="{E6B57745-E066-434A-9665-B392A63A2391}"/>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A6A6A6"/>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nvGrpSpPr>
          <p:cNvPr id="23" name="Group 4">
            <a:extLst>
              <a:ext uri="{FF2B5EF4-FFF2-40B4-BE49-F238E27FC236}">
                <a16:creationId xmlns:a16="http://schemas.microsoft.com/office/drawing/2014/main" id="{7E345D16-B1F6-487F-A65A-386E5651D07E}"/>
              </a:ext>
              <a:ext uri="{C183D7F6-B498-43B3-948B-1728B52AA6E4}">
                <adec:decorative xmlns:adec="http://schemas.microsoft.com/office/drawing/2017/decorative" val="1"/>
              </a:ext>
            </a:extLst>
          </p:cNvPr>
          <p:cNvGrpSpPr>
            <a:grpSpLocks noChangeAspect="1"/>
          </p:cNvGrpSpPr>
          <p:nvPr/>
        </p:nvGrpSpPr>
        <p:grpSpPr bwMode="auto">
          <a:xfrm>
            <a:off x="1852344" y="2997602"/>
            <a:ext cx="443634" cy="487351"/>
            <a:chOff x="1144" y="2211"/>
            <a:chExt cx="274" cy="301"/>
          </a:xfrm>
        </p:grpSpPr>
        <p:sp>
          <p:nvSpPr>
            <p:cNvPr id="25" name="Freeform 5">
              <a:extLst>
                <a:ext uri="{FF2B5EF4-FFF2-40B4-BE49-F238E27FC236}">
                  <a16:creationId xmlns:a16="http://schemas.microsoft.com/office/drawing/2014/main" id="{CE6683FE-E1EC-4D4C-9094-0DF8BDA64CD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6" name="Freeform 6">
              <a:extLst>
                <a:ext uri="{FF2B5EF4-FFF2-40B4-BE49-F238E27FC236}">
                  <a16:creationId xmlns:a16="http://schemas.microsoft.com/office/drawing/2014/main" id="{0D67921B-F3E3-4B81-B998-CDD69AB94252}"/>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7" name="Freeform 7">
              <a:extLst>
                <a:ext uri="{FF2B5EF4-FFF2-40B4-BE49-F238E27FC236}">
                  <a16:creationId xmlns:a16="http://schemas.microsoft.com/office/drawing/2014/main" id="{726B988B-CCAF-41D9-9DA6-A6E07D07F42C}"/>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9" name="Freeform 8">
              <a:extLst>
                <a:ext uri="{FF2B5EF4-FFF2-40B4-BE49-F238E27FC236}">
                  <a16:creationId xmlns:a16="http://schemas.microsoft.com/office/drawing/2014/main" id="{506A0293-41AD-4E36-9D2A-FBC878F1B201}"/>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rgbClr val="A6A6A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104" name="Group 103">
            <a:extLst>
              <a:ext uri="{FF2B5EF4-FFF2-40B4-BE49-F238E27FC236}">
                <a16:creationId xmlns:a16="http://schemas.microsoft.com/office/drawing/2014/main" id="{CF3AE2BA-24D8-4EB0-9730-0FAB772CEAF8}"/>
              </a:ext>
              <a:ext uri="{C183D7F6-B498-43B3-948B-1728B52AA6E4}">
                <adec:decorative xmlns:adec="http://schemas.microsoft.com/office/drawing/2017/decorative" val="1"/>
              </a:ext>
            </a:extLst>
          </p:cNvPr>
          <p:cNvGrpSpPr/>
          <p:nvPr/>
        </p:nvGrpSpPr>
        <p:grpSpPr>
          <a:xfrm>
            <a:off x="1725944" y="2161012"/>
            <a:ext cx="2821125" cy="2160531"/>
            <a:chOff x="1730269" y="2262257"/>
            <a:chExt cx="2766060" cy="2118360"/>
          </a:xfrm>
          <a:solidFill>
            <a:schemeClr val="bg1"/>
          </a:solidFill>
        </p:grpSpPr>
        <p:cxnSp>
          <p:nvCxnSpPr>
            <p:cNvPr id="5" name="Straight Connector 4">
              <a:extLst>
                <a:ext uri="{FF2B5EF4-FFF2-40B4-BE49-F238E27FC236}">
                  <a16:creationId xmlns:a16="http://schemas.microsoft.com/office/drawing/2014/main" id="{AED58A73-5702-4893-AA36-4CAA09457CB2}"/>
                </a:ext>
              </a:extLst>
            </p:cNvPr>
            <p:cNvCxnSpPr/>
            <p:nvPr/>
          </p:nvCxnSpPr>
          <p:spPr>
            <a:xfrm>
              <a:off x="173026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85D99561-5445-4EF5-A236-CC900EB1CD33}"/>
                </a:ext>
              </a:extLst>
            </p:cNvPr>
            <p:cNvCxnSpPr/>
            <p:nvPr/>
          </p:nvCxnSpPr>
          <p:spPr>
            <a:xfrm>
              <a:off x="203760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1A5D1F04-9330-4CB0-A2EE-1CE0F1B048F4}"/>
                </a:ext>
              </a:extLst>
            </p:cNvPr>
            <p:cNvCxnSpPr/>
            <p:nvPr/>
          </p:nvCxnSpPr>
          <p:spPr>
            <a:xfrm>
              <a:off x="234494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3C810642-40E9-4A0C-AFDC-30EC1BADF7DD}"/>
                </a:ext>
              </a:extLst>
            </p:cNvPr>
            <p:cNvCxnSpPr/>
            <p:nvPr/>
          </p:nvCxnSpPr>
          <p:spPr>
            <a:xfrm>
              <a:off x="265228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831EC142-DE87-4216-8743-A31DFCED8573}"/>
                </a:ext>
              </a:extLst>
            </p:cNvPr>
            <p:cNvCxnSpPr/>
            <p:nvPr/>
          </p:nvCxnSpPr>
          <p:spPr>
            <a:xfrm>
              <a:off x="295962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98FCF60-480C-4632-B284-D038DE0A5046}"/>
                </a:ext>
              </a:extLst>
            </p:cNvPr>
            <p:cNvCxnSpPr/>
            <p:nvPr/>
          </p:nvCxnSpPr>
          <p:spPr>
            <a:xfrm>
              <a:off x="326696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32307E5D-45EA-48C4-AAF8-7F244570C8F1}"/>
                </a:ext>
              </a:extLst>
            </p:cNvPr>
            <p:cNvCxnSpPr/>
            <p:nvPr/>
          </p:nvCxnSpPr>
          <p:spPr>
            <a:xfrm>
              <a:off x="357430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D881A6B-DF0B-49C0-8EEE-2A3520EB7CB7}"/>
                </a:ext>
              </a:extLst>
            </p:cNvPr>
            <p:cNvCxnSpPr/>
            <p:nvPr/>
          </p:nvCxnSpPr>
          <p:spPr>
            <a:xfrm>
              <a:off x="388164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C276F6E6-03ED-45D9-90FB-99B6472821C0}"/>
                </a:ext>
              </a:extLst>
            </p:cNvPr>
            <p:cNvCxnSpPr/>
            <p:nvPr/>
          </p:nvCxnSpPr>
          <p:spPr>
            <a:xfrm>
              <a:off x="418898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DD9716B-5358-4252-9192-2AE86B5E5BF9}"/>
                </a:ext>
              </a:extLst>
            </p:cNvPr>
            <p:cNvCxnSpPr/>
            <p:nvPr/>
          </p:nvCxnSpPr>
          <p:spPr>
            <a:xfrm>
              <a:off x="449632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grpSp>
      <p:cxnSp>
        <p:nvCxnSpPr>
          <p:cNvPr id="87" name="Straight Connector 86">
            <a:extLst>
              <a:ext uri="{FF2B5EF4-FFF2-40B4-BE49-F238E27FC236}">
                <a16:creationId xmlns:a16="http://schemas.microsoft.com/office/drawing/2014/main" id="{7F21CDBF-A3F0-466C-A0A4-5697E8806A0C}"/>
              </a:ext>
              <a:ext uri="{C183D7F6-B498-43B3-948B-1728B52AA6E4}">
                <adec:decorative xmlns:adec="http://schemas.microsoft.com/office/drawing/2017/decorative" val="1"/>
              </a:ext>
            </a:extLst>
          </p:cNvPr>
          <p:cNvCxnSpPr>
            <a:cxnSpLocks/>
          </p:cNvCxnSpPr>
          <p:nvPr/>
        </p:nvCxnSpPr>
        <p:spPr>
          <a:xfrm>
            <a:off x="9114663" y="2360807"/>
            <a:ext cx="0" cy="754030"/>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4DC52DE-1629-43CC-9D1B-C3BD2A3A55EC}"/>
              </a:ext>
              <a:ext uri="{C183D7F6-B498-43B3-948B-1728B52AA6E4}">
                <adec:decorative xmlns:adec="http://schemas.microsoft.com/office/drawing/2017/decorative" val="1"/>
              </a:ext>
            </a:extLst>
          </p:cNvPr>
          <p:cNvCxnSpPr>
            <a:cxnSpLocks/>
          </p:cNvCxnSpPr>
          <p:nvPr/>
        </p:nvCxnSpPr>
        <p:spPr>
          <a:xfrm flipH="1" flipV="1">
            <a:off x="9502531" y="3626983"/>
            <a:ext cx="926453" cy="491729"/>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D486F31C-6F09-442E-BD91-98AE00DC9F4A}"/>
              </a:ext>
              <a:ext uri="{C183D7F6-B498-43B3-948B-1728B52AA6E4}">
                <adec:decorative xmlns:adec="http://schemas.microsoft.com/office/drawing/2017/decorative" val="1"/>
              </a:ext>
            </a:extLst>
          </p:cNvPr>
          <p:cNvGrpSpPr/>
          <p:nvPr/>
        </p:nvGrpSpPr>
        <p:grpSpPr>
          <a:xfrm>
            <a:off x="10347240" y="3730765"/>
            <a:ext cx="760324" cy="813401"/>
            <a:chOff x="10499831" y="3927532"/>
            <a:chExt cx="745483" cy="797524"/>
          </a:xfrm>
        </p:grpSpPr>
        <p:grpSp>
          <p:nvGrpSpPr>
            <p:cNvPr id="93" name="laptop">
              <a:extLst>
                <a:ext uri="{FF2B5EF4-FFF2-40B4-BE49-F238E27FC236}">
                  <a16:creationId xmlns:a16="http://schemas.microsoft.com/office/drawing/2014/main" id="{BC21DA74-7018-4C3A-9128-DEFA891D3C08}"/>
                </a:ext>
                <a:ext uri="{C183D7F6-B498-43B3-948B-1728B52AA6E4}">
                  <adec:decorative xmlns:adec="http://schemas.microsoft.com/office/drawing/2017/decorative" val="1"/>
                </a:ext>
              </a:extLst>
            </p:cNvPr>
            <p:cNvGrpSpPr/>
            <p:nvPr/>
          </p:nvGrpSpPr>
          <p:grpSpPr>
            <a:xfrm>
              <a:off x="10499831" y="3927532"/>
              <a:ext cx="745483" cy="481481"/>
              <a:chOff x="615531" y="1279071"/>
              <a:chExt cx="547784" cy="353792"/>
            </a:xfrm>
            <a:solidFill>
              <a:schemeClr val="tx1"/>
            </a:solidFill>
          </p:grpSpPr>
          <p:sp>
            <p:nvSpPr>
              <p:cNvPr id="94" name="Rectangle 5">
                <a:extLst>
                  <a:ext uri="{FF2B5EF4-FFF2-40B4-BE49-F238E27FC236}">
                    <a16:creationId xmlns:a16="http://schemas.microsoft.com/office/drawing/2014/main" id="{CFB8648A-8448-449C-9BB8-C99C420D7BE3}"/>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6" name="Freeform 12">
                <a:extLst>
                  <a:ext uri="{FF2B5EF4-FFF2-40B4-BE49-F238E27FC236}">
                    <a16:creationId xmlns:a16="http://schemas.microsoft.com/office/drawing/2014/main" id="{D6B89F8E-EC11-42F9-850D-0F1C224E4C57}"/>
                  </a:ext>
                </a:extLst>
              </p:cNvPr>
              <p:cNvSpPr>
                <a:spLocks noEditPoints="1"/>
              </p:cNvSpPr>
              <p:nvPr/>
            </p:nvSpPr>
            <p:spPr bwMode="auto">
              <a:xfrm>
                <a:off x="657668" y="1279071"/>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97" name="Freeform 15">
                <a:extLst>
                  <a:ext uri="{FF2B5EF4-FFF2-40B4-BE49-F238E27FC236}">
                    <a16:creationId xmlns:a16="http://schemas.microsoft.com/office/drawing/2014/main" id="{DE182EC9-102B-487E-9805-75811D2BDAC3}"/>
                  </a:ext>
                </a:extLst>
              </p:cNvPr>
              <p:cNvSpPr>
                <a:spLocks/>
              </p:cNvSpPr>
              <p:nvPr/>
            </p:nvSpPr>
            <p:spPr bwMode="auto">
              <a:xfrm>
                <a:off x="615531" y="1621239"/>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rgbClr val="A6A6A6"/>
                </a:solidFill>
                <a:round/>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nvGrpSpPr>
            <p:cNvPr id="133" name="Group 44">
              <a:extLst>
                <a:ext uri="{FF2B5EF4-FFF2-40B4-BE49-F238E27FC236}">
                  <a16:creationId xmlns:a16="http://schemas.microsoft.com/office/drawing/2014/main" id="{BF0B3B9F-15B5-402B-AA02-0E2C2189BA69}"/>
                </a:ext>
                <a:ext uri="{C183D7F6-B498-43B3-948B-1728B52AA6E4}">
                  <adec:decorative xmlns:adec="http://schemas.microsoft.com/office/drawing/2017/decorative" val="1"/>
                </a:ext>
              </a:extLst>
            </p:cNvPr>
            <p:cNvGrpSpPr>
              <a:grpSpLocks noChangeAspect="1"/>
            </p:cNvGrpSpPr>
            <p:nvPr/>
          </p:nvGrpSpPr>
          <p:grpSpPr bwMode="auto">
            <a:xfrm>
              <a:off x="10542225" y="4293944"/>
              <a:ext cx="326203" cy="431112"/>
              <a:chOff x="3860" y="796"/>
              <a:chExt cx="199" cy="263"/>
            </a:xfrm>
          </p:grpSpPr>
          <p:sp>
            <p:nvSpPr>
              <p:cNvPr id="135" name="Freeform 45">
                <a:extLst>
                  <a:ext uri="{FF2B5EF4-FFF2-40B4-BE49-F238E27FC236}">
                    <a16:creationId xmlns:a16="http://schemas.microsoft.com/office/drawing/2014/main" id="{A66A350C-5422-4BD1-80CE-BE6BE9F1B2D7}"/>
                  </a:ext>
                </a:extLst>
              </p:cNvPr>
              <p:cNvSpPr>
                <a:spLocks noEditPoints="1"/>
              </p:cNvSpPr>
              <p:nvPr/>
            </p:nvSpPr>
            <p:spPr bwMode="auto">
              <a:xfrm>
                <a:off x="3860"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6" name="Freeform 46">
                <a:extLst>
                  <a:ext uri="{FF2B5EF4-FFF2-40B4-BE49-F238E27FC236}">
                    <a16:creationId xmlns:a16="http://schemas.microsoft.com/office/drawing/2014/main" id="{717D298C-9590-4EE8-875C-2410DE7A384F}"/>
                  </a:ext>
                </a:extLst>
              </p:cNvPr>
              <p:cNvSpPr>
                <a:spLocks noEditPoints="1"/>
              </p:cNvSpPr>
              <p:nvPr/>
            </p:nvSpPr>
            <p:spPr bwMode="auto">
              <a:xfrm>
                <a:off x="3860"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7" name="Freeform 47">
                <a:extLst>
                  <a:ext uri="{FF2B5EF4-FFF2-40B4-BE49-F238E27FC236}">
                    <a16:creationId xmlns:a16="http://schemas.microsoft.com/office/drawing/2014/main" id="{DC5FCACA-965E-4638-B8F6-FC7BB76F4FEA}"/>
                  </a:ext>
                </a:extLst>
              </p:cNvPr>
              <p:cNvSpPr>
                <a:spLocks/>
              </p:cNvSpPr>
              <p:nvPr/>
            </p:nvSpPr>
            <p:spPr bwMode="auto">
              <a:xfrm>
                <a:off x="3942"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cxnSp>
        <p:nvCxnSpPr>
          <p:cNvPr id="89" name="Straight Connector 88">
            <a:extLst>
              <a:ext uri="{FF2B5EF4-FFF2-40B4-BE49-F238E27FC236}">
                <a16:creationId xmlns:a16="http://schemas.microsoft.com/office/drawing/2014/main" id="{312A3D32-8C97-458A-895E-C3DDD5DA30A6}"/>
              </a:ext>
              <a:ext uri="{C183D7F6-B498-43B3-948B-1728B52AA6E4}">
                <adec:decorative xmlns:adec="http://schemas.microsoft.com/office/drawing/2017/decorative" val="1"/>
              </a:ext>
            </a:extLst>
          </p:cNvPr>
          <p:cNvCxnSpPr>
            <a:cxnSpLocks/>
          </p:cNvCxnSpPr>
          <p:nvPr/>
        </p:nvCxnSpPr>
        <p:spPr>
          <a:xfrm flipH="1">
            <a:off x="9412934" y="3073802"/>
            <a:ext cx="803524" cy="228899"/>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D1726D4-24BA-4C34-9BC5-939486217A22}"/>
              </a:ext>
              <a:ext uri="{C183D7F6-B498-43B3-948B-1728B52AA6E4}">
                <adec:decorative xmlns:adec="http://schemas.microsoft.com/office/drawing/2017/decorative" val="1"/>
              </a:ext>
            </a:extLst>
          </p:cNvPr>
          <p:cNvCxnSpPr>
            <a:cxnSpLocks/>
          </p:cNvCxnSpPr>
          <p:nvPr/>
        </p:nvCxnSpPr>
        <p:spPr>
          <a:xfrm>
            <a:off x="8052399" y="3073802"/>
            <a:ext cx="803524" cy="228899"/>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C449161-1D63-47FC-B4E0-CA7ECF475138}"/>
              </a:ext>
              <a:ext uri="{C183D7F6-B498-43B3-948B-1728B52AA6E4}">
                <adec:decorative xmlns:adec="http://schemas.microsoft.com/office/drawing/2017/decorative" val="1"/>
              </a:ext>
            </a:extLst>
          </p:cNvPr>
          <p:cNvGrpSpPr/>
          <p:nvPr/>
        </p:nvGrpSpPr>
        <p:grpSpPr>
          <a:xfrm>
            <a:off x="7502573" y="2450699"/>
            <a:ext cx="652230" cy="772902"/>
            <a:chOff x="6398450" y="3261762"/>
            <a:chExt cx="639499" cy="757816"/>
          </a:xfrm>
        </p:grpSpPr>
        <p:grpSp>
          <p:nvGrpSpPr>
            <p:cNvPr id="112" name="Group 4">
              <a:extLst>
                <a:ext uri="{FF2B5EF4-FFF2-40B4-BE49-F238E27FC236}">
                  <a16:creationId xmlns:a16="http://schemas.microsoft.com/office/drawing/2014/main" id="{2834C4F6-41D2-471C-8712-80BD5F3F7DDA}"/>
                </a:ext>
                <a:ext uri="{C183D7F6-B498-43B3-948B-1728B52AA6E4}">
                  <adec:decorative xmlns:adec="http://schemas.microsoft.com/office/drawing/2017/decorative" val="1"/>
                </a:ext>
              </a:extLst>
            </p:cNvPr>
            <p:cNvGrpSpPr>
              <a:grpSpLocks noChangeAspect="1"/>
            </p:cNvGrpSpPr>
            <p:nvPr/>
          </p:nvGrpSpPr>
          <p:grpSpPr bwMode="auto">
            <a:xfrm>
              <a:off x="6398450" y="3261762"/>
              <a:ext cx="434975" cy="477838"/>
              <a:chOff x="1144" y="2211"/>
              <a:chExt cx="274" cy="301"/>
            </a:xfrm>
          </p:grpSpPr>
          <p:sp>
            <p:nvSpPr>
              <p:cNvPr id="113" name="Freeform 5">
                <a:extLst>
                  <a:ext uri="{FF2B5EF4-FFF2-40B4-BE49-F238E27FC236}">
                    <a16:creationId xmlns:a16="http://schemas.microsoft.com/office/drawing/2014/main" id="{18438F26-FA1E-45BD-B8D1-93985270B2B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sp>
            <p:nvSpPr>
              <p:cNvPr id="114" name="Freeform 6">
                <a:extLst>
                  <a:ext uri="{FF2B5EF4-FFF2-40B4-BE49-F238E27FC236}">
                    <a16:creationId xmlns:a16="http://schemas.microsoft.com/office/drawing/2014/main" id="{A48749A9-1CFA-4E45-B86E-81A90A76257F}"/>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15" name="Freeform 7">
                <a:extLst>
                  <a:ext uri="{FF2B5EF4-FFF2-40B4-BE49-F238E27FC236}">
                    <a16:creationId xmlns:a16="http://schemas.microsoft.com/office/drawing/2014/main" id="{C04E294C-04FA-4175-AE76-895E902E44E9}"/>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r>
                  <a:rPr lang="en-US" sz="1836" dirty="0">
                    <a:solidFill>
                      <a:srgbClr val="000000"/>
                    </a:solidFill>
                    <a:latin typeface="Segoe UI"/>
                  </a:rPr>
                  <a:t>		</a:t>
                </a:r>
              </a:p>
            </p:txBody>
          </p:sp>
          <p:sp>
            <p:nvSpPr>
              <p:cNvPr id="116" name="Freeform 8">
                <a:extLst>
                  <a:ext uri="{FF2B5EF4-FFF2-40B4-BE49-F238E27FC236}">
                    <a16:creationId xmlns:a16="http://schemas.microsoft.com/office/drawing/2014/main" id="{D9F0C2D0-182C-4140-8582-73E175E21DF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143" name="Group 44">
              <a:extLst>
                <a:ext uri="{FF2B5EF4-FFF2-40B4-BE49-F238E27FC236}">
                  <a16:creationId xmlns:a16="http://schemas.microsoft.com/office/drawing/2014/main" id="{C7EE2FF1-CA31-4EC1-A29F-33E9652DF4E5}"/>
                </a:ext>
                <a:ext uri="{C183D7F6-B498-43B3-948B-1728B52AA6E4}">
                  <adec:decorative xmlns:adec="http://schemas.microsoft.com/office/drawing/2017/decorative" val="1"/>
                </a:ext>
              </a:extLst>
            </p:cNvPr>
            <p:cNvGrpSpPr>
              <a:grpSpLocks noChangeAspect="1"/>
            </p:cNvGrpSpPr>
            <p:nvPr/>
          </p:nvGrpSpPr>
          <p:grpSpPr bwMode="auto">
            <a:xfrm>
              <a:off x="6618311" y="3599940"/>
              <a:ext cx="419638" cy="419638"/>
              <a:chOff x="4138" y="798"/>
              <a:chExt cx="256" cy="256"/>
            </a:xfrm>
          </p:grpSpPr>
          <p:sp>
            <p:nvSpPr>
              <p:cNvPr id="144" name="AutoShape 43">
                <a:extLst>
                  <a:ext uri="{FF2B5EF4-FFF2-40B4-BE49-F238E27FC236}">
                    <a16:creationId xmlns:a16="http://schemas.microsoft.com/office/drawing/2014/main" id="{A9F733D5-ACA3-4DB5-853A-CA1AF8DDB19D}"/>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5" name="Freeform 45">
                <a:extLst>
                  <a:ext uri="{FF2B5EF4-FFF2-40B4-BE49-F238E27FC236}">
                    <a16:creationId xmlns:a16="http://schemas.microsoft.com/office/drawing/2014/main" id="{C91A53A9-7738-4270-8D46-F75AEF4F1EB2}"/>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dirty="0">
                  <a:solidFill>
                    <a:srgbClr val="3C3C41"/>
                  </a:solidFill>
                  <a:latin typeface="Segoe UI"/>
                </a:endParaRPr>
              </a:p>
            </p:txBody>
          </p:sp>
          <p:sp>
            <p:nvSpPr>
              <p:cNvPr id="146" name="Freeform 46">
                <a:extLst>
                  <a:ext uri="{FF2B5EF4-FFF2-40B4-BE49-F238E27FC236}">
                    <a16:creationId xmlns:a16="http://schemas.microsoft.com/office/drawing/2014/main" id="{78A15F83-FC54-4A31-B684-8E843F867E5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7" name="Freeform 47">
                <a:extLst>
                  <a:ext uri="{FF2B5EF4-FFF2-40B4-BE49-F238E27FC236}">
                    <a16:creationId xmlns:a16="http://schemas.microsoft.com/office/drawing/2014/main" id="{DDFAC81A-338A-4A12-AFF6-F396D52CEA1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cxnSp>
        <p:nvCxnSpPr>
          <p:cNvPr id="159" name="Straight Connector 158">
            <a:extLst>
              <a:ext uri="{FF2B5EF4-FFF2-40B4-BE49-F238E27FC236}">
                <a16:creationId xmlns:a16="http://schemas.microsoft.com/office/drawing/2014/main" id="{89382B91-38EC-4059-BAD0-6C711C213149}"/>
              </a:ext>
              <a:ext uri="{C183D7F6-B498-43B3-948B-1728B52AA6E4}">
                <adec:decorative xmlns:adec="http://schemas.microsoft.com/office/drawing/2017/decorative" val="1"/>
              </a:ext>
            </a:extLst>
          </p:cNvPr>
          <p:cNvCxnSpPr>
            <a:cxnSpLocks/>
          </p:cNvCxnSpPr>
          <p:nvPr/>
        </p:nvCxnSpPr>
        <p:spPr>
          <a:xfrm flipV="1">
            <a:off x="7885705" y="3619866"/>
            <a:ext cx="903095" cy="498845"/>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5D3F5FC6-3312-4907-9504-C273083C347B}"/>
              </a:ext>
              <a:ext uri="{C183D7F6-B498-43B3-948B-1728B52AA6E4}">
                <adec:decorative xmlns:adec="http://schemas.microsoft.com/office/drawing/2017/decorative" val="1"/>
              </a:ext>
            </a:extLst>
          </p:cNvPr>
          <p:cNvGrpSpPr/>
          <p:nvPr/>
        </p:nvGrpSpPr>
        <p:grpSpPr>
          <a:xfrm>
            <a:off x="8569492" y="3119036"/>
            <a:ext cx="1468363" cy="744622"/>
            <a:chOff x="8524605" y="3319860"/>
            <a:chExt cx="973220" cy="493530"/>
          </a:xfrm>
          <a:solidFill>
            <a:schemeClr val="tx1"/>
          </a:solidFill>
        </p:grpSpPr>
        <p:grpSp>
          <p:nvGrpSpPr>
            <p:cNvPr id="59" name="Group 58">
              <a:extLst>
                <a:ext uri="{FF2B5EF4-FFF2-40B4-BE49-F238E27FC236}">
                  <a16:creationId xmlns:a16="http://schemas.microsoft.com/office/drawing/2014/main" id="{6BC56AB8-E1C2-44F6-80D6-64F52EBD08C5}"/>
                </a:ext>
              </a:extLst>
            </p:cNvPr>
            <p:cNvGrpSpPr/>
            <p:nvPr/>
          </p:nvGrpSpPr>
          <p:grpSpPr>
            <a:xfrm>
              <a:off x="8524605" y="3319860"/>
              <a:ext cx="735942" cy="493530"/>
              <a:chOff x="5610959" y="2697970"/>
              <a:chExt cx="490169" cy="328712"/>
            </a:xfrm>
            <a:grpFill/>
          </p:grpSpPr>
          <p:sp>
            <p:nvSpPr>
              <p:cNvPr id="73" name="Flowchart: Decision 72">
                <a:extLst>
                  <a:ext uri="{FF2B5EF4-FFF2-40B4-BE49-F238E27FC236}">
                    <a16:creationId xmlns:a16="http://schemas.microsoft.com/office/drawing/2014/main" id="{06D59895-3768-402F-A828-C1B64FA84564}"/>
                  </a:ext>
                </a:extLst>
              </p:cNvPr>
              <p:cNvSpPr/>
              <p:nvPr/>
            </p:nvSpPr>
            <p:spPr bwMode="auto">
              <a:xfrm>
                <a:off x="5610959" y="2697970"/>
                <a:ext cx="490169" cy="328712"/>
              </a:xfrm>
              <a:prstGeom prst="flowChartDecision">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E39AB143-E9A5-4207-8AC7-4651FE27C65B}"/>
                  </a:ext>
                </a:extLst>
              </p:cNvPr>
              <p:cNvSpPr/>
              <p:nvPr/>
            </p:nvSpPr>
            <p:spPr bwMode="auto">
              <a:xfrm>
                <a:off x="5803236" y="2850565"/>
                <a:ext cx="162832" cy="25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E18853CE-AD15-42DF-80FD-8742247A2B54}"/>
                  </a:ext>
                </a:extLst>
              </p:cNvPr>
              <p:cNvGrpSpPr/>
              <p:nvPr/>
            </p:nvGrpSpPr>
            <p:grpSpPr>
              <a:xfrm>
                <a:off x="5803239" y="2806317"/>
                <a:ext cx="138128" cy="113392"/>
                <a:chOff x="5226988" y="2702783"/>
                <a:chExt cx="318420" cy="202204"/>
              </a:xfrm>
              <a:grpFill/>
            </p:grpSpPr>
            <p:sp>
              <p:nvSpPr>
                <p:cNvPr id="80" name="Rectangle 79">
                  <a:extLst>
                    <a:ext uri="{FF2B5EF4-FFF2-40B4-BE49-F238E27FC236}">
                      <a16:creationId xmlns:a16="http://schemas.microsoft.com/office/drawing/2014/main" id="{19D5182E-C4E5-4DF8-92FC-5FFB26498F37}"/>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1050DE1-0E04-4EBE-815F-A7ED200BC2B4}"/>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AEC456-D75D-49F5-B62B-E9D2AC9699F1}"/>
                  </a:ext>
                </a:extLst>
              </p:cNvPr>
              <p:cNvSpPr/>
              <p:nvPr/>
            </p:nvSpPr>
            <p:spPr bwMode="auto">
              <a:xfrm>
                <a:off x="5763189" y="280660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0D36F2B4-E1E8-44C9-9CB5-7D39B9F6C5E3}"/>
                  </a:ext>
                </a:extLst>
              </p:cNvPr>
              <p:cNvSpPr/>
              <p:nvPr/>
            </p:nvSpPr>
            <p:spPr bwMode="auto">
              <a:xfrm>
                <a:off x="5760429" y="289656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79C50C9-836D-4A3F-826F-FBB0D155896C}"/>
                  </a:ext>
                </a:extLst>
              </p:cNvPr>
              <p:cNvSpPr/>
              <p:nvPr/>
            </p:nvSpPr>
            <p:spPr bwMode="auto">
              <a:xfrm>
                <a:off x="5760429" y="2849941"/>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95" name="Straight Arrow Connector 94">
              <a:extLst>
                <a:ext uri="{FF2B5EF4-FFF2-40B4-BE49-F238E27FC236}">
                  <a16:creationId xmlns:a16="http://schemas.microsoft.com/office/drawing/2014/main" id="{03C29797-FFFB-4A21-BCB5-4B20601AEA28}"/>
                </a:ext>
              </a:extLst>
            </p:cNvPr>
            <p:cNvCxnSpPr>
              <a:cxnSpLocks/>
            </p:cNvCxnSpPr>
            <p:nvPr/>
          </p:nvCxnSpPr>
          <p:spPr>
            <a:xfrm>
              <a:off x="9260547" y="3564699"/>
              <a:ext cx="237278" cy="0"/>
            </a:xfrm>
            <a:prstGeom prst="straightConnector1">
              <a:avLst/>
            </a:prstGeom>
            <a:grpFill/>
            <a:ln w="28575">
              <a:solidFill>
                <a:schemeClr val="tx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40" name="Group 39">
            <a:extLst>
              <a:ext uri="{FF2B5EF4-FFF2-40B4-BE49-F238E27FC236}">
                <a16:creationId xmlns:a16="http://schemas.microsoft.com/office/drawing/2014/main" id="{68FD0102-070B-4B34-B4BC-248A55333E92}"/>
              </a:ext>
              <a:ext uri="{C183D7F6-B498-43B3-948B-1728B52AA6E4}">
                <adec:decorative xmlns:adec="http://schemas.microsoft.com/office/drawing/2017/decorative" val="1"/>
              </a:ext>
            </a:extLst>
          </p:cNvPr>
          <p:cNvGrpSpPr/>
          <p:nvPr/>
        </p:nvGrpSpPr>
        <p:grpSpPr>
          <a:xfrm>
            <a:off x="7549181" y="3726869"/>
            <a:ext cx="518561" cy="870943"/>
            <a:chOff x="7689096" y="4317104"/>
            <a:chExt cx="508439" cy="853944"/>
          </a:xfrm>
        </p:grpSpPr>
        <p:grpSp>
          <p:nvGrpSpPr>
            <p:cNvPr id="98" name="mobile 1" descr="mobile, data, phone">
              <a:extLst>
                <a:ext uri="{FF2B5EF4-FFF2-40B4-BE49-F238E27FC236}">
                  <a16:creationId xmlns:a16="http://schemas.microsoft.com/office/drawing/2014/main" id="{18EEEAA3-2D49-47BA-BD9F-EAC2F6248B81}"/>
                </a:ext>
              </a:extLst>
            </p:cNvPr>
            <p:cNvGrpSpPr/>
            <p:nvPr/>
          </p:nvGrpSpPr>
          <p:grpSpPr>
            <a:xfrm>
              <a:off x="7689096" y="4317104"/>
              <a:ext cx="300473" cy="565592"/>
              <a:chOff x="6421971" y="3922991"/>
              <a:chExt cx="227863" cy="428916"/>
            </a:xfrm>
          </p:grpSpPr>
          <p:sp>
            <p:nvSpPr>
              <p:cNvPr id="99" name="Freeform: Shape 98">
                <a:extLst>
                  <a:ext uri="{FF2B5EF4-FFF2-40B4-BE49-F238E27FC236}">
                    <a16:creationId xmlns:a16="http://schemas.microsoft.com/office/drawing/2014/main" id="{1742DD1E-9C6D-4A18-B5DE-7DDF926D2B23}"/>
                  </a:ext>
                </a:extLst>
              </p:cNvPr>
              <p:cNvSpPr/>
              <p:nvPr/>
            </p:nvSpPr>
            <p:spPr>
              <a:xfrm>
                <a:off x="6421971"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chemeClr val="bg1">
                  <a:lumMod val="65000"/>
                </a:schemeClr>
              </a:solidFill>
              <a:ln w="4419" cap="flat">
                <a:noFill/>
                <a:prstDash val="solid"/>
                <a:miter/>
              </a:ln>
            </p:spPr>
            <p:txBody>
              <a:bodyPr rtlCol="0" anchor="ctr"/>
              <a:lstStyle/>
              <a:p>
                <a:pPr defTabSz="932597">
                  <a:defRPr/>
                </a:pPr>
                <a:endParaRPr lang="en-US" sz="1836" dirty="0">
                  <a:solidFill>
                    <a:srgbClr val="000000"/>
                  </a:solidFill>
                  <a:latin typeface="Segoe UI"/>
                </a:endParaRPr>
              </a:p>
            </p:txBody>
          </p:sp>
          <p:sp>
            <p:nvSpPr>
              <p:cNvPr id="102" name="Freeform: Shape 101">
                <a:extLst>
                  <a:ext uri="{FF2B5EF4-FFF2-40B4-BE49-F238E27FC236}">
                    <a16:creationId xmlns:a16="http://schemas.microsoft.com/office/drawing/2014/main" id="{EBE0081D-51B4-41E0-A72E-453CE6826E7E}"/>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03" name="Freeform: Shape 102">
                <a:extLst>
                  <a:ext uri="{FF2B5EF4-FFF2-40B4-BE49-F238E27FC236}">
                    <a16:creationId xmlns:a16="http://schemas.microsoft.com/office/drawing/2014/main" id="{B9E91D4A-BC11-4A58-B94B-53868CC3BBA2}"/>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chemeClr val="bg1"/>
              </a:solidFill>
              <a:ln w="4419" cap="flat">
                <a:noFill/>
                <a:prstDash val="solid"/>
                <a:miter/>
              </a:ln>
            </p:spPr>
            <p:txBody>
              <a:bodyPr rtlCol="0" anchor="ctr"/>
              <a:lstStyle/>
              <a:p>
                <a:pPr defTabSz="932597">
                  <a:defRPr/>
                </a:pPr>
                <a:r>
                  <a:rPr lang="en-US" sz="1836" dirty="0">
                    <a:solidFill>
                      <a:srgbClr val="000000"/>
                    </a:solidFill>
                    <a:latin typeface="Segoe UI"/>
                  </a:rPr>
                  <a:t>		</a:t>
                </a:r>
              </a:p>
            </p:txBody>
          </p:sp>
          <p:sp>
            <p:nvSpPr>
              <p:cNvPr id="106" name="Freeform: Shape 105">
                <a:extLst>
                  <a:ext uri="{FF2B5EF4-FFF2-40B4-BE49-F238E27FC236}">
                    <a16:creationId xmlns:a16="http://schemas.microsoft.com/office/drawing/2014/main" id="{C599B2BB-FF66-420E-B928-2E77537BC09E}"/>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chemeClr val="bg1"/>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07" name="Freeform: Shape 106">
                <a:extLst>
                  <a:ext uri="{FF2B5EF4-FFF2-40B4-BE49-F238E27FC236}">
                    <a16:creationId xmlns:a16="http://schemas.microsoft.com/office/drawing/2014/main" id="{62F29495-09EC-4AC3-9E98-4865BE2E1ECD}"/>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chemeClr val="bg1"/>
              </a:solidFill>
              <a:ln w="4419" cap="flat">
                <a:noFill/>
                <a:prstDash val="solid"/>
                <a:miter/>
              </a:ln>
            </p:spPr>
            <p:txBody>
              <a:bodyPr rtlCol="0" anchor="ctr"/>
              <a:lstStyle/>
              <a:p>
                <a:pPr defTabSz="932597">
                  <a:defRPr/>
                </a:pPr>
                <a:endParaRPr lang="en-US" sz="1836">
                  <a:solidFill>
                    <a:srgbClr val="000000"/>
                  </a:solidFill>
                  <a:latin typeface="Segoe UI"/>
                </a:endParaRPr>
              </a:p>
            </p:txBody>
          </p:sp>
          <p:sp>
            <p:nvSpPr>
              <p:cNvPr id="108" name="Freeform: Shape 107">
                <a:extLst>
                  <a:ext uri="{FF2B5EF4-FFF2-40B4-BE49-F238E27FC236}">
                    <a16:creationId xmlns:a16="http://schemas.microsoft.com/office/drawing/2014/main" id="{1BB249F0-74D4-4511-BBFA-D5D4974319BE}"/>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defTabSz="932597">
                  <a:defRPr/>
                </a:pPr>
                <a:endParaRPr lang="en-US" sz="1836">
                  <a:solidFill>
                    <a:srgbClr val="000000"/>
                  </a:solidFill>
                  <a:latin typeface="Segoe UI"/>
                </a:endParaRPr>
              </a:p>
            </p:txBody>
          </p:sp>
        </p:grpSp>
        <p:grpSp>
          <p:nvGrpSpPr>
            <p:cNvPr id="138" name="Group 44">
              <a:extLst>
                <a:ext uri="{FF2B5EF4-FFF2-40B4-BE49-F238E27FC236}">
                  <a16:creationId xmlns:a16="http://schemas.microsoft.com/office/drawing/2014/main" id="{7BF132BF-A024-4A12-ADC6-B152DE77BE37}"/>
                </a:ext>
                <a:ext uri="{C183D7F6-B498-43B3-948B-1728B52AA6E4}">
                  <adec:decorative xmlns:adec="http://schemas.microsoft.com/office/drawing/2017/decorative" val="1"/>
                </a:ext>
              </a:extLst>
            </p:cNvPr>
            <p:cNvGrpSpPr>
              <a:grpSpLocks noChangeAspect="1"/>
            </p:cNvGrpSpPr>
            <p:nvPr/>
          </p:nvGrpSpPr>
          <p:grpSpPr bwMode="auto">
            <a:xfrm>
              <a:off x="7777897" y="4751410"/>
              <a:ext cx="419638" cy="419638"/>
              <a:chOff x="4138" y="798"/>
              <a:chExt cx="256" cy="256"/>
            </a:xfrm>
          </p:grpSpPr>
          <p:sp>
            <p:nvSpPr>
              <p:cNvPr id="139" name="AutoShape 43">
                <a:extLst>
                  <a:ext uri="{FF2B5EF4-FFF2-40B4-BE49-F238E27FC236}">
                    <a16:creationId xmlns:a16="http://schemas.microsoft.com/office/drawing/2014/main" id="{4F0A2C4D-3F9F-46AC-B87A-F3948A74967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0" name="Freeform 45">
                <a:extLst>
                  <a:ext uri="{FF2B5EF4-FFF2-40B4-BE49-F238E27FC236}">
                    <a16:creationId xmlns:a16="http://schemas.microsoft.com/office/drawing/2014/main" id="{892D9998-1FCC-4B13-BC23-AEF217B70066}"/>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1" name="Freeform 46">
                <a:extLst>
                  <a:ext uri="{FF2B5EF4-FFF2-40B4-BE49-F238E27FC236}">
                    <a16:creationId xmlns:a16="http://schemas.microsoft.com/office/drawing/2014/main" id="{91318A38-64A2-4476-B5B1-9FA0F5933876}"/>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42" name="Freeform 47">
                <a:extLst>
                  <a:ext uri="{FF2B5EF4-FFF2-40B4-BE49-F238E27FC236}">
                    <a16:creationId xmlns:a16="http://schemas.microsoft.com/office/drawing/2014/main" id="{39B9C60A-D4D0-4EFB-A982-2F6BD01DF96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grpSp>
        <p:nvGrpSpPr>
          <p:cNvPr id="37" name="Group 36">
            <a:extLst>
              <a:ext uri="{FF2B5EF4-FFF2-40B4-BE49-F238E27FC236}">
                <a16:creationId xmlns:a16="http://schemas.microsoft.com/office/drawing/2014/main" id="{257D7FD5-EB13-4F28-A26F-DD5D0ADFBA93}"/>
              </a:ext>
              <a:ext uri="{C183D7F6-B498-43B3-948B-1728B52AA6E4}">
                <adec:decorative xmlns:adec="http://schemas.microsoft.com/office/drawing/2017/decorative" val="1"/>
              </a:ext>
            </a:extLst>
          </p:cNvPr>
          <p:cNvGrpSpPr/>
          <p:nvPr/>
        </p:nvGrpSpPr>
        <p:grpSpPr>
          <a:xfrm>
            <a:off x="10133243" y="2486444"/>
            <a:ext cx="972348" cy="768957"/>
            <a:chOff x="9830680" y="2407011"/>
            <a:chExt cx="953369" cy="753948"/>
          </a:xfrm>
        </p:grpSpPr>
        <p:sp>
          <p:nvSpPr>
            <p:cNvPr id="33" name="Freeform 163">
              <a:extLst>
                <a:ext uri="{FF2B5EF4-FFF2-40B4-BE49-F238E27FC236}">
                  <a16:creationId xmlns:a16="http://schemas.microsoft.com/office/drawing/2014/main" id="{C85A7D27-E8BB-4063-B8BA-93F816479409}"/>
                </a:ext>
              </a:extLst>
            </p:cNvPr>
            <p:cNvSpPr>
              <a:spLocks/>
            </p:cNvSpPr>
            <p:nvPr/>
          </p:nvSpPr>
          <p:spPr bwMode="auto">
            <a:xfrm>
              <a:off x="10001158" y="2407011"/>
              <a:ext cx="782891" cy="431803"/>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lumMod val="65000"/>
              </a:schemeClr>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nvGrpSpPr>
            <p:cNvPr id="128" name="Group 44">
              <a:extLst>
                <a:ext uri="{FF2B5EF4-FFF2-40B4-BE49-F238E27FC236}">
                  <a16:creationId xmlns:a16="http://schemas.microsoft.com/office/drawing/2014/main" id="{B281A737-DA07-4BC4-AD9A-06F649E0D575}"/>
                </a:ext>
                <a:ext uri="{C183D7F6-B498-43B3-948B-1728B52AA6E4}">
                  <adec:decorative xmlns:adec="http://schemas.microsoft.com/office/drawing/2017/decorative" val="1"/>
                </a:ext>
              </a:extLst>
            </p:cNvPr>
            <p:cNvGrpSpPr>
              <a:grpSpLocks noChangeAspect="1"/>
            </p:cNvGrpSpPr>
            <p:nvPr/>
          </p:nvGrpSpPr>
          <p:grpSpPr bwMode="auto">
            <a:xfrm>
              <a:off x="9830680" y="2741321"/>
              <a:ext cx="419638" cy="419638"/>
              <a:chOff x="4138" y="798"/>
              <a:chExt cx="256" cy="256"/>
            </a:xfrm>
          </p:grpSpPr>
          <p:sp>
            <p:nvSpPr>
              <p:cNvPr id="129" name="AutoShape 43">
                <a:extLst>
                  <a:ext uri="{FF2B5EF4-FFF2-40B4-BE49-F238E27FC236}">
                    <a16:creationId xmlns:a16="http://schemas.microsoft.com/office/drawing/2014/main" id="{A1DF47D1-266F-42FF-B4EA-F53914003A79}"/>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0" name="Freeform 45">
                <a:extLst>
                  <a:ext uri="{FF2B5EF4-FFF2-40B4-BE49-F238E27FC236}">
                    <a16:creationId xmlns:a16="http://schemas.microsoft.com/office/drawing/2014/main" id="{0E5C662A-6B38-4E06-B37B-6500A5A4D6E0}"/>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1" name="Freeform 46">
                <a:extLst>
                  <a:ext uri="{FF2B5EF4-FFF2-40B4-BE49-F238E27FC236}">
                    <a16:creationId xmlns:a16="http://schemas.microsoft.com/office/drawing/2014/main" id="{2FD04C36-9EBC-47C5-AB13-74AA01FB4D2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32" name="Freeform 47">
                <a:extLst>
                  <a:ext uri="{FF2B5EF4-FFF2-40B4-BE49-F238E27FC236}">
                    <a16:creationId xmlns:a16="http://schemas.microsoft.com/office/drawing/2014/main" id="{DBD29310-9D52-4567-B6F5-4ED21A4CEC19}"/>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grpSp>
        <p:nvGrpSpPr>
          <p:cNvPr id="35" name="Group 34">
            <a:extLst>
              <a:ext uri="{FF2B5EF4-FFF2-40B4-BE49-F238E27FC236}">
                <a16:creationId xmlns:a16="http://schemas.microsoft.com/office/drawing/2014/main" id="{942DC908-E500-4338-B752-9965E522DD93}"/>
              </a:ext>
              <a:ext uri="{C183D7F6-B498-43B3-948B-1728B52AA6E4}">
                <adec:decorative xmlns:adec="http://schemas.microsoft.com/office/drawing/2017/decorative" val="1"/>
              </a:ext>
            </a:extLst>
          </p:cNvPr>
          <p:cNvGrpSpPr/>
          <p:nvPr/>
        </p:nvGrpSpPr>
        <p:grpSpPr>
          <a:xfrm>
            <a:off x="8915010" y="1797022"/>
            <a:ext cx="627645" cy="890599"/>
            <a:chOff x="7518739" y="2327987"/>
            <a:chExt cx="615394" cy="873216"/>
          </a:xfrm>
        </p:grpSpPr>
        <p:grpSp>
          <p:nvGrpSpPr>
            <p:cNvPr id="109" name="Group 63">
              <a:extLst>
                <a:ext uri="{FF2B5EF4-FFF2-40B4-BE49-F238E27FC236}">
                  <a16:creationId xmlns:a16="http://schemas.microsoft.com/office/drawing/2014/main" id="{75E2358B-08A8-4B3D-B16B-2E92910F7159}"/>
                </a:ext>
                <a:ext uri="{C183D7F6-B498-43B3-948B-1728B52AA6E4}">
                  <adec:decorative xmlns:adec="http://schemas.microsoft.com/office/drawing/2017/decorative" val="1"/>
                </a:ext>
              </a:extLst>
            </p:cNvPr>
            <p:cNvGrpSpPr>
              <a:grpSpLocks noChangeAspect="1"/>
            </p:cNvGrpSpPr>
            <p:nvPr/>
          </p:nvGrpSpPr>
          <p:grpSpPr bwMode="auto">
            <a:xfrm>
              <a:off x="7518739" y="2327987"/>
              <a:ext cx="434494" cy="578419"/>
              <a:chOff x="1639" y="1496"/>
              <a:chExt cx="160" cy="213"/>
            </a:xfrm>
            <a:solidFill>
              <a:schemeClr val="tx1"/>
            </a:solidFill>
          </p:grpSpPr>
          <p:sp>
            <p:nvSpPr>
              <p:cNvPr id="110" name="Freeform 65">
                <a:extLst>
                  <a:ext uri="{FF2B5EF4-FFF2-40B4-BE49-F238E27FC236}">
                    <a16:creationId xmlns:a16="http://schemas.microsoft.com/office/drawing/2014/main" id="{D62A550F-77C5-4E7A-9EF3-22E09DB3051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bg1">
                  <a:lumMod val="65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000000"/>
                  </a:solidFill>
                  <a:latin typeface="Segoe UI"/>
                </a:endParaRPr>
              </a:p>
            </p:txBody>
          </p:sp>
          <p:sp>
            <p:nvSpPr>
              <p:cNvPr id="111" name="Freeform 66">
                <a:extLst>
                  <a:ext uri="{FF2B5EF4-FFF2-40B4-BE49-F238E27FC236}">
                    <a16:creationId xmlns:a16="http://schemas.microsoft.com/office/drawing/2014/main" id="{A23078D3-88AD-4A01-8DBB-B34DBF870837}"/>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bg1">
                  <a:lumMod val="65000"/>
                </a:schemeClr>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nvGrpSpPr>
            <p:cNvPr id="117" name="Group 44">
              <a:extLst>
                <a:ext uri="{FF2B5EF4-FFF2-40B4-BE49-F238E27FC236}">
                  <a16:creationId xmlns:a16="http://schemas.microsoft.com/office/drawing/2014/main" id="{1C528CE1-119D-4D8D-88B7-04641C688B0A}"/>
                </a:ext>
                <a:ext uri="{C183D7F6-B498-43B3-948B-1728B52AA6E4}">
                  <adec:decorative xmlns:adec="http://schemas.microsoft.com/office/drawing/2017/decorative" val="1"/>
                </a:ext>
              </a:extLst>
            </p:cNvPr>
            <p:cNvGrpSpPr>
              <a:grpSpLocks noChangeAspect="1"/>
            </p:cNvGrpSpPr>
            <p:nvPr/>
          </p:nvGrpSpPr>
          <p:grpSpPr bwMode="auto">
            <a:xfrm>
              <a:off x="7714495" y="2781565"/>
              <a:ext cx="419638" cy="419638"/>
              <a:chOff x="4138" y="798"/>
              <a:chExt cx="256" cy="256"/>
            </a:xfrm>
          </p:grpSpPr>
          <p:sp>
            <p:nvSpPr>
              <p:cNvPr id="118" name="AutoShape 43">
                <a:extLst>
                  <a:ext uri="{FF2B5EF4-FFF2-40B4-BE49-F238E27FC236}">
                    <a16:creationId xmlns:a16="http://schemas.microsoft.com/office/drawing/2014/main" id="{6288D577-60B3-4E33-877A-652BCBAC4980}"/>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19" name="Freeform 45">
                <a:extLst>
                  <a:ext uri="{FF2B5EF4-FFF2-40B4-BE49-F238E27FC236}">
                    <a16:creationId xmlns:a16="http://schemas.microsoft.com/office/drawing/2014/main" id="{61CEB31C-43BB-427F-B75D-3769A008CA3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20" name="Freeform 46">
                <a:extLst>
                  <a:ext uri="{FF2B5EF4-FFF2-40B4-BE49-F238E27FC236}">
                    <a16:creationId xmlns:a16="http://schemas.microsoft.com/office/drawing/2014/main" id="{51C10CDF-968A-4523-85BD-AAB6247BCC23}"/>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sp>
            <p:nvSpPr>
              <p:cNvPr id="121" name="Freeform 47">
                <a:extLst>
                  <a:ext uri="{FF2B5EF4-FFF2-40B4-BE49-F238E27FC236}">
                    <a16:creationId xmlns:a16="http://schemas.microsoft.com/office/drawing/2014/main" id="{5200670B-19EB-48CA-B0FB-33C841B82E1A}"/>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11912" tIns="55956" rIns="111912" bIns="55956" numCol="1" anchor="t" anchorCtr="0" compatLnSpc="1">
                <a:prstTxWarp prst="textNoShape">
                  <a:avLst/>
                </a:prstTxWarp>
              </a:bodyPr>
              <a:lstStyle/>
              <a:p>
                <a:pPr defTabSz="932597">
                  <a:defRPr/>
                </a:pPr>
                <a:endParaRPr lang="en-US" sz="1836">
                  <a:solidFill>
                    <a:srgbClr val="3C3C41"/>
                  </a:solidFill>
                  <a:latin typeface="Segoe UI"/>
                </a:endParaRPr>
              </a:p>
            </p:txBody>
          </p:sp>
        </p:grpSp>
      </p:grpSp>
    </p:spTree>
    <p:extLst>
      <p:ext uri="{BB962C8B-B14F-4D97-AF65-F5344CB8AC3E}">
        <p14:creationId xmlns:p14="http://schemas.microsoft.com/office/powerpoint/2010/main" val="27327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up)">
                                      <p:cBhvr>
                                        <p:cTn id="23" dur="500"/>
                                        <p:tgtEl>
                                          <p:spTgt spid="104"/>
                                        </p:tgtEl>
                                      </p:cBhvr>
                                    </p:animEffect>
                                  </p:childTnLst>
                                </p:cTn>
                              </p:par>
                              <p:par>
                                <p:cTn id="24" presetID="10" presetClass="entr" presetSubtype="0" fill="hold" nodeType="withEffect">
                                  <p:stCondLst>
                                    <p:cond delay="25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22" presetClass="entr" presetSubtype="8" fill="hold" nodeType="withEffect">
                                  <p:stCondLst>
                                    <p:cond delay="250"/>
                                  </p:stCondLst>
                                  <p:childTnLst>
                                    <p:set>
                                      <p:cBhvr>
                                        <p:cTn id="51" dur="1" fill="hold">
                                          <p:stCondLst>
                                            <p:cond delay="0"/>
                                          </p:stCondLst>
                                        </p:cTn>
                                        <p:tgtEl>
                                          <p:spTgt spid="92"/>
                                        </p:tgtEl>
                                        <p:attrNameLst>
                                          <p:attrName>style.visibility</p:attrName>
                                        </p:attrNameLst>
                                      </p:cBhvr>
                                      <p:to>
                                        <p:strVal val="visible"/>
                                      </p:to>
                                    </p:set>
                                    <p:animEffect transition="in" filter="wipe(left)">
                                      <p:cBhvr>
                                        <p:cTn id="52" dur="500"/>
                                        <p:tgtEl>
                                          <p:spTgt spid="92"/>
                                        </p:tgtEl>
                                      </p:cBhvr>
                                    </p:animEffect>
                                  </p:childTnLst>
                                </p:cTn>
                              </p:par>
                              <p:par>
                                <p:cTn id="53" presetID="22" presetClass="entr" presetSubtype="4" fill="hold" nodeType="withEffect">
                                  <p:stCondLst>
                                    <p:cond delay="250"/>
                                  </p:stCondLst>
                                  <p:childTnLst>
                                    <p:set>
                                      <p:cBhvr>
                                        <p:cTn id="54" dur="1" fill="hold">
                                          <p:stCondLst>
                                            <p:cond delay="0"/>
                                          </p:stCondLst>
                                        </p:cTn>
                                        <p:tgtEl>
                                          <p:spTgt spid="89"/>
                                        </p:tgtEl>
                                        <p:attrNameLst>
                                          <p:attrName>style.visibility</p:attrName>
                                        </p:attrNameLst>
                                      </p:cBhvr>
                                      <p:to>
                                        <p:strVal val="visible"/>
                                      </p:to>
                                    </p:set>
                                    <p:animEffect transition="in" filter="wipe(down)">
                                      <p:cBhvr>
                                        <p:cTn id="55" dur="500"/>
                                        <p:tgtEl>
                                          <p:spTgt spid="89"/>
                                        </p:tgtEl>
                                      </p:cBhvr>
                                    </p:animEffect>
                                  </p:childTnLst>
                                </p:cTn>
                              </p:par>
                              <p:par>
                                <p:cTn id="56" presetID="22" presetClass="entr" presetSubtype="4" fill="hold" nodeType="withEffect">
                                  <p:stCondLst>
                                    <p:cond delay="25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22" presetClass="entr" presetSubtype="4" fill="hold" nodeType="withEffect">
                                  <p:stCondLst>
                                    <p:cond delay="250"/>
                                  </p:stCondLst>
                                  <p:childTnLst>
                                    <p:set>
                                      <p:cBhvr>
                                        <p:cTn id="60" dur="1" fill="hold">
                                          <p:stCondLst>
                                            <p:cond delay="0"/>
                                          </p:stCondLst>
                                        </p:cTn>
                                        <p:tgtEl>
                                          <p:spTgt spid="151"/>
                                        </p:tgtEl>
                                        <p:attrNameLst>
                                          <p:attrName>style.visibility</p:attrName>
                                        </p:attrNameLst>
                                      </p:cBhvr>
                                      <p:to>
                                        <p:strVal val="visible"/>
                                      </p:to>
                                    </p:set>
                                    <p:animEffect transition="in" filter="wipe(down)">
                                      <p:cBhvr>
                                        <p:cTn id="61" dur="500"/>
                                        <p:tgtEl>
                                          <p:spTgt spid="151"/>
                                        </p:tgtEl>
                                      </p:cBhvr>
                                    </p:animEffect>
                                  </p:childTnLst>
                                </p:cTn>
                              </p:par>
                              <p:par>
                                <p:cTn id="62" presetID="22" presetClass="entr" presetSubtype="2" fill="hold" nodeType="withEffect">
                                  <p:stCondLst>
                                    <p:cond delay="250"/>
                                  </p:stCondLst>
                                  <p:childTnLst>
                                    <p:set>
                                      <p:cBhvr>
                                        <p:cTn id="63" dur="1" fill="hold">
                                          <p:stCondLst>
                                            <p:cond delay="0"/>
                                          </p:stCondLst>
                                        </p:cTn>
                                        <p:tgtEl>
                                          <p:spTgt spid="159"/>
                                        </p:tgtEl>
                                        <p:attrNameLst>
                                          <p:attrName>style.visibility</p:attrName>
                                        </p:attrNameLst>
                                      </p:cBhvr>
                                      <p:to>
                                        <p:strVal val="visible"/>
                                      </p:to>
                                    </p:set>
                                    <p:animEffect transition="in" filter="wipe(right)">
                                      <p:cBhvr>
                                        <p:cTn id="64"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EC43-0639-4914-8B2D-C42AC78782BA}"/>
              </a:ext>
            </a:extLst>
          </p:cNvPr>
          <p:cNvSpPr>
            <a:spLocks noGrp="1"/>
          </p:cNvSpPr>
          <p:nvPr>
            <p:ph type="title"/>
          </p:nvPr>
        </p:nvSpPr>
        <p:spPr>
          <a:xfrm>
            <a:off x="465138" y="633413"/>
            <a:ext cx="11531600" cy="411162"/>
          </a:xfrm>
        </p:spPr>
        <p:txBody>
          <a:bodyPr>
            <a:normAutofit/>
          </a:bodyPr>
          <a:lstStyle/>
          <a:p>
            <a:r>
              <a:rPr lang="en-US" dirty="0"/>
              <a:t>Security operations</a:t>
            </a:r>
          </a:p>
        </p:txBody>
      </p:sp>
      <p:sp>
        <p:nvSpPr>
          <p:cNvPr id="6" name="Rectangle 5">
            <a:extLst>
              <a:ext uri="{FF2B5EF4-FFF2-40B4-BE49-F238E27FC236}">
                <a16:creationId xmlns:a16="http://schemas.microsoft.com/office/drawing/2014/main" id="{27EBB249-B087-43D5-B094-628D6793C644}"/>
              </a:ext>
            </a:extLst>
          </p:cNvPr>
          <p:cNvSpPr/>
          <p:nvPr/>
        </p:nvSpPr>
        <p:spPr bwMode="auto">
          <a:xfrm>
            <a:off x="465138" y="1714677"/>
            <a:ext cx="9411742" cy="824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chemeClr val="tx2"/>
                </a:solidFill>
                <a:latin typeface="+mj-lt"/>
                <a:ea typeface="Segoe UI" panose="020B0502040204020203" pitchFamily="34" charset="0"/>
                <a:cs typeface="Segoe UI Semibold" panose="020B0702040204020203" pitchFamily="34" charset="0"/>
              </a:rPr>
              <a:t>Mission</a:t>
            </a:r>
            <a:r>
              <a:rPr lang="en-US" sz="2400" dirty="0">
                <a:solidFill>
                  <a:schemeClr val="tx2"/>
                </a:solidFill>
                <a:latin typeface="+mj-lt"/>
                <a:ea typeface="Segoe UI" panose="020B0502040204020203" pitchFamily="34" charset="0"/>
                <a:cs typeface="Segoe UI Semilight" panose="020B0402040204020203" pitchFamily="34" charset="0"/>
              </a:rPr>
              <a:t>: to reduce organizational risk by detecting, responding to, and recovering from active attacks on enterprise assets.</a:t>
            </a:r>
          </a:p>
        </p:txBody>
      </p:sp>
      <p:sp>
        <p:nvSpPr>
          <p:cNvPr id="5" name="Oval 4">
            <a:extLst>
              <a:ext uri="{FF2B5EF4-FFF2-40B4-BE49-F238E27FC236}">
                <a16:creationId xmlns:a16="http://schemas.microsoft.com/office/drawing/2014/main" id="{C5E57754-CE87-471E-A651-2D3F9D9C189F}"/>
              </a:ext>
              <a:ext uri="{C183D7F6-B498-43B3-948B-1728B52AA6E4}">
                <adec:decorative xmlns:adec="http://schemas.microsoft.com/office/drawing/2017/decorative" val="1"/>
              </a:ext>
            </a:extLst>
          </p:cNvPr>
          <p:cNvSpPr/>
          <p:nvPr/>
        </p:nvSpPr>
        <p:spPr bwMode="auto">
          <a:xfrm>
            <a:off x="1052682" y="3246012"/>
            <a:ext cx="2568463" cy="2611766"/>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367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6CE8441E-A30D-477C-ACBE-7D8E99C031A2}"/>
              </a:ext>
              <a:ext uri="{C183D7F6-B498-43B3-948B-1728B52AA6E4}">
                <adec:decorative xmlns:adec="http://schemas.microsoft.com/office/drawing/2017/decorative" val="1"/>
              </a:ext>
            </a:extLst>
          </p:cNvPr>
          <p:cNvGrpSpPr/>
          <p:nvPr/>
        </p:nvGrpSpPr>
        <p:grpSpPr>
          <a:xfrm>
            <a:off x="1567275" y="3718795"/>
            <a:ext cx="1551856" cy="1666200"/>
            <a:chOff x="5387169" y="1276544"/>
            <a:chExt cx="474140" cy="509075"/>
          </a:xfrm>
          <a:solidFill>
            <a:schemeClr val="tx2"/>
          </a:solidFill>
        </p:grpSpPr>
        <p:sp>
          <p:nvSpPr>
            <p:cNvPr id="8" name="Oval 1124">
              <a:extLst>
                <a:ext uri="{FF2B5EF4-FFF2-40B4-BE49-F238E27FC236}">
                  <a16:creationId xmlns:a16="http://schemas.microsoft.com/office/drawing/2014/main" id="{41549559-99A1-4081-9F67-12705AF0BB86}"/>
                </a:ext>
              </a:extLst>
            </p:cNvPr>
            <p:cNvSpPr>
              <a:spLocks noChangeArrowheads="1"/>
            </p:cNvSpPr>
            <p:nvPr/>
          </p:nvSpPr>
          <p:spPr bwMode="auto">
            <a:xfrm>
              <a:off x="5541890" y="1466199"/>
              <a:ext cx="159709" cy="15970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9" name="Freeform 1125">
              <a:extLst>
                <a:ext uri="{FF2B5EF4-FFF2-40B4-BE49-F238E27FC236}">
                  <a16:creationId xmlns:a16="http://schemas.microsoft.com/office/drawing/2014/main" id="{638C59DE-FA85-47BE-9310-1D3F13A5CD16}"/>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0" name="Oval 1126">
              <a:extLst>
                <a:ext uri="{FF2B5EF4-FFF2-40B4-BE49-F238E27FC236}">
                  <a16:creationId xmlns:a16="http://schemas.microsoft.com/office/drawing/2014/main" id="{1B1B30A6-A17B-431B-A182-C9628E0FD1A0}"/>
                </a:ext>
              </a:extLst>
            </p:cNvPr>
            <p:cNvSpPr>
              <a:spLocks noChangeArrowheads="1"/>
            </p:cNvSpPr>
            <p:nvPr/>
          </p:nvSpPr>
          <p:spPr bwMode="auto">
            <a:xfrm>
              <a:off x="5736533" y="1326454"/>
              <a:ext cx="79856" cy="798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1" name="Oval 1127">
              <a:extLst>
                <a:ext uri="{FF2B5EF4-FFF2-40B4-BE49-F238E27FC236}">
                  <a16:creationId xmlns:a16="http://schemas.microsoft.com/office/drawing/2014/main" id="{FD9EBD97-EAD3-41F5-83C5-F0EE7ADE41F8}"/>
                </a:ext>
              </a:extLst>
            </p:cNvPr>
            <p:cNvSpPr>
              <a:spLocks noChangeArrowheads="1"/>
            </p:cNvSpPr>
            <p:nvPr/>
          </p:nvSpPr>
          <p:spPr bwMode="auto">
            <a:xfrm>
              <a:off x="5387169" y="1486164"/>
              <a:ext cx="44920" cy="449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2" name="Oval 1128">
              <a:extLst>
                <a:ext uri="{FF2B5EF4-FFF2-40B4-BE49-F238E27FC236}">
                  <a16:creationId xmlns:a16="http://schemas.microsoft.com/office/drawing/2014/main" id="{605B289B-2D67-406E-A248-9864076C7328}"/>
                </a:ext>
              </a:extLst>
            </p:cNvPr>
            <p:cNvSpPr>
              <a:spLocks noChangeArrowheads="1"/>
            </p:cNvSpPr>
            <p:nvPr/>
          </p:nvSpPr>
          <p:spPr bwMode="auto">
            <a:xfrm>
              <a:off x="5447060" y="1341425"/>
              <a:ext cx="64884" cy="648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3" name="Oval 1129">
              <a:extLst>
                <a:ext uri="{FF2B5EF4-FFF2-40B4-BE49-F238E27FC236}">
                  <a16:creationId xmlns:a16="http://schemas.microsoft.com/office/drawing/2014/main" id="{D047CA2B-E3C1-4329-8503-1A06729C13E2}"/>
                </a:ext>
              </a:extLst>
            </p:cNvPr>
            <p:cNvSpPr>
              <a:spLocks noChangeArrowheads="1"/>
            </p:cNvSpPr>
            <p:nvPr/>
          </p:nvSpPr>
          <p:spPr bwMode="auto">
            <a:xfrm>
              <a:off x="5591798" y="1276544"/>
              <a:ext cx="64884" cy="648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4" name="Oval 1130">
              <a:extLst>
                <a:ext uri="{FF2B5EF4-FFF2-40B4-BE49-F238E27FC236}">
                  <a16:creationId xmlns:a16="http://schemas.microsoft.com/office/drawing/2014/main" id="{ACEAD375-9BD5-4B34-B7BE-9EA12A27558F}"/>
                </a:ext>
              </a:extLst>
            </p:cNvPr>
            <p:cNvSpPr>
              <a:spLocks noChangeArrowheads="1"/>
            </p:cNvSpPr>
            <p:nvPr/>
          </p:nvSpPr>
          <p:spPr bwMode="auto">
            <a:xfrm>
              <a:off x="5816389" y="1466199"/>
              <a:ext cx="44920" cy="499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5" name="Oval 1131">
              <a:extLst>
                <a:ext uri="{FF2B5EF4-FFF2-40B4-BE49-F238E27FC236}">
                  <a16:creationId xmlns:a16="http://schemas.microsoft.com/office/drawing/2014/main" id="{99689D04-7827-4D67-8A42-EB8678A976F6}"/>
                </a:ext>
              </a:extLst>
            </p:cNvPr>
            <p:cNvSpPr>
              <a:spLocks noChangeArrowheads="1"/>
            </p:cNvSpPr>
            <p:nvPr/>
          </p:nvSpPr>
          <p:spPr bwMode="auto">
            <a:xfrm>
              <a:off x="5447060" y="1610936"/>
              <a:ext cx="34937" cy="299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sp>
          <p:nvSpPr>
            <p:cNvPr id="16" name="Oval 1132">
              <a:extLst>
                <a:ext uri="{FF2B5EF4-FFF2-40B4-BE49-F238E27FC236}">
                  <a16:creationId xmlns:a16="http://schemas.microsoft.com/office/drawing/2014/main" id="{A43A4C28-187D-4D09-8D29-45A00F5C885E}"/>
                </a:ext>
              </a:extLst>
            </p:cNvPr>
            <p:cNvSpPr>
              <a:spLocks noChangeArrowheads="1"/>
            </p:cNvSpPr>
            <p:nvPr/>
          </p:nvSpPr>
          <p:spPr bwMode="auto">
            <a:xfrm>
              <a:off x="5766479" y="1610936"/>
              <a:ext cx="29945" cy="299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sz="3264">
                <a:solidFill>
                  <a:srgbClr val="3C3C41"/>
                </a:solidFill>
                <a:latin typeface="Segoe UI"/>
              </a:endParaRPr>
            </a:p>
          </p:txBody>
        </p:sp>
      </p:grpSp>
      <p:sp>
        <p:nvSpPr>
          <p:cNvPr id="3" name="Rectangle 2">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8C68194E-1385-474D-AABC-539E64A77DC2}"/>
              </a:ext>
            </a:extLst>
          </p:cNvPr>
          <p:cNvSpPr/>
          <p:nvPr/>
        </p:nvSpPr>
        <p:spPr bwMode="auto">
          <a:xfrm>
            <a:off x="4279859" y="2924262"/>
            <a:ext cx="4856173" cy="1801429"/>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0" bIns="93260" numCol="1" spcCol="0" rtlCol="0" fromWordArt="0" anchor="ctr" anchorCtr="0" forceAA="0" compatLnSpc="1">
            <a:prstTxWarp prst="textNoShape">
              <a:avLst/>
            </a:prstTxWarp>
            <a:noAutofit/>
          </a:bodyPr>
          <a:lstStyle/>
          <a:p>
            <a:pPr defTabSz="951028" fontAlgn="base">
              <a:spcBef>
                <a:spcPct val="0"/>
              </a:spcBef>
              <a:spcAft>
                <a:spcPts val="600"/>
              </a:spcAft>
              <a:defRPr/>
            </a:pP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Key</a:t>
            </a:r>
            <a:r>
              <a:rPr lang="en-US" sz="2400" b="1" dirty="0">
                <a:solidFill>
                  <a:schemeClr val="tx2"/>
                </a:solidFill>
                <a:latin typeface="Segoe UI"/>
                <a:ea typeface="Segoe UI" pitchFamily="34" charset="0"/>
                <a:cs typeface="Segoe UI" pitchFamily="34" charset="0"/>
              </a:rPr>
              <a:t> </a:t>
            </a: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cultural</a:t>
            </a:r>
            <a:r>
              <a:rPr lang="en-US" sz="2400" b="1" dirty="0">
                <a:solidFill>
                  <a:schemeClr val="tx2"/>
                </a:solidFill>
                <a:latin typeface="Segoe UI"/>
                <a:ea typeface="Segoe UI" pitchFamily="34" charset="0"/>
                <a:cs typeface="Segoe UI" pitchFamily="34" charset="0"/>
              </a:rPr>
              <a:t> </a:t>
            </a: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elements</a:t>
            </a:r>
          </a:p>
          <a:p>
            <a:pPr marL="228600" indent="-228600" defTabSz="951028" fontAlgn="base">
              <a:spcBef>
                <a:spcPct val="0"/>
              </a:spcBef>
              <a:spcAft>
                <a:spcPts val="600"/>
              </a:spcAft>
              <a:buFont typeface="Arial" panose="020B0604020202020204" pitchFamily="34" charset="0"/>
              <a:buChar char="•"/>
              <a:defRPr/>
            </a:pPr>
            <a:r>
              <a:rPr lang="en-US" sz="2000" dirty="0">
                <a:solidFill>
                  <a:schemeClr val="tx1"/>
                </a:solidFill>
                <a:latin typeface="Segoe UI" panose="020B0502040204020203" pitchFamily="34" charset="0"/>
                <a:cs typeface="Segoe UI" panose="020B0502040204020203" pitchFamily="34" charset="0"/>
              </a:rPr>
              <a:t>Mission alignment</a:t>
            </a:r>
          </a:p>
          <a:p>
            <a:pPr marL="228600" indent="-228600" defTabSz="951028" fontAlgn="base">
              <a:spcBef>
                <a:spcPct val="0"/>
              </a:spcBef>
              <a:spcAft>
                <a:spcPts val="600"/>
              </a:spcAft>
              <a:buFont typeface="Arial" panose="020B0604020202020204" pitchFamily="34" charset="0"/>
              <a:buChar char="•"/>
              <a:defRPr/>
            </a:pPr>
            <a:r>
              <a:rPr lang="en-US" sz="2000" dirty="0">
                <a:solidFill>
                  <a:schemeClr val="tx1"/>
                </a:solidFill>
                <a:latin typeface="Segoe UI" panose="020B0502040204020203" pitchFamily="34" charset="0"/>
                <a:cs typeface="Segoe UI" panose="020B0502040204020203" pitchFamily="34" charset="0"/>
              </a:rPr>
              <a:t>Continuous learning</a:t>
            </a:r>
          </a:p>
          <a:p>
            <a:pPr marL="228600" indent="-228600" defTabSz="951028" fontAlgn="base">
              <a:spcBef>
                <a:spcPct val="0"/>
              </a:spcBef>
              <a:spcAft>
                <a:spcPts val="600"/>
              </a:spcAft>
              <a:buFont typeface="Arial" panose="020B0604020202020204" pitchFamily="34" charset="0"/>
              <a:buChar char="•"/>
              <a:defRPr/>
            </a:pPr>
            <a:r>
              <a:rPr lang="en-US" sz="2000" dirty="0">
                <a:solidFill>
                  <a:schemeClr val="tx1"/>
                </a:solidFill>
                <a:latin typeface="Segoe UI" panose="020B0502040204020203" pitchFamily="34" charset="0"/>
                <a:cs typeface="Segoe UI" panose="020B0502040204020203" pitchFamily="34" charset="0"/>
              </a:rPr>
              <a:t>Teamwork</a:t>
            </a:r>
            <a:endParaRPr lang="en-US" sz="2400" dirty="0">
              <a:solidFill>
                <a:schemeClr val="tx1"/>
              </a:solidFill>
              <a:latin typeface="Segoe UI" panose="020B0502040204020203" pitchFamily="34" charset="0"/>
              <a:cs typeface="Segoe UI" panose="020B0502040204020203" pitchFamily="34" charset="0"/>
            </a:endParaRPr>
          </a:p>
        </p:txBody>
      </p:sp>
      <p:sp>
        <p:nvSpPr>
          <p:cNvPr id="17" name="Rectangle 16">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E18B99A6-0AD2-493D-AFF4-C9C18B162523}"/>
              </a:ext>
            </a:extLst>
          </p:cNvPr>
          <p:cNvSpPr/>
          <p:nvPr/>
        </p:nvSpPr>
        <p:spPr bwMode="auto">
          <a:xfrm>
            <a:off x="4279859" y="4957365"/>
            <a:ext cx="6554954" cy="1187134"/>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0" bIns="93260" numCol="1" spcCol="0" rtlCol="0" fromWordArt="0" anchor="ctr" anchorCtr="0" forceAA="0" compatLnSpc="1">
            <a:prstTxWarp prst="textNoShape">
              <a:avLst/>
            </a:prstTxWarp>
            <a:noAutofit/>
          </a:bodyPr>
          <a:lstStyle/>
          <a:p>
            <a:pPr defTabSz="951028" fontAlgn="base">
              <a:spcBef>
                <a:spcPct val="0"/>
              </a:spcBef>
              <a:spcAft>
                <a:spcPts val="600"/>
              </a:spcAft>
              <a:defRPr/>
            </a:pP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Key</a:t>
            </a:r>
            <a:r>
              <a:rPr lang="en-US" sz="2800" dirty="0">
                <a:solidFill>
                  <a:schemeClr val="tx2"/>
                </a:solidFill>
                <a:latin typeface="Segoe UI Semibold" panose="020B0702040204020203" pitchFamily="34" charset="0"/>
                <a:cs typeface="Segoe UI Semibold" panose="020B0702040204020203" pitchFamily="34" charset="0"/>
              </a:rPr>
              <a:t> </a:t>
            </a:r>
            <a:r>
              <a:rPr lang="en-US" sz="2400" dirty="0">
                <a:solidFill>
                  <a:schemeClr val="tx2"/>
                </a:solidFill>
                <a:latin typeface="Segoe UI Semibold" panose="020B0702040204020203" pitchFamily="34" charset="0"/>
                <a:ea typeface="Segoe UI" pitchFamily="34" charset="0"/>
                <a:cs typeface="Segoe UI Semibold" panose="020B0702040204020203" pitchFamily="34" charset="0"/>
              </a:rPr>
              <a:t>measurements</a:t>
            </a:r>
          </a:p>
          <a:p>
            <a:pPr marL="233149" indent="-174862" defTabSz="951028" fontAlgn="base">
              <a:spcBef>
                <a:spcPct val="0"/>
              </a:spcBef>
              <a:spcAft>
                <a:spcPts val="600"/>
              </a:spcAft>
              <a:buFont typeface="Arial" panose="020B0604020202020204" pitchFamily="34" charset="0"/>
              <a:buChar char="•"/>
              <a:defRPr/>
            </a:pPr>
            <a:r>
              <a:rPr lang="en-US" sz="2000" dirty="0">
                <a:solidFill>
                  <a:schemeClr val="tx1"/>
                </a:solidFill>
                <a:ea typeface="Segoe UI" panose="020B0502040204020203" pitchFamily="34" charset="0"/>
                <a:cs typeface="Segoe UI Semibold" panose="020B0702040204020203" pitchFamily="34" charset="0"/>
              </a:rPr>
              <a:t>Responsiveness</a:t>
            </a:r>
            <a:r>
              <a:rPr lang="en-US" sz="2000" dirty="0">
                <a:solidFill>
                  <a:schemeClr val="tx1"/>
                </a:solidFill>
                <a:ea typeface="Segoe UI" panose="020B0502040204020203" pitchFamily="34" charset="0"/>
                <a:cs typeface="Segoe UI" panose="020B0502040204020203" pitchFamily="34" charset="0"/>
              </a:rPr>
              <a:t> - mean time to acknowledge (MTTA)</a:t>
            </a:r>
          </a:p>
          <a:p>
            <a:pPr marL="233149" indent="-174862" defTabSz="951028" fontAlgn="base">
              <a:spcBef>
                <a:spcPct val="0"/>
              </a:spcBef>
              <a:spcAft>
                <a:spcPts val="600"/>
              </a:spcAft>
              <a:buFont typeface="Arial" panose="020B0604020202020204" pitchFamily="34" charset="0"/>
              <a:buChar char="•"/>
              <a:defRPr/>
            </a:pPr>
            <a:r>
              <a:rPr lang="en-US" sz="2000" dirty="0">
                <a:solidFill>
                  <a:schemeClr val="tx1"/>
                </a:solidFill>
                <a:ea typeface="Segoe UI" panose="020B0502040204020203" pitchFamily="34" charset="0"/>
                <a:cs typeface="Segoe UI Semibold" panose="020B0702040204020203" pitchFamily="34" charset="0"/>
              </a:rPr>
              <a:t>Effectiveness-</a:t>
            </a:r>
            <a:r>
              <a:rPr lang="en-US" sz="2000" dirty="0">
                <a:solidFill>
                  <a:schemeClr val="tx1"/>
                </a:solidFill>
                <a:ea typeface="Segoe UI" pitchFamily="34" charset="0"/>
                <a:cs typeface="Segoe UI" pitchFamily="34" charset="0"/>
              </a:rPr>
              <a:t> mean time to remediate (MTTR)</a:t>
            </a:r>
          </a:p>
        </p:txBody>
      </p:sp>
    </p:spTree>
    <p:extLst>
      <p:ext uri="{BB962C8B-B14F-4D97-AF65-F5344CB8AC3E}">
        <p14:creationId xmlns:p14="http://schemas.microsoft.com/office/powerpoint/2010/main" val="84227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0938F65-4105-484E-B6FD-6EAA3B34BE8C}"/>
              </a:ext>
              <a:ext uri="{C183D7F6-B498-43B3-948B-1728B52AA6E4}">
                <adec:decorative xmlns:adec="http://schemas.microsoft.com/office/drawing/2017/decorative" val="1"/>
              </a:ext>
            </a:extLst>
          </p:cNvPr>
          <p:cNvSpPr/>
          <p:nvPr/>
        </p:nvSpPr>
        <p:spPr bwMode="auto">
          <a:xfrm>
            <a:off x="6649788" y="449263"/>
            <a:ext cx="5785100" cy="17890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0F8F433-BC76-4D1F-A092-112961510137}"/>
              </a:ext>
            </a:extLst>
          </p:cNvPr>
          <p:cNvSpPr>
            <a:spLocks noGrp="1"/>
          </p:cNvSpPr>
          <p:nvPr>
            <p:ph type="title"/>
          </p:nvPr>
        </p:nvSpPr>
        <p:spPr>
          <a:xfrm>
            <a:off x="465080" y="632780"/>
            <a:ext cx="11531716" cy="411162"/>
          </a:xfrm>
        </p:spPr>
        <p:txBody>
          <a:bodyPr>
            <a:normAutofit/>
          </a:bodyPr>
          <a:lstStyle/>
          <a:p>
            <a:r>
              <a:rPr lang="en-US" dirty="0"/>
              <a:t>Security governance</a:t>
            </a:r>
          </a:p>
        </p:txBody>
      </p:sp>
      <p:sp>
        <p:nvSpPr>
          <p:cNvPr id="50" name="Freeform: Shape 49" descr="Pyramid diagram with 4 layers.&#10;layer 1 - Business goals and risk">
            <a:extLst>
              <a:ext uri="{FF2B5EF4-FFF2-40B4-BE49-F238E27FC236}">
                <a16:creationId xmlns:a16="http://schemas.microsoft.com/office/drawing/2014/main" id="{84554FF2-3CB2-4CC5-B7B0-A1423586EA5A}"/>
              </a:ext>
            </a:extLst>
          </p:cNvPr>
          <p:cNvSpPr/>
          <p:nvPr/>
        </p:nvSpPr>
        <p:spPr bwMode="auto">
          <a:xfrm>
            <a:off x="4959734" y="449263"/>
            <a:ext cx="3380110" cy="1786505"/>
          </a:xfrm>
          <a:custGeom>
            <a:avLst/>
            <a:gdLst>
              <a:gd name="connsiteX0" fmla="*/ 1690055 w 3380110"/>
              <a:gd name="connsiteY0" fmla="*/ 0 h 1786505"/>
              <a:gd name="connsiteX1" fmla="*/ 3380110 w 3380110"/>
              <a:gd name="connsiteY1" fmla="*/ 1786505 h 1786505"/>
              <a:gd name="connsiteX2" fmla="*/ 0 w 3380110"/>
              <a:gd name="connsiteY2" fmla="*/ 1786505 h 1786505"/>
              <a:gd name="connsiteX3" fmla="*/ 1690055 w 3380110"/>
              <a:gd name="connsiteY3" fmla="*/ 0 h 1786505"/>
            </a:gdLst>
            <a:ahLst/>
            <a:cxnLst>
              <a:cxn ang="0">
                <a:pos x="connsiteX0" y="connsiteY0"/>
              </a:cxn>
              <a:cxn ang="0">
                <a:pos x="connsiteX1" y="connsiteY1"/>
              </a:cxn>
              <a:cxn ang="0">
                <a:pos x="connsiteX2" y="connsiteY2"/>
              </a:cxn>
              <a:cxn ang="0">
                <a:pos x="connsiteX3" y="connsiteY3"/>
              </a:cxn>
            </a:cxnLst>
            <a:rect l="l" t="t" r="r" b="b"/>
            <a:pathLst>
              <a:path w="3380110" h="1786505">
                <a:moveTo>
                  <a:pt x="1690055" y="0"/>
                </a:moveTo>
                <a:lnTo>
                  <a:pt x="3380110" y="1786505"/>
                </a:lnTo>
                <a:lnTo>
                  <a:pt x="0" y="1786505"/>
                </a:lnTo>
                <a:lnTo>
                  <a:pt x="1690055" y="0"/>
                </a:lnTo>
                <a:close/>
              </a:path>
            </a:pathLst>
          </a:cu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64548142-9FE3-4865-BD71-F884979C837A}"/>
              </a:ext>
              <a:ext uri="{C183D7F6-B498-43B3-948B-1728B52AA6E4}">
                <adec:decorative xmlns:adec="http://schemas.microsoft.com/office/drawing/2017/decorative" val="1"/>
              </a:ext>
            </a:extLst>
          </p:cNvPr>
          <p:cNvSpPr/>
          <p:nvPr/>
        </p:nvSpPr>
        <p:spPr bwMode="auto">
          <a:xfrm>
            <a:off x="3316171" y="2235767"/>
            <a:ext cx="6667235" cy="1737360"/>
          </a:xfrm>
          <a:custGeom>
            <a:avLst/>
            <a:gdLst>
              <a:gd name="connsiteX0" fmla="*/ 1643563 w 6667235"/>
              <a:gd name="connsiteY0" fmla="*/ 0 h 1737360"/>
              <a:gd name="connsiteX1" fmla="*/ 5023673 w 6667235"/>
              <a:gd name="connsiteY1" fmla="*/ 0 h 1737360"/>
              <a:gd name="connsiteX2" fmla="*/ 6667235 w 6667235"/>
              <a:gd name="connsiteY2" fmla="*/ 1737360 h 1737360"/>
              <a:gd name="connsiteX3" fmla="*/ 0 w 6667235"/>
              <a:gd name="connsiteY3" fmla="*/ 1737360 h 1737360"/>
              <a:gd name="connsiteX4" fmla="*/ 1643563 w 6667235"/>
              <a:gd name="connsiteY4" fmla="*/ 0 h 173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235" h="1737360">
                <a:moveTo>
                  <a:pt x="1643563" y="0"/>
                </a:moveTo>
                <a:lnTo>
                  <a:pt x="5023673" y="0"/>
                </a:lnTo>
                <a:lnTo>
                  <a:pt x="6667235" y="1737360"/>
                </a:lnTo>
                <a:lnTo>
                  <a:pt x="0" y="1737360"/>
                </a:lnTo>
                <a:lnTo>
                  <a:pt x="1643563" y="0"/>
                </a:lnTo>
                <a:close/>
              </a:path>
            </a:pathLst>
          </a:custGeom>
          <a:gradFill>
            <a:gsLst>
              <a:gs pos="0">
                <a:schemeClr val="tx2"/>
              </a:gs>
              <a:gs pos="100000">
                <a:srgbClr val="3C3B41"/>
              </a:gs>
            </a:gsLst>
            <a:lin ang="5400000" scaled="1"/>
          </a:gra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65282" rIns="186521" bIns="93260" numCol="1" spcCol="0" rtlCol="0" fromWordArt="0" anchor="ctr" anchorCtr="0" forceAA="0" compatLnSpc="1">
            <a:prstTxWarp prst="textNoShape">
              <a:avLst/>
            </a:prstTxWarp>
            <a:noAutofit/>
          </a:bodyPr>
          <a:lstStyle/>
          <a:p>
            <a:pPr marL="471156" defTabSz="932418">
              <a:spcAft>
                <a:spcPts val="510"/>
              </a:spcAft>
            </a:pPr>
            <a:endParaRPr lang="en-US" sz="1428" b="1" kern="0" dirty="0" err="1">
              <a:gradFill>
                <a:gsLst>
                  <a:gs pos="68000">
                    <a:srgbClr val="5C2D91"/>
                  </a:gs>
                  <a:gs pos="0">
                    <a:srgbClr val="5C2D91"/>
                  </a:gs>
                </a:gsLst>
                <a:lin ang="7800000" scaled="0"/>
              </a:gradFill>
              <a:latin typeface="Segoe UI"/>
            </a:endParaRPr>
          </a:p>
        </p:txBody>
      </p:sp>
      <p:sp>
        <p:nvSpPr>
          <p:cNvPr id="44" name="Freeform: Shape 43">
            <a:extLst>
              <a:ext uri="{FF2B5EF4-FFF2-40B4-BE49-F238E27FC236}">
                <a16:creationId xmlns:a16="http://schemas.microsoft.com/office/drawing/2014/main" id="{3B0B39DC-931E-41B9-B601-0F6C12310AAE}"/>
              </a:ext>
              <a:ext uri="{C183D7F6-B498-43B3-948B-1728B52AA6E4}">
                <adec:decorative xmlns:adec="http://schemas.microsoft.com/office/drawing/2017/decorative" val="1"/>
              </a:ext>
            </a:extLst>
          </p:cNvPr>
          <p:cNvSpPr/>
          <p:nvPr/>
        </p:nvSpPr>
        <p:spPr bwMode="auto">
          <a:xfrm>
            <a:off x="1626116" y="3973128"/>
            <a:ext cx="10047345" cy="1786505"/>
          </a:xfrm>
          <a:custGeom>
            <a:avLst/>
            <a:gdLst>
              <a:gd name="connsiteX0" fmla="*/ 1690055 w 10047345"/>
              <a:gd name="connsiteY0" fmla="*/ 0 h 1786505"/>
              <a:gd name="connsiteX1" fmla="*/ 8357290 w 10047345"/>
              <a:gd name="connsiteY1" fmla="*/ 0 h 1786505"/>
              <a:gd name="connsiteX2" fmla="*/ 10047345 w 10047345"/>
              <a:gd name="connsiteY2" fmla="*/ 1786505 h 1786505"/>
              <a:gd name="connsiteX3" fmla="*/ 0 w 10047345"/>
              <a:gd name="connsiteY3" fmla="*/ 1786505 h 1786505"/>
              <a:gd name="connsiteX4" fmla="*/ 1690055 w 10047345"/>
              <a:gd name="connsiteY4" fmla="*/ 0 h 1786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345" h="1786505">
                <a:moveTo>
                  <a:pt x="1690055" y="0"/>
                </a:moveTo>
                <a:lnTo>
                  <a:pt x="8357290" y="0"/>
                </a:lnTo>
                <a:lnTo>
                  <a:pt x="10047345" y="1786505"/>
                </a:lnTo>
                <a:lnTo>
                  <a:pt x="0" y="1786505"/>
                </a:lnTo>
                <a:lnTo>
                  <a:pt x="1690055" y="0"/>
                </a:lnTo>
                <a:close/>
              </a:path>
            </a:pathLst>
          </a:custGeom>
          <a:solidFill>
            <a:srgbClr val="3C3B4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D5A07FAD-B885-494A-AE5E-B6964D0B9BED}"/>
              </a:ext>
            </a:extLst>
          </p:cNvPr>
          <p:cNvSpPr txBox="1"/>
          <p:nvPr/>
        </p:nvSpPr>
        <p:spPr>
          <a:xfrm>
            <a:off x="5505882" y="1213609"/>
            <a:ext cx="2249713" cy="707886"/>
          </a:xfrm>
          <a:prstGeom prst="rect">
            <a:avLst/>
          </a:prstGeom>
          <a:noFill/>
        </p:spPr>
        <p:txBody>
          <a:bodyPr wrap="square">
            <a:spAutoFit/>
          </a:bodyPr>
          <a:lstStyle/>
          <a:p>
            <a:pPr algn="ctr" defTabSz="932597">
              <a:spcAft>
                <a:spcPts val="510"/>
              </a:spcAft>
            </a:pPr>
            <a:r>
              <a:rPr lang="en-US" sz="2000" dirty="0">
                <a:solidFill>
                  <a:schemeClr val="bg1"/>
                </a:solidFill>
                <a:latin typeface="+mj-lt"/>
                <a:cs typeface="Segoe UI" panose="020B0502040204020203" pitchFamily="34" charset="0"/>
              </a:rPr>
              <a:t>Business </a:t>
            </a:r>
            <a:br>
              <a:rPr lang="en-US" sz="2000" dirty="0">
                <a:solidFill>
                  <a:schemeClr val="bg1"/>
                </a:solidFill>
                <a:latin typeface="+mj-lt"/>
                <a:cs typeface="Segoe UI" panose="020B0502040204020203" pitchFamily="34" charset="0"/>
              </a:rPr>
            </a:br>
            <a:r>
              <a:rPr lang="en-US" sz="2000" dirty="0">
                <a:solidFill>
                  <a:schemeClr val="bg1"/>
                </a:solidFill>
                <a:latin typeface="+mj-lt"/>
                <a:cs typeface="Segoe UI" panose="020B0502040204020203" pitchFamily="34" charset="0"/>
              </a:rPr>
              <a:t>goals + risk</a:t>
            </a:r>
          </a:p>
        </p:txBody>
      </p:sp>
      <p:grpSp>
        <p:nvGrpSpPr>
          <p:cNvPr id="9" name="Group 8" descr="Leyer 2&#10;Architecture and policies &#10;Align technology to business&#10;">
            <a:extLst>
              <a:ext uri="{FF2B5EF4-FFF2-40B4-BE49-F238E27FC236}">
                <a16:creationId xmlns:a16="http://schemas.microsoft.com/office/drawing/2014/main" id="{E2AE84B3-2DF5-4678-AE5A-0C9D9368C581}"/>
              </a:ext>
            </a:extLst>
          </p:cNvPr>
          <p:cNvGrpSpPr/>
          <p:nvPr/>
        </p:nvGrpSpPr>
        <p:grpSpPr>
          <a:xfrm>
            <a:off x="3982228" y="2348586"/>
            <a:ext cx="5297021" cy="995962"/>
            <a:chOff x="5681663" y="2635915"/>
            <a:chExt cx="4176128" cy="976522"/>
          </a:xfrm>
          <a:gradFill>
            <a:gsLst>
              <a:gs pos="0">
                <a:schemeClr val="tx2"/>
              </a:gs>
              <a:gs pos="100000">
                <a:schemeClr val="accent2"/>
              </a:gs>
            </a:gsLst>
            <a:lin ang="5400000" scaled="1"/>
          </a:gradFill>
          <a:effectLst/>
        </p:grpSpPr>
        <p:sp>
          <p:nvSpPr>
            <p:cNvPr id="19" name="TextBox 18">
              <a:extLst>
                <a:ext uri="{FF2B5EF4-FFF2-40B4-BE49-F238E27FC236}">
                  <a16:creationId xmlns:a16="http://schemas.microsoft.com/office/drawing/2014/main" id="{961ABA76-1DCF-4078-ACAB-D3B183D1DAC2}"/>
                </a:ext>
              </a:extLst>
            </p:cNvPr>
            <p:cNvSpPr txBox="1"/>
            <p:nvPr/>
          </p:nvSpPr>
          <p:spPr>
            <a:xfrm>
              <a:off x="5810338" y="2635915"/>
              <a:ext cx="3893041" cy="726761"/>
            </a:xfrm>
            <a:prstGeom prst="rect">
              <a:avLst/>
            </a:prstGeom>
            <a:noFill/>
          </p:spPr>
          <p:txBody>
            <a:bodyPr wrap="square" rtlCol="0">
              <a:spAutoFit/>
            </a:bodyPr>
            <a:lstStyle/>
            <a:p>
              <a:pPr algn="ctr" defTabSz="932597">
                <a:spcAft>
                  <a:spcPts val="510"/>
                </a:spcAft>
              </a:pPr>
              <a:r>
                <a:rPr lang="en-US" sz="2000" dirty="0">
                  <a:solidFill>
                    <a:schemeClr val="bg1"/>
                  </a:solidFill>
                  <a:latin typeface="+mj-lt"/>
                  <a:cs typeface="Segoe UI" panose="020B0502040204020203" pitchFamily="34" charset="0"/>
                </a:rPr>
                <a:t>Architecture and policies </a:t>
              </a:r>
            </a:p>
            <a:p>
              <a:pPr algn="ctr" defTabSz="932597"/>
              <a:r>
                <a:rPr lang="en-US" dirty="0">
                  <a:solidFill>
                    <a:schemeClr val="bg1"/>
                  </a:solidFill>
                  <a:latin typeface="Segoe UI" panose="020B0502040204020203" pitchFamily="34" charset="0"/>
                  <a:cs typeface="Segoe UI" panose="020B0502040204020203" pitchFamily="34" charset="0"/>
                </a:rPr>
                <a:t>Align technology to business</a:t>
              </a:r>
            </a:p>
          </p:txBody>
        </p:sp>
        <p:sp>
          <p:nvSpPr>
            <p:cNvPr id="20" name="TextBox 19">
              <a:extLst>
                <a:ext uri="{FF2B5EF4-FFF2-40B4-BE49-F238E27FC236}">
                  <a16:creationId xmlns:a16="http://schemas.microsoft.com/office/drawing/2014/main" id="{5BB718EC-89BD-4417-AB1C-D0C3DF9BAE96}"/>
                </a:ext>
              </a:extLst>
            </p:cNvPr>
            <p:cNvSpPr txBox="1"/>
            <p:nvPr/>
          </p:nvSpPr>
          <p:spPr>
            <a:xfrm>
              <a:off x="5681663" y="3310668"/>
              <a:ext cx="4176128" cy="301769"/>
            </a:xfrm>
            <a:prstGeom prst="rect">
              <a:avLst/>
            </a:prstGeom>
            <a:noFill/>
          </p:spPr>
          <p:txBody>
            <a:bodyPr wrap="square">
              <a:spAutoFit/>
            </a:bodyPr>
            <a:lstStyle/>
            <a:p>
              <a:pPr algn="ctr" defTabSz="932597"/>
              <a:r>
                <a:rPr lang="en-US" sz="1400" dirty="0">
                  <a:solidFill>
                    <a:schemeClr val="bg1"/>
                  </a:solidFill>
                  <a:latin typeface="Segoe UI" panose="020B0502040204020203" pitchFamily="34" charset="0"/>
                  <a:cs typeface="Segoe UI" panose="020B0502040204020203" pitchFamily="34" charset="0"/>
                </a:rPr>
                <a:t>Hybrid estate of </a:t>
              </a:r>
              <a:r>
                <a:rPr lang="en-US" sz="1400" dirty="0" err="1">
                  <a:solidFill>
                    <a:schemeClr val="bg1"/>
                  </a:solidFill>
                  <a:latin typeface="Segoe UI" panose="020B0502040204020203" pitchFamily="34" charset="0"/>
                  <a:cs typeface="Segoe UI" panose="020B0502040204020203" pitchFamily="34" charset="0"/>
                </a:rPr>
                <a:t>multicloud</a:t>
              </a:r>
              <a:r>
                <a:rPr lang="en-US" sz="1400" dirty="0">
                  <a:solidFill>
                    <a:schemeClr val="bg1"/>
                  </a:solidFill>
                  <a:latin typeface="Segoe UI" panose="020B0502040204020203" pitchFamily="34" charset="0"/>
                  <a:cs typeface="Segoe UI" panose="020B0502040204020203" pitchFamily="34" charset="0"/>
                </a:rPr>
                <a:t> and on-prem IT + OT + IoT</a:t>
              </a:r>
            </a:p>
          </p:txBody>
        </p:sp>
      </p:grpSp>
      <p:sp>
        <p:nvSpPr>
          <p:cNvPr id="13" name="Rectangle 12">
            <a:extLst>
              <a:ext uri="{FF2B5EF4-FFF2-40B4-BE49-F238E27FC236}">
                <a16:creationId xmlns:a16="http://schemas.microsoft.com/office/drawing/2014/main" id="{D869DD19-B5F2-4649-A2AA-C252020EE9CC}"/>
              </a:ext>
            </a:extLst>
          </p:cNvPr>
          <p:cNvSpPr/>
          <p:nvPr/>
        </p:nvSpPr>
        <p:spPr>
          <a:xfrm>
            <a:off x="4120512" y="3448553"/>
            <a:ext cx="5020452" cy="371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dirty="0">
                <a:solidFill>
                  <a:schemeClr val="bg1"/>
                </a:solidFill>
                <a:latin typeface="Segoe UI" panose="020B0502040204020203" pitchFamily="34" charset="0"/>
                <a:cs typeface="Segoe UI" panose="020B0502040204020203" pitchFamily="34" charset="0"/>
              </a:rPr>
              <a:t>Architecture, policy, and standards</a:t>
            </a:r>
          </a:p>
        </p:txBody>
      </p:sp>
      <p:sp>
        <p:nvSpPr>
          <p:cNvPr id="45" name="TextBox 44" descr="Layer 3 Security posture management">
            <a:extLst>
              <a:ext uri="{FF2B5EF4-FFF2-40B4-BE49-F238E27FC236}">
                <a16:creationId xmlns:a16="http://schemas.microsoft.com/office/drawing/2014/main" id="{73C35BF4-3DCF-4B08-AB83-64BF87650D51}"/>
              </a:ext>
            </a:extLst>
          </p:cNvPr>
          <p:cNvSpPr txBox="1"/>
          <p:nvPr/>
        </p:nvSpPr>
        <p:spPr>
          <a:xfrm>
            <a:off x="3013403" y="4049641"/>
            <a:ext cx="7234670" cy="400110"/>
          </a:xfrm>
          <a:prstGeom prst="rect">
            <a:avLst/>
          </a:prstGeom>
          <a:noFill/>
        </p:spPr>
        <p:txBody>
          <a:bodyPr wrap="square">
            <a:spAutoFit/>
          </a:bodyPr>
          <a:lstStyle/>
          <a:p>
            <a:pPr algn="ctr" defTabSz="932597">
              <a:spcAft>
                <a:spcPts val="510"/>
              </a:spcAft>
            </a:pPr>
            <a:r>
              <a:rPr lang="en-US" sz="2000" dirty="0">
                <a:solidFill>
                  <a:prstClr val="white"/>
                </a:solidFill>
                <a:latin typeface="+mj-lt"/>
                <a:cs typeface="Segoe UI" panose="020B0502040204020203" pitchFamily="34" charset="0"/>
              </a:rPr>
              <a:t>Security posture management</a:t>
            </a:r>
          </a:p>
        </p:txBody>
      </p:sp>
      <p:sp>
        <p:nvSpPr>
          <p:cNvPr id="23" name="TextBox 22">
            <a:extLst>
              <a:ext uri="{FF2B5EF4-FFF2-40B4-BE49-F238E27FC236}">
                <a16:creationId xmlns:a16="http://schemas.microsoft.com/office/drawing/2014/main" id="{600EEA24-4654-4FAA-96BA-8D781DB95C5E}"/>
              </a:ext>
            </a:extLst>
          </p:cNvPr>
          <p:cNvSpPr txBox="1"/>
          <p:nvPr/>
        </p:nvSpPr>
        <p:spPr>
          <a:xfrm>
            <a:off x="2980818" y="4414908"/>
            <a:ext cx="3193836" cy="646331"/>
          </a:xfrm>
          <a:prstGeom prst="rect">
            <a:avLst/>
          </a:prstGeom>
          <a:noFill/>
          <a:effectLst/>
        </p:spPr>
        <p:txBody>
          <a:bodyPr wrap="square" rtlCol="0">
            <a:spAutoFit/>
          </a:bodyPr>
          <a:lstStyle/>
          <a:p>
            <a:pPr algn="ctr" defTabSz="932597"/>
            <a:r>
              <a:rPr lang="en-US" dirty="0">
                <a:solidFill>
                  <a:schemeClr val="accent5"/>
                </a:solidFill>
                <a:latin typeface="Segoe UI" panose="020B0502040204020203" pitchFamily="34" charset="0"/>
                <a:cs typeface="Segoe UI" panose="020B0502040204020203" pitchFamily="34" charset="0"/>
              </a:rPr>
              <a:t>Continuous discovery </a:t>
            </a:r>
            <a:br>
              <a:rPr lang="en-US" dirty="0">
                <a:solidFill>
                  <a:prstClr val="white"/>
                </a:solidFill>
                <a:latin typeface="Segoe UI" panose="020B0502040204020203" pitchFamily="34" charset="0"/>
                <a:cs typeface="Segoe UI" panose="020B0502040204020203" pitchFamily="34" charset="0"/>
              </a:rPr>
            </a:br>
            <a:r>
              <a:rPr lang="en-US" dirty="0">
                <a:solidFill>
                  <a:prstClr val="white"/>
                </a:solidFill>
                <a:latin typeface="Segoe UI" panose="020B0502040204020203" pitchFamily="34" charset="0"/>
                <a:cs typeface="Segoe UI" panose="020B0502040204020203" pitchFamily="34" charset="0"/>
              </a:rPr>
              <a:t>of assets and asset types</a:t>
            </a:r>
          </a:p>
        </p:txBody>
      </p:sp>
      <p:sp>
        <p:nvSpPr>
          <p:cNvPr id="24" name="TextBox 23">
            <a:extLst>
              <a:ext uri="{FF2B5EF4-FFF2-40B4-BE49-F238E27FC236}">
                <a16:creationId xmlns:a16="http://schemas.microsoft.com/office/drawing/2014/main" id="{CA9520ED-8A53-49BF-A824-6CD97E33C9FF}"/>
              </a:ext>
            </a:extLst>
          </p:cNvPr>
          <p:cNvSpPr txBox="1"/>
          <p:nvPr/>
        </p:nvSpPr>
        <p:spPr>
          <a:xfrm>
            <a:off x="4330952" y="5029597"/>
            <a:ext cx="4599573" cy="646331"/>
          </a:xfrm>
          <a:prstGeom prst="rect">
            <a:avLst/>
          </a:prstGeom>
          <a:noFill/>
          <a:effectLst/>
        </p:spPr>
        <p:txBody>
          <a:bodyPr wrap="square" rtlCol="0">
            <a:spAutoFit/>
          </a:bodyPr>
          <a:lstStyle/>
          <a:p>
            <a:pPr algn="ctr" defTabSz="932597"/>
            <a:r>
              <a:rPr lang="en-US" dirty="0">
                <a:solidFill>
                  <a:schemeClr val="accent5"/>
                </a:solidFill>
                <a:latin typeface="Segoe UI" panose="020B0502040204020203" pitchFamily="34" charset="0"/>
                <a:cs typeface="Segoe UI" panose="020B0502040204020203" pitchFamily="34" charset="0"/>
              </a:rPr>
              <a:t>Policy-driven governance</a:t>
            </a:r>
          </a:p>
          <a:p>
            <a:pPr algn="ctr" defTabSz="932597"/>
            <a:r>
              <a:rPr lang="en-US" dirty="0">
                <a:solidFill>
                  <a:prstClr val="white"/>
                </a:solidFill>
                <a:latin typeface="Segoe UI" panose="020B0502040204020203" pitchFamily="34" charset="0"/>
                <a:cs typeface="Segoe UI" panose="020B0502040204020203" pitchFamily="34" charset="0"/>
              </a:rPr>
              <a:t>Consistent execution</a:t>
            </a:r>
          </a:p>
        </p:txBody>
      </p:sp>
      <p:sp>
        <p:nvSpPr>
          <p:cNvPr id="21" name="TextBox 20">
            <a:extLst>
              <a:ext uri="{FF2B5EF4-FFF2-40B4-BE49-F238E27FC236}">
                <a16:creationId xmlns:a16="http://schemas.microsoft.com/office/drawing/2014/main" id="{0FD3AACB-24AA-47A1-96DC-E80D823CB10E}"/>
              </a:ext>
            </a:extLst>
          </p:cNvPr>
          <p:cNvSpPr txBox="1"/>
          <p:nvPr/>
        </p:nvSpPr>
        <p:spPr>
          <a:xfrm>
            <a:off x="7212370" y="4414908"/>
            <a:ext cx="3458863" cy="646331"/>
          </a:xfrm>
          <a:prstGeom prst="rect">
            <a:avLst/>
          </a:prstGeom>
          <a:noFill/>
          <a:effectLst/>
        </p:spPr>
        <p:txBody>
          <a:bodyPr wrap="square" rtlCol="0">
            <a:spAutoFit/>
          </a:bodyPr>
          <a:lstStyle/>
          <a:p>
            <a:pPr algn="ctr" defTabSz="932597"/>
            <a:r>
              <a:rPr lang="en-US" dirty="0">
                <a:solidFill>
                  <a:schemeClr val="accent5"/>
                </a:solidFill>
                <a:latin typeface="Segoe UI" panose="020B0502040204020203" pitchFamily="34" charset="0"/>
                <a:cs typeface="Segoe UI" panose="020B0502040204020203" pitchFamily="34" charset="0"/>
              </a:rPr>
              <a:t>Continuous improvement </a:t>
            </a:r>
            <a:br>
              <a:rPr lang="en-US" dirty="0">
                <a:solidFill>
                  <a:prstClr val="white"/>
                </a:solidFill>
                <a:latin typeface="Segoe UI" panose="020B0502040204020203" pitchFamily="34" charset="0"/>
                <a:cs typeface="Segoe UI" panose="020B0502040204020203" pitchFamily="34" charset="0"/>
              </a:rPr>
            </a:br>
            <a:r>
              <a:rPr lang="en-US" dirty="0">
                <a:solidFill>
                  <a:prstClr val="white"/>
                </a:solidFill>
                <a:latin typeface="Segoe UI" panose="020B0502040204020203" pitchFamily="34" charset="0"/>
                <a:cs typeface="Segoe UI" panose="020B0502040204020203" pitchFamily="34" charset="0"/>
              </a:rPr>
              <a:t>of asset security posture</a:t>
            </a:r>
          </a:p>
        </p:txBody>
      </p:sp>
      <p:grpSp>
        <p:nvGrpSpPr>
          <p:cNvPr id="11" name="Group 10" descr="compliance and reporting&#10;ongoing accurate accountability&#10;">
            <a:extLst>
              <a:ext uri="{FF2B5EF4-FFF2-40B4-BE49-F238E27FC236}">
                <a16:creationId xmlns:a16="http://schemas.microsoft.com/office/drawing/2014/main" id="{7B696261-7AB5-4DF5-A9A1-DDB0F99E8908}"/>
              </a:ext>
            </a:extLst>
          </p:cNvPr>
          <p:cNvGrpSpPr/>
          <p:nvPr/>
        </p:nvGrpSpPr>
        <p:grpSpPr>
          <a:xfrm>
            <a:off x="1607066" y="5707936"/>
            <a:ext cx="10047345" cy="848421"/>
            <a:chOff x="4025194" y="5520432"/>
            <a:chExt cx="7489065" cy="907958"/>
          </a:xfrm>
          <a:solidFill>
            <a:schemeClr val="tx1"/>
          </a:solidFill>
          <a:effectLst/>
        </p:grpSpPr>
        <p:sp>
          <p:nvSpPr>
            <p:cNvPr id="17" name="Rectangle 16">
              <a:extLst>
                <a:ext uri="{FF2B5EF4-FFF2-40B4-BE49-F238E27FC236}">
                  <a16:creationId xmlns:a16="http://schemas.microsoft.com/office/drawing/2014/main" id="{1A7BD9AA-0877-4115-9219-3E8154B496BD}"/>
                </a:ext>
              </a:extLst>
            </p:cNvPr>
            <p:cNvSpPr/>
            <p:nvPr/>
          </p:nvSpPr>
          <p:spPr>
            <a:xfrm>
              <a:off x="4025194" y="5575751"/>
              <a:ext cx="7489065" cy="852639"/>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8" name="TextBox 17">
              <a:extLst>
                <a:ext uri="{FF2B5EF4-FFF2-40B4-BE49-F238E27FC236}">
                  <a16:creationId xmlns:a16="http://schemas.microsoft.com/office/drawing/2014/main" id="{BC4833C8-7A85-4DEF-AAB3-D7FCD480D0CC}"/>
                </a:ext>
              </a:extLst>
            </p:cNvPr>
            <p:cNvSpPr txBox="1"/>
            <p:nvPr/>
          </p:nvSpPr>
          <p:spPr>
            <a:xfrm>
              <a:off x="4266418" y="5520432"/>
              <a:ext cx="7043495" cy="6733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spcAft>
                  <a:spcPts val="510"/>
                </a:spcAft>
              </a:pPr>
              <a:r>
                <a:rPr lang="en-US" sz="2000" dirty="0">
                  <a:solidFill>
                    <a:schemeClr val="bg1"/>
                  </a:solidFill>
                  <a:latin typeface="+mj-lt"/>
                  <a:ea typeface="+mn-ea"/>
                </a:rPr>
                <a:t>Compliance and reporting</a:t>
              </a:r>
            </a:p>
            <a:p>
              <a:pPr defTabSz="932597"/>
              <a:r>
                <a:rPr lang="en-US" sz="1800" dirty="0">
                  <a:solidFill>
                    <a:schemeClr val="bg1"/>
                  </a:solidFill>
                  <a:latin typeface="Segoe UI" panose="020B0502040204020203" pitchFamily="34" charset="0"/>
                  <a:ea typeface="+mn-ea"/>
                </a:rPr>
                <a:t>Ongoing accurate accountability</a:t>
              </a:r>
            </a:p>
          </p:txBody>
        </p:sp>
      </p:grpSp>
      <p:pic>
        <p:nvPicPr>
          <p:cNvPr id="7" name="Graphic 6">
            <a:extLst>
              <a:ext uri="{FF2B5EF4-FFF2-40B4-BE49-F238E27FC236}">
                <a16:creationId xmlns:a16="http://schemas.microsoft.com/office/drawing/2014/main" id="{D2790680-2C25-4D46-9D58-7F55922FC1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7505" y="658033"/>
            <a:ext cx="332894" cy="332894"/>
          </a:xfrm>
          <a:prstGeom prst="rect">
            <a:avLst/>
          </a:prstGeom>
        </p:spPr>
      </p:pic>
      <p:pic>
        <p:nvPicPr>
          <p:cNvPr id="12" name="Graphic 11">
            <a:extLst>
              <a:ext uri="{FF2B5EF4-FFF2-40B4-BE49-F238E27FC236}">
                <a16:creationId xmlns:a16="http://schemas.microsoft.com/office/drawing/2014/main" id="{34534B68-337C-4BE0-BC50-115513D14B9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14911" y="1655374"/>
            <a:ext cx="531148" cy="485586"/>
          </a:xfrm>
          <a:prstGeom prst="rect">
            <a:avLst/>
          </a:prstGeom>
        </p:spPr>
      </p:pic>
      <p:pic>
        <p:nvPicPr>
          <p:cNvPr id="22" name="Graphic 21">
            <a:extLst>
              <a:ext uri="{FF2B5EF4-FFF2-40B4-BE49-F238E27FC236}">
                <a16:creationId xmlns:a16="http://schemas.microsoft.com/office/drawing/2014/main" id="{9E878EEB-2A9E-41BD-AF9E-D6970539757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06165" y="609809"/>
            <a:ext cx="429342" cy="429342"/>
          </a:xfrm>
          <a:prstGeom prst="rect">
            <a:avLst/>
          </a:prstGeom>
        </p:spPr>
      </p:pic>
      <p:pic>
        <p:nvPicPr>
          <p:cNvPr id="26" name="Graphic 25">
            <a:extLst>
              <a:ext uri="{FF2B5EF4-FFF2-40B4-BE49-F238E27FC236}">
                <a16:creationId xmlns:a16="http://schemas.microsoft.com/office/drawing/2014/main" id="{88BFB60A-6D67-468C-BF76-8D972A528D2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39614" y="1655374"/>
            <a:ext cx="531148" cy="485586"/>
          </a:xfrm>
          <a:prstGeom prst="rect">
            <a:avLst/>
          </a:prstGeom>
        </p:spPr>
      </p:pic>
      <p:pic>
        <p:nvPicPr>
          <p:cNvPr id="28" name="Graphic 27">
            <a:extLst>
              <a:ext uri="{FF2B5EF4-FFF2-40B4-BE49-F238E27FC236}">
                <a16:creationId xmlns:a16="http://schemas.microsoft.com/office/drawing/2014/main" id="{B80B87E0-E9FC-4450-B8A5-4F7F2249C33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61994" y="581687"/>
            <a:ext cx="485586" cy="485586"/>
          </a:xfrm>
          <a:prstGeom prst="rect">
            <a:avLst/>
          </a:prstGeom>
        </p:spPr>
      </p:pic>
      <p:pic>
        <p:nvPicPr>
          <p:cNvPr id="30" name="Graphic 29">
            <a:extLst>
              <a:ext uri="{FF2B5EF4-FFF2-40B4-BE49-F238E27FC236}">
                <a16:creationId xmlns:a16="http://schemas.microsoft.com/office/drawing/2014/main" id="{A615A838-F7C9-49F9-90D0-D0D35C40709B}"/>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6401" y="1116571"/>
            <a:ext cx="485586" cy="485586"/>
          </a:xfrm>
          <a:prstGeom prst="rect">
            <a:avLst/>
          </a:prstGeom>
        </p:spPr>
      </p:pic>
      <p:pic>
        <p:nvPicPr>
          <p:cNvPr id="34" name="Graphic 33">
            <a:extLst>
              <a:ext uri="{FF2B5EF4-FFF2-40B4-BE49-F238E27FC236}">
                <a16:creationId xmlns:a16="http://schemas.microsoft.com/office/drawing/2014/main" id="{12CFFFC0-2C9A-4866-9721-FF0E7E74A60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52334" y="1116571"/>
            <a:ext cx="485586" cy="485586"/>
          </a:xfrm>
          <a:prstGeom prst="rect">
            <a:avLst/>
          </a:prstGeom>
        </p:spPr>
      </p:pic>
      <p:pic>
        <p:nvPicPr>
          <p:cNvPr id="36" name="Graphic 35">
            <a:extLst>
              <a:ext uri="{FF2B5EF4-FFF2-40B4-BE49-F238E27FC236}">
                <a16:creationId xmlns:a16="http://schemas.microsoft.com/office/drawing/2014/main" id="{7D96FD24-1EBB-4BA8-A9C2-F56AC20114BD}"/>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64317" y="1655374"/>
            <a:ext cx="531148" cy="485586"/>
          </a:xfrm>
          <a:prstGeom prst="rect">
            <a:avLst/>
          </a:prstGeom>
        </p:spPr>
      </p:pic>
      <p:pic>
        <p:nvPicPr>
          <p:cNvPr id="38" name="Graphic 37">
            <a:extLst>
              <a:ext uri="{FF2B5EF4-FFF2-40B4-BE49-F238E27FC236}">
                <a16:creationId xmlns:a16="http://schemas.microsoft.com/office/drawing/2014/main" id="{C723855E-8B35-4B59-8E23-BAA643EF8492}"/>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13724" y="1655374"/>
            <a:ext cx="485586" cy="485586"/>
          </a:xfrm>
          <a:prstGeom prst="rect">
            <a:avLst/>
          </a:prstGeom>
        </p:spPr>
      </p:pic>
      <p:pic>
        <p:nvPicPr>
          <p:cNvPr id="41" name="Graphic 40">
            <a:extLst>
              <a:ext uri="{FF2B5EF4-FFF2-40B4-BE49-F238E27FC236}">
                <a16:creationId xmlns:a16="http://schemas.microsoft.com/office/drawing/2014/main" id="{C471A507-6A25-45EA-9B42-DBBD185425C4}"/>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05385" y="1116571"/>
            <a:ext cx="485586" cy="485586"/>
          </a:xfrm>
          <a:prstGeom prst="rect">
            <a:avLst/>
          </a:prstGeom>
        </p:spPr>
      </p:pic>
      <p:pic>
        <p:nvPicPr>
          <p:cNvPr id="43" name="Graphic 42">
            <a:extLst>
              <a:ext uri="{FF2B5EF4-FFF2-40B4-BE49-F238E27FC236}">
                <a16:creationId xmlns:a16="http://schemas.microsoft.com/office/drawing/2014/main" id="{35C92AF5-1393-4734-ADD9-F463F4C098C5}"/>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289020" y="1655374"/>
            <a:ext cx="531148" cy="485586"/>
          </a:xfrm>
          <a:prstGeom prst="rect">
            <a:avLst/>
          </a:prstGeom>
        </p:spPr>
      </p:pic>
      <p:pic>
        <p:nvPicPr>
          <p:cNvPr id="49" name="Graphic 48">
            <a:extLst>
              <a:ext uri="{FF2B5EF4-FFF2-40B4-BE49-F238E27FC236}">
                <a16:creationId xmlns:a16="http://schemas.microsoft.com/office/drawing/2014/main" id="{EA8CF23F-2492-4941-AE5D-E293AEAF0BDE}"/>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37434" y="581687"/>
            <a:ext cx="485586" cy="485586"/>
          </a:xfrm>
          <a:prstGeom prst="rect">
            <a:avLst/>
          </a:prstGeom>
        </p:spPr>
      </p:pic>
      <p:pic>
        <p:nvPicPr>
          <p:cNvPr id="51" name="Graphic 50">
            <a:extLst>
              <a:ext uri="{FF2B5EF4-FFF2-40B4-BE49-F238E27FC236}">
                <a16:creationId xmlns:a16="http://schemas.microsoft.com/office/drawing/2014/main" id="{7F218DFC-8592-4E79-B31A-56797AC02F30}"/>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454368" y="1116571"/>
            <a:ext cx="485586" cy="485586"/>
          </a:xfrm>
          <a:prstGeom prst="rect">
            <a:avLst/>
          </a:prstGeom>
        </p:spPr>
      </p:pic>
      <p:pic>
        <p:nvPicPr>
          <p:cNvPr id="53" name="Graphic 52">
            <a:extLst>
              <a:ext uri="{FF2B5EF4-FFF2-40B4-BE49-F238E27FC236}">
                <a16:creationId xmlns:a16="http://schemas.microsoft.com/office/drawing/2014/main" id="{6C28A202-6030-4109-9276-027CEF758F26}"/>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803351" y="1116571"/>
            <a:ext cx="485586" cy="485586"/>
          </a:xfrm>
          <a:prstGeom prst="rect">
            <a:avLst/>
          </a:prstGeom>
        </p:spPr>
      </p:pic>
      <p:pic>
        <p:nvPicPr>
          <p:cNvPr id="55" name="Graphic 54">
            <a:extLst>
              <a:ext uri="{FF2B5EF4-FFF2-40B4-BE49-F238E27FC236}">
                <a16:creationId xmlns:a16="http://schemas.microsoft.com/office/drawing/2014/main" id="{57F1AE05-3D50-4340-B028-3798AF29C0C7}"/>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74889" y="658033"/>
            <a:ext cx="332894" cy="332894"/>
          </a:xfrm>
          <a:prstGeom prst="rect">
            <a:avLst/>
          </a:prstGeom>
        </p:spPr>
      </p:pic>
      <p:pic>
        <p:nvPicPr>
          <p:cNvPr id="57" name="Graphic 56">
            <a:extLst>
              <a:ext uri="{FF2B5EF4-FFF2-40B4-BE49-F238E27FC236}">
                <a16:creationId xmlns:a16="http://schemas.microsoft.com/office/drawing/2014/main" id="{44412C8B-D704-4DCE-B128-2259F7822A98}"/>
              </a:ext>
              <a:ext uri="{C183D7F6-B498-43B3-948B-1728B52AA6E4}">
                <adec:decorative xmlns:adec="http://schemas.microsoft.com/office/drawing/2017/decorative" val="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360121" y="658033"/>
            <a:ext cx="332894" cy="332894"/>
          </a:xfrm>
          <a:prstGeom prst="rect">
            <a:avLst/>
          </a:prstGeom>
        </p:spPr>
      </p:pic>
      <p:pic>
        <p:nvPicPr>
          <p:cNvPr id="59" name="Graphic 58">
            <a:extLst>
              <a:ext uri="{FF2B5EF4-FFF2-40B4-BE49-F238E27FC236}">
                <a16:creationId xmlns:a16="http://schemas.microsoft.com/office/drawing/2014/main" id="{32A65CAC-8C9C-4049-9893-7E97CD58B2AD}"/>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282272" y="658033"/>
            <a:ext cx="332894" cy="332894"/>
          </a:xfrm>
          <a:prstGeom prst="rect">
            <a:avLst/>
          </a:prstGeom>
        </p:spPr>
      </p:pic>
      <p:pic>
        <p:nvPicPr>
          <p:cNvPr id="31" name="Graphic 30">
            <a:extLst>
              <a:ext uri="{FF2B5EF4-FFF2-40B4-BE49-F238E27FC236}">
                <a16:creationId xmlns:a16="http://schemas.microsoft.com/office/drawing/2014/main" id="{5FCAE89E-00F1-4209-87DC-9B2056049F28}"/>
              </a:ext>
              <a:ext uri="{C183D7F6-B498-43B3-948B-1728B52AA6E4}">
                <adec:decorative xmlns:adec="http://schemas.microsoft.com/office/drawing/2017/decorative" val="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173538" y="4284361"/>
            <a:ext cx="914400" cy="914400"/>
          </a:xfrm>
          <a:prstGeom prst="rect">
            <a:avLst/>
          </a:prstGeom>
        </p:spPr>
      </p:pic>
    </p:spTree>
    <p:extLst>
      <p:ext uri="{BB962C8B-B14F-4D97-AF65-F5344CB8AC3E}">
        <p14:creationId xmlns:p14="http://schemas.microsoft.com/office/powerpoint/2010/main" val="3978813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par>
                                <p:cTn id="62" presetID="10" presetClass="entr" presetSubtype="0"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par>
                                <p:cTn id="65" presetID="10"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2500"/>
                            </p:stCondLst>
                            <p:childTnLst>
                              <p:par>
                                <p:cTn id="73" presetID="22" presetClass="entr" presetSubtype="1"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up)">
                                      <p:cBhvr>
                                        <p:cTn id="75" dur="500"/>
                                        <p:tgtEl>
                                          <p:spTgt spid="52"/>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par>
                          <p:cTn id="84" fill="hold">
                            <p:stCondLst>
                              <p:cond delay="4000"/>
                            </p:stCondLst>
                            <p:childTnLst>
                              <p:par>
                                <p:cTn id="85" presetID="22" presetClass="entr" presetSubtype="1"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up)">
                                      <p:cBhvr>
                                        <p:cTn id="87" dur="500"/>
                                        <p:tgtEl>
                                          <p:spTgt spid="44"/>
                                        </p:tgtEl>
                                      </p:cBhvr>
                                    </p:animEffect>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500"/>
                                        <p:tgtEl>
                                          <p:spTgt spid="45"/>
                                        </p:tgtEl>
                                      </p:cBhvr>
                                    </p:animEffect>
                                  </p:childTnLst>
                                </p:cTn>
                              </p:par>
                            </p:childTnLst>
                          </p:cTn>
                        </p:par>
                        <p:par>
                          <p:cTn id="92" fill="hold">
                            <p:stCondLst>
                              <p:cond delay="500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0" grpId="0" animBg="1"/>
      <p:bldP spid="52" grpId="0" animBg="1"/>
      <p:bldP spid="44" grpId="0" animBg="1"/>
      <p:bldP spid="54" grpId="0"/>
      <p:bldP spid="13" grpId="0"/>
      <p:bldP spid="45" grpId="0"/>
      <p:bldP spid="23" grpId="0"/>
      <p:bldP spid="24"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3F50-23F9-4FA4-8913-991F9F95064B}"/>
              </a:ext>
            </a:extLst>
          </p:cNvPr>
          <p:cNvSpPr>
            <a:spLocks noGrp="1"/>
          </p:cNvSpPr>
          <p:nvPr>
            <p:ph type="title"/>
          </p:nvPr>
        </p:nvSpPr>
        <p:spPr>
          <a:xfrm>
            <a:off x="465080" y="632780"/>
            <a:ext cx="11531716" cy="410369"/>
          </a:xfrm>
        </p:spPr>
        <p:txBody>
          <a:bodyPr/>
          <a:lstStyle/>
          <a:p>
            <a:r>
              <a:rPr lang="en-US" sz="2800" b="1" dirty="0">
                <a:latin typeface="Segoe UI Semibold" panose="020B0702040204020203" pitchFamily="34" charset="0"/>
                <a:cs typeface="Segoe UI Semibold" panose="020B0702040204020203" pitchFamily="34" charset="0"/>
              </a:rPr>
              <a:t>Asset protection</a:t>
            </a:r>
            <a:endParaRPr lang="en-US" dirty="0"/>
          </a:p>
        </p:txBody>
      </p:sp>
      <p:sp>
        <p:nvSpPr>
          <p:cNvPr id="80" name="TextBox 79">
            <a:extLst>
              <a:ext uri="{FF2B5EF4-FFF2-40B4-BE49-F238E27FC236}">
                <a16:creationId xmlns:a16="http://schemas.microsoft.com/office/drawing/2014/main" id="{54DD3546-0DF1-43FF-A3EA-2E4CD302B617}"/>
              </a:ext>
            </a:extLst>
          </p:cNvPr>
          <p:cNvSpPr txBox="1"/>
          <p:nvPr/>
        </p:nvSpPr>
        <p:spPr>
          <a:xfrm>
            <a:off x="460611" y="1212886"/>
            <a:ext cx="5274270" cy="1046440"/>
          </a:xfrm>
          <a:prstGeom prst="rect">
            <a:avLst/>
          </a:prstGeom>
          <a:noFill/>
        </p:spPr>
        <p:txBody>
          <a:bodyPr wrap="square">
            <a:spAutoFit/>
          </a:bodyPr>
          <a:lstStyle/>
          <a:p>
            <a:pPr algn="l">
              <a:spcAft>
                <a:spcPts val="600"/>
              </a:spcAft>
            </a:pPr>
            <a:r>
              <a:rPr lang="en-US" b="1" dirty="0">
                <a:solidFill>
                  <a:schemeClr val="tx2"/>
                </a:solidFill>
                <a:latin typeface="Segoe UI Semibold" panose="020B0702040204020203" pitchFamily="34" charset="0"/>
                <a:cs typeface="Segoe UI Semibold" panose="020B0702040204020203" pitchFamily="34" charset="0"/>
              </a:rPr>
              <a:t>Get secure</a:t>
            </a:r>
            <a:r>
              <a:rPr lang="en-US" b="1" dirty="0">
                <a:latin typeface="Segoe UI Semibold" panose="020B0702040204020203" pitchFamily="34" charset="0"/>
                <a:cs typeface="Segoe UI Semibold" panose="020B0702040204020203" pitchFamily="34" charset="0"/>
              </a:rPr>
              <a:t>—</a:t>
            </a:r>
            <a:r>
              <a:rPr lang="en-US" dirty="0">
                <a:latin typeface="Segoe UI "/>
                <a:cs typeface="Segoe UI Semibold" panose="020B0702040204020203" pitchFamily="34" charset="0"/>
              </a:rPr>
              <a:t>by applying security standards to: </a:t>
            </a:r>
          </a:p>
          <a:p>
            <a:pPr marL="468630" lvl="1" indent="-291436">
              <a:spcAft>
                <a:spcPts val="600"/>
              </a:spcAft>
              <a:buBlip>
                <a:blip r:embed="rId3"/>
              </a:buBlip>
            </a:pPr>
            <a:r>
              <a:rPr lang="en-US" sz="1600" dirty="0">
                <a:latin typeface="Segoe UI "/>
                <a:cs typeface="Segoe UI Semibold" panose="020B0702040204020203" pitchFamily="34" charset="0"/>
              </a:rPr>
              <a:t>Protect data at rest and in transit</a:t>
            </a:r>
          </a:p>
          <a:p>
            <a:pPr marL="468630" lvl="1" indent="-291436">
              <a:spcAft>
                <a:spcPts val="600"/>
              </a:spcAft>
              <a:buBlip>
                <a:blip r:embed="rId3"/>
              </a:buBlip>
            </a:pPr>
            <a:r>
              <a:rPr lang="en-US" sz="1600" dirty="0">
                <a:latin typeface="Segoe UI "/>
                <a:cs typeface="Segoe UI Semibold" panose="020B0702040204020203" pitchFamily="34" charset="0"/>
              </a:rPr>
              <a:t>Safeguard asset-specific configurations</a:t>
            </a:r>
          </a:p>
        </p:txBody>
      </p:sp>
      <p:sp>
        <p:nvSpPr>
          <p:cNvPr id="32" name="TextBox 31">
            <a:extLst>
              <a:ext uri="{FF2B5EF4-FFF2-40B4-BE49-F238E27FC236}">
                <a16:creationId xmlns:a16="http://schemas.microsoft.com/office/drawing/2014/main" id="{67D4A25F-4E20-4D3B-A79E-FA899CF1FC5A}"/>
              </a:ext>
            </a:extLst>
          </p:cNvPr>
          <p:cNvSpPr txBox="1"/>
          <p:nvPr/>
        </p:nvSpPr>
        <p:spPr>
          <a:xfrm>
            <a:off x="6345825" y="1192213"/>
            <a:ext cx="5885215" cy="1015663"/>
          </a:xfrm>
          <a:prstGeom prst="rect">
            <a:avLst/>
          </a:prstGeom>
          <a:noFill/>
        </p:spPr>
        <p:txBody>
          <a:bodyPr wrap="square">
            <a:spAutoFit/>
          </a:bodyPr>
          <a:lstStyle/>
          <a:p>
            <a:pPr algn="l">
              <a:spcAft>
                <a:spcPts val="600"/>
              </a:spcAft>
            </a:pPr>
            <a:r>
              <a:rPr lang="en-US" b="1" dirty="0">
                <a:solidFill>
                  <a:schemeClr val="tx2"/>
                </a:solidFill>
                <a:latin typeface="Segoe UI Semibold" panose="020B0702040204020203" pitchFamily="34" charset="0"/>
                <a:cs typeface="Segoe UI Semibold" panose="020B0702040204020203" pitchFamily="34" charset="0"/>
              </a:rPr>
              <a:t>Stay secure</a:t>
            </a:r>
            <a:r>
              <a:rPr lang="en-US" b="1" dirty="0">
                <a:latin typeface="Segoe UI Semibold" panose="020B0702040204020203" pitchFamily="34" charset="0"/>
                <a:cs typeface="Segoe UI Semibold" panose="020B0702040204020203" pitchFamily="34" charset="0"/>
              </a:rPr>
              <a:t>—</a:t>
            </a:r>
            <a:r>
              <a:rPr lang="en-US" dirty="0">
                <a:latin typeface="Segoe UI "/>
                <a:cs typeface="Segoe UI Semibold" panose="020B0702040204020203" pitchFamily="34" charset="0"/>
              </a:rPr>
              <a:t>applying ongoing asset maintenance to:</a:t>
            </a:r>
          </a:p>
          <a:p>
            <a:pPr marL="468630" lvl="1" indent="-291436">
              <a:spcAft>
                <a:spcPts val="600"/>
              </a:spcAft>
              <a:buBlip>
                <a:blip r:embed="rId3"/>
              </a:buBlip>
            </a:pPr>
            <a:r>
              <a:rPr lang="en-US" sz="1600" dirty="0">
                <a:latin typeface="Segoe UI "/>
                <a:cs typeface="Segoe UI Semibold" panose="020B0702040204020203" pitchFamily="34" charset="0"/>
              </a:rPr>
              <a:t>Keep software/firmware/etc. patched and up to date</a:t>
            </a:r>
          </a:p>
          <a:p>
            <a:pPr marL="468630" lvl="1" indent="-291436">
              <a:spcAft>
                <a:spcPts val="600"/>
              </a:spcAft>
              <a:buBlip>
                <a:blip r:embed="rId3"/>
              </a:buBlip>
            </a:pPr>
            <a:r>
              <a:rPr lang="en-US" sz="1600" dirty="0">
                <a:latin typeface="Segoe UI "/>
                <a:cs typeface="Segoe UI Semibold" panose="020B0702040204020203" pitchFamily="34" charset="0"/>
              </a:rPr>
              <a:t>Keep software and protocols current</a:t>
            </a:r>
          </a:p>
        </p:txBody>
      </p:sp>
      <p:sp>
        <p:nvSpPr>
          <p:cNvPr id="60" name="Rectangle 59">
            <a:extLst>
              <a:ext uri="{FF2B5EF4-FFF2-40B4-BE49-F238E27FC236}">
                <a16:creationId xmlns:a16="http://schemas.microsoft.com/office/drawing/2014/main" id="{C0400DC1-7BE6-4B2A-965A-EAD62B479290}"/>
              </a:ext>
            </a:extLst>
          </p:cNvPr>
          <p:cNvSpPr/>
          <p:nvPr/>
        </p:nvSpPr>
        <p:spPr>
          <a:xfrm>
            <a:off x="1835150" y="5815908"/>
            <a:ext cx="9064729" cy="7293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Segoe UI Semibold" panose="020B0702040204020203" pitchFamily="34" charset="0"/>
                <a:cs typeface="Segoe UI Semibold" panose="020B0702040204020203" pitchFamily="34" charset="0"/>
              </a:rPr>
              <a:t>Architecture, policy, and standards</a:t>
            </a:r>
          </a:p>
        </p:txBody>
      </p:sp>
      <p:cxnSp>
        <p:nvCxnSpPr>
          <p:cNvPr id="83" name="Straight Connector 82">
            <a:extLst>
              <a:ext uri="{FF2B5EF4-FFF2-40B4-BE49-F238E27FC236}">
                <a16:creationId xmlns:a16="http://schemas.microsoft.com/office/drawing/2014/main" id="{B2E5299B-0BD0-4070-A151-E769627DF661}"/>
              </a:ext>
              <a:ext uri="{C183D7F6-B498-43B3-948B-1728B52AA6E4}">
                <adec:decorative xmlns:adec="http://schemas.microsoft.com/office/drawing/2017/decorative" val="1"/>
              </a:ext>
            </a:extLst>
          </p:cNvPr>
          <p:cNvCxnSpPr>
            <a:cxnSpLocks/>
          </p:cNvCxnSpPr>
          <p:nvPr/>
        </p:nvCxnSpPr>
        <p:spPr>
          <a:xfrm flipH="1">
            <a:off x="6535486" y="5352981"/>
            <a:ext cx="3272118"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1C399D-85FF-4B01-B2B3-C216732A9AE0}"/>
              </a:ext>
              <a:ext uri="{C183D7F6-B498-43B3-948B-1728B52AA6E4}">
                <adec:decorative xmlns:adec="http://schemas.microsoft.com/office/drawing/2017/decorative" val="1"/>
              </a:ext>
            </a:extLst>
          </p:cNvPr>
          <p:cNvCxnSpPr>
            <a:cxnSpLocks/>
          </p:cNvCxnSpPr>
          <p:nvPr/>
        </p:nvCxnSpPr>
        <p:spPr>
          <a:xfrm flipH="1">
            <a:off x="3612698" y="5354052"/>
            <a:ext cx="2352168"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7640997-EF49-44E5-83F6-072415ACBE3A}"/>
              </a:ext>
              <a:ext uri="{C183D7F6-B498-43B3-948B-1728B52AA6E4}">
                <adec:decorative xmlns:adec="http://schemas.microsoft.com/office/drawing/2017/decorative" val="1"/>
              </a:ext>
            </a:extLst>
          </p:cNvPr>
          <p:cNvGrpSpPr/>
          <p:nvPr/>
        </p:nvGrpSpPr>
        <p:grpSpPr>
          <a:xfrm>
            <a:off x="5318407" y="3956161"/>
            <a:ext cx="2468867" cy="1720285"/>
            <a:chOff x="6454502" y="4528549"/>
            <a:chExt cx="541720" cy="377466"/>
          </a:xfrm>
        </p:grpSpPr>
        <p:pic>
          <p:nvPicPr>
            <p:cNvPr id="4" name="Graphic 3" descr="Server outline">
              <a:extLst>
                <a:ext uri="{FF2B5EF4-FFF2-40B4-BE49-F238E27FC236}">
                  <a16:creationId xmlns:a16="http://schemas.microsoft.com/office/drawing/2014/main" id="{6342C6CB-7BFC-4789-A66A-C1FFA883A5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4502" y="4528549"/>
              <a:ext cx="377466" cy="377466"/>
            </a:xfrm>
            <a:prstGeom prst="rect">
              <a:avLst/>
            </a:prstGeom>
          </p:spPr>
        </p:pic>
        <p:pic>
          <p:nvPicPr>
            <p:cNvPr id="5" name="Graphic 4" descr="Database outline">
              <a:extLst>
                <a:ext uri="{FF2B5EF4-FFF2-40B4-BE49-F238E27FC236}">
                  <a16:creationId xmlns:a16="http://schemas.microsoft.com/office/drawing/2014/main" id="{C321C8ED-CD4A-4375-B227-08C8071E5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0499" y="4557036"/>
              <a:ext cx="245723" cy="245723"/>
            </a:xfrm>
            <a:prstGeom prst="rect">
              <a:avLst/>
            </a:prstGeom>
          </p:spPr>
        </p:pic>
      </p:grpSp>
      <p:pic>
        <p:nvPicPr>
          <p:cNvPr id="9" name="Graphic 8">
            <a:extLst>
              <a:ext uri="{FF2B5EF4-FFF2-40B4-BE49-F238E27FC236}">
                <a16:creationId xmlns:a16="http://schemas.microsoft.com/office/drawing/2014/main" id="{AD0CC5C8-14B0-4E95-9FC2-56A809E4B99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2204" y="4508896"/>
            <a:ext cx="1464214" cy="1464214"/>
          </a:xfrm>
          <a:prstGeom prst="rect">
            <a:avLst/>
          </a:prstGeom>
        </p:spPr>
      </p:pic>
      <p:sp>
        <p:nvSpPr>
          <p:cNvPr id="18" name="Speech Bubble: Rectangle 17">
            <a:extLst>
              <a:ext uri="{FF2B5EF4-FFF2-40B4-BE49-F238E27FC236}">
                <a16:creationId xmlns:a16="http://schemas.microsoft.com/office/drawing/2014/main" id="{BE8FE3C0-E449-4AEB-9B67-F0BA52C4C6E0}"/>
              </a:ext>
              <a:ext uri="{C183D7F6-B498-43B3-948B-1728B52AA6E4}">
                <adec:decorative xmlns:adec="http://schemas.microsoft.com/office/drawing/2017/decorative" val="1"/>
              </a:ext>
            </a:extLst>
          </p:cNvPr>
          <p:cNvSpPr/>
          <p:nvPr/>
        </p:nvSpPr>
        <p:spPr>
          <a:xfrm>
            <a:off x="7288365" y="3009186"/>
            <a:ext cx="871780" cy="993343"/>
          </a:xfrm>
          <a:prstGeom prst="wedgeRectCallout">
            <a:avLst>
              <a:gd name="adj1" fmla="val -47162"/>
              <a:gd name="adj2" fmla="val 78755"/>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20" name="Graphic 19">
            <a:extLst>
              <a:ext uri="{FF2B5EF4-FFF2-40B4-BE49-F238E27FC236}">
                <a16:creationId xmlns:a16="http://schemas.microsoft.com/office/drawing/2014/main" id="{C5C83ACD-1410-4CAA-B8A0-6DF1E305227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2895" y="3009187"/>
            <a:ext cx="951663" cy="951663"/>
          </a:xfrm>
          <a:prstGeom prst="rect">
            <a:avLst/>
          </a:prstGeom>
        </p:spPr>
      </p:pic>
      <p:sp>
        <p:nvSpPr>
          <p:cNvPr id="22" name="Speech Bubble: Rectangle 21">
            <a:extLst>
              <a:ext uri="{FF2B5EF4-FFF2-40B4-BE49-F238E27FC236}">
                <a16:creationId xmlns:a16="http://schemas.microsoft.com/office/drawing/2014/main" id="{523F4C51-1733-4F2A-A6BE-32626504CD27}"/>
              </a:ext>
              <a:ext uri="{C183D7F6-B498-43B3-948B-1728B52AA6E4}">
                <adec:decorative xmlns:adec="http://schemas.microsoft.com/office/drawing/2017/decorative" val="1"/>
              </a:ext>
            </a:extLst>
          </p:cNvPr>
          <p:cNvSpPr/>
          <p:nvPr/>
        </p:nvSpPr>
        <p:spPr>
          <a:xfrm flipH="1" flipV="1">
            <a:off x="4825343" y="2987497"/>
            <a:ext cx="871780" cy="993343"/>
          </a:xfrm>
          <a:prstGeom prst="wedgeRectCallout">
            <a:avLst>
              <a:gd name="adj1" fmla="val -57003"/>
              <a:gd name="adj2" fmla="val -75077"/>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24" name="Graphic 23">
            <a:extLst>
              <a:ext uri="{FF2B5EF4-FFF2-40B4-BE49-F238E27FC236}">
                <a16:creationId xmlns:a16="http://schemas.microsoft.com/office/drawing/2014/main" id="{8A533D4E-8879-4FA5-BCB5-24C55FD43FD3}"/>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99873" y="2987497"/>
            <a:ext cx="951663" cy="951663"/>
          </a:xfrm>
          <a:prstGeom prst="rect">
            <a:avLst/>
          </a:prstGeom>
        </p:spPr>
      </p:pic>
      <p:sp>
        <p:nvSpPr>
          <p:cNvPr id="28" name="Speech Bubble: Rectangle 27">
            <a:extLst>
              <a:ext uri="{FF2B5EF4-FFF2-40B4-BE49-F238E27FC236}">
                <a16:creationId xmlns:a16="http://schemas.microsoft.com/office/drawing/2014/main" id="{8826E29F-382B-42F4-AF92-658712265017}"/>
              </a:ext>
              <a:ext uri="{C183D7F6-B498-43B3-948B-1728B52AA6E4}">
                <adec:decorative xmlns:adec="http://schemas.microsoft.com/office/drawing/2017/decorative" val="1"/>
              </a:ext>
            </a:extLst>
          </p:cNvPr>
          <p:cNvSpPr/>
          <p:nvPr/>
        </p:nvSpPr>
        <p:spPr>
          <a:xfrm flipV="1">
            <a:off x="4119158" y="4166606"/>
            <a:ext cx="871780" cy="993343"/>
          </a:xfrm>
          <a:prstGeom prst="wedgeRectCallout">
            <a:avLst>
              <a:gd name="adj1" fmla="val -43781"/>
              <a:gd name="adj2" fmla="val -76660"/>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30" name="Graphic 29">
            <a:extLst>
              <a:ext uri="{FF2B5EF4-FFF2-40B4-BE49-F238E27FC236}">
                <a16:creationId xmlns:a16="http://schemas.microsoft.com/office/drawing/2014/main" id="{73F47783-C65F-48CF-8371-945983BD676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93687" y="4166606"/>
            <a:ext cx="951663" cy="951663"/>
          </a:xfrm>
          <a:prstGeom prst="rect">
            <a:avLst/>
          </a:prstGeom>
        </p:spPr>
      </p:pic>
      <p:grpSp>
        <p:nvGrpSpPr>
          <p:cNvPr id="84" name="Group 83">
            <a:extLst>
              <a:ext uri="{FF2B5EF4-FFF2-40B4-BE49-F238E27FC236}">
                <a16:creationId xmlns:a16="http://schemas.microsoft.com/office/drawing/2014/main" id="{401E7E52-DB02-4C41-A450-A644940643CB}"/>
              </a:ext>
              <a:ext uri="{C183D7F6-B498-43B3-948B-1728B52AA6E4}">
                <adec:decorative xmlns:adec="http://schemas.microsoft.com/office/drawing/2017/decorative" val="1"/>
              </a:ext>
            </a:extLst>
          </p:cNvPr>
          <p:cNvGrpSpPr/>
          <p:nvPr/>
        </p:nvGrpSpPr>
        <p:grpSpPr>
          <a:xfrm>
            <a:off x="3017286" y="3628341"/>
            <a:ext cx="951663" cy="993343"/>
            <a:chOff x="2298542" y="3559533"/>
            <a:chExt cx="933088" cy="973954"/>
          </a:xfrm>
        </p:grpSpPr>
        <p:sp>
          <p:nvSpPr>
            <p:cNvPr id="36" name="Speech Bubble: Rectangle 35">
              <a:extLst>
                <a:ext uri="{FF2B5EF4-FFF2-40B4-BE49-F238E27FC236}">
                  <a16:creationId xmlns:a16="http://schemas.microsoft.com/office/drawing/2014/main" id="{87CE877D-F102-448B-BA5C-5C988974EFE7}"/>
                </a:ext>
              </a:extLst>
            </p:cNvPr>
            <p:cNvSpPr/>
            <p:nvPr/>
          </p:nvSpPr>
          <p:spPr>
            <a:xfrm flipV="1">
              <a:off x="2323274" y="3559533"/>
              <a:ext cx="854764" cy="973954"/>
            </a:xfrm>
            <a:prstGeom prst="wedgeRectCallout">
              <a:avLst>
                <a:gd name="adj1" fmla="val -43781"/>
                <a:gd name="adj2" fmla="val -76660"/>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12" name="Graphic 11" descr="Clipboard Partially Checked with solid fill">
              <a:extLst>
                <a:ext uri="{FF2B5EF4-FFF2-40B4-BE49-F238E27FC236}">
                  <a16:creationId xmlns:a16="http://schemas.microsoft.com/office/drawing/2014/main" id="{BB353708-570C-4DA2-B6D9-CEA92ED1D06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8542" y="3559533"/>
              <a:ext cx="933088" cy="933088"/>
            </a:xfrm>
            <a:prstGeom prst="rect">
              <a:avLst/>
            </a:prstGeom>
          </p:spPr>
        </p:pic>
      </p:grpSp>
      <p:grpSp>
        <p:nvGrpSpPr>
          <p:cNvPr id="41" name="Group 40">
            <a:extLst>
              <a:ext uri="{FF2B5EF4-FFF2-40B4-BE49-F238E27FC236}">
                <a16:creationId xmlns:a16="http://schemas.microsoft.com/office/drawing/2014/main" id="{CE12D447-4F60-4B11-9E61-7A3841CE7B0A}"/>
              </a:ext>
              <a:ext uri="{C183D7F6-B498-43B3-948B-1728B52AA6E4}">
                <adec:decorative xmlns:adec="http://schemas.microsoft.com/office/drawing/2017/decorative" val="1"/>
              </a:ext>
            </a:extLst>
          </p:cNvPr>
          <p:cNvGrpSpPr/>
          <p:nvPr/>
        </p:nvGrpSpPr>
        <p:grpSpPr>
          <a:xfrm>
            <a:off x="6118711" y="3473674"/>
            <a:ext cx="1066539" cy="963618"/>
            <a:chOff x="6687173" y="2358884"/>
            <a:chExt cx="2428163" cy="2428162"/>
          </a:xfrm>
        </p:grpSpPr>
        <p:pic>
          <p:nvPicPr>
            <p:cNvPr id="38" name="Graphic 37" descr="Browser window with solid fill">
              <a:extLst>
                <a:ext uri="{FF2B5EF4-FFF2-40B4-BE49-F238E27FC236}">
                  <a16:creationId xmlns:a16="http://schemas.microsoft.com/office/drawing/2014/main" id="{121642DA-9C3D-4CFE-AEB8-D2928E9046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87173" y="2358884"/>
              <a:ext cx="2428163" cy="2428162"/>
            </a:xfrm>
            <a:prstGeom prst="rect">
              <a:avLst/>
            </a:prstGeom>
          </p:spPr>
        </p:pic>
        <p:pic>
          <p:nvPicPr>
            <p:cNvPr id="40" name="Graphic 39" descr="Gears with solid fill">
              <a:extLst>
                <a:ext uri="{FF2B5EF4-FFF2-40B4-BE49-F238E27FC236}">
                  <a16:creationId xmlns:a16="http://schemas.microsoft.com/office/drawing/2014/main" id="{97F0065E-6923-4C09-9782-AB5F9F1935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900000">
              <a:off x="7317553" y="3164577"/>
              <a:ext cx="1134456" cy="1134455"/>
            </a:xfrm>
            <a:prstGeom prst="rect">
              <a:avLst/>
            </a:prstGeom>
          </p:spPr>
        </p:pic>
      </p:grpSp>
      <p:sp>
        <p:nvSpPr>
          <p:cNvPr id="43" name="Speech Bubble: Rectangle 42">
            <a:extLst>
              <a:ext uri="{FF2B5EF4-FFF2-40B4-BE49-F238E27FC236}">
                <a16:creationId xmlns:a16="http://schemas.microsoft.com/office/drawing/2014/main" id="{945004D2-85F2-420B-8208-7C807A7E9BAD}"/>
              </a:ext>
              <a:ext uri="{C183D7F6-B498-43B3-948B-1728B52AA6E4}">
                <adec:decorative xmlns:adec="http://schemas.microsoft.com/office/drawing/2017/decorative" val="1"/>
              </a:ext>
            </a:extLst>
          </p:cNvPr>
          <p:cNvSpPr/>
          <p:nvPr/>
        </p:nvSpPr>
        <p:spPr>
          <a:xfrm flipH="1" flipV="1">
            <a:off x="5874698" y="2445359"/>
            <a:ext cx="871780" cy="993343"/>
          </a:xfrm>
          <a:prstGeom prst="wedgeRectCallout">
            <a:avLst>
              <a:gd name="adj1" fmla="val -43781"/>
              <a:gd name="adj2" fmla="val -76660"/>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16" name="Graphic 15">
            <a:extLst>
              <a:ext uri="{FF2B5EF4-FFF2-40B4-BE49-F238E27FC236}">
                <a16:creationId xmlns:a16="http://schemas.microsoft.com/office/drawing/2014/main" id="{84F7501F-B42F-47E4-A171-9CB69EED26A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34757" y="2445359"/>
            <a:ext cx="951663" cy="951663"/>
          </a:xfrm>
          <a:prstGeom prst="rect">
            <a:avLst/>
          </a:prstGeom>
        </p:spPr>
      </p:pic>
      <p:pic>
        <p:nvPicPr>
          <p:cNvPr id="48" name="Graphic 47">
            <a:extLst>
              <a:ext uri="{FF2B5EF4-FFF2-40B4-BE49-F238E27FC236}">
                <a16:creationId xmlns:a16="http://schemas.microsoft.com/office/drawing/2014/main" id="{9721C4A8-898C-4A9A-8A94-AF5D161022D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10510" y="4342825"/>
            <a:ext cx="1439509" cy="1439509"/>
          </a:xfrm>
          <a:prstGeom prst="rect">
            <a:avLst/>
          </a:prstGeom>
        </p:spPr>
      </p:pic>
      <p:sp>
        <p:nvSpPr>
          <p:cNvPr id="50" name="Speech Bubble: Rectangle 49">
            <a:extLst>
              <a:ext uri="{FF2B5EF4-FFF2-40B4-BE49-F238E27FC236}">
                <a16:creationId xmlns:a16="http://schemas.microsoft.com/office/drawing/2014/main" id="{60787DB7-4F2A-4086-B15B-F3BA883BF1A3}"/>
              </a:ext>
              <a:ext uri="{C183D7F6-B498-43B3-948B-1728B52AA6E4}">
                <adec:decorative xmlns:adec="http://schemas.microsoft.com/office/drawing/2017/decorative" val="1"/>
              </a:ext>
            </a:extLst>
          </p:cNvPr>
          <p:cNvSpPr/>
          <p:nvPr/>
        </p:nvSpPr>
        <p:spPr>
          <a:xfrm>
            <a:off x="8574244" y="3649095"/>
            <a:ext cx="871780" cy="993343"/>
          </a:xfrm>
          <a:prstGeom prst="wedgeRectCallout">
            <a:avLst>
              <a:gd name="adj1" fmla="val -47162"/>
              <a:gd name="adj2" fmla="val 78755"/>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52" name="Graphic 51">
            <a:extLst>
              <a:ext uri="{FF2B5EF4-FFF2-40B4-BE49-F238E27FC236}">
                <a16:creationId xmlns:a16="http://schemas.microsoft.com/office/drawing/2014/main" id="{4333E0BF-9C1B-4F21-8815-5CF1EAAC551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48774" y="3649095"/>
            <a:ext cx="951663" cy="951663"/>
          </a:xfrm>
          <a:prstGeom prst="rect">
            <a:avLst/>
          </a:prstGeom>
        </p:spPr>
      </p:pic>
      <p:pic>
        <p:nvPicPr>
          <p:cNvPr id="58" name="Graphic 57">
            <a:extLst>
              <a:ext uri="{FF2B5EF4-FFF2-40B4-BE49-F238E27FC236}">
                <a16:creationId xmlns:a16="http://schemas.microsoft.com/office/drawing/2014/main" id="{30085A55-9743-4046-9AF8-3B628F018E93}"/>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77479" y="5928696"/>
            <a:ext cx="492207" cy="492207"/>
          </a:xfrm>
          <a:prstGeom prst="rect">
            <a:avLst/>
          </a:prstGeom>
        </p:spPr>
      </p:pic>
      <p:sp>
        <p:nvSpPr>
          <p:cNvPr id="66" name="Rectangle 65">
            <a:extLst>
              <a:ext uri="{FF2B5EF4-FFF2-40B4-BE49-F238E27FC236}">
                <a16:creationId xmlns:a16="http://schemas.microsoft.com/office/drawing/2014/main" id="{5DF1246B-EB14-4175-B2FF-04858A7A2A4B}"/>
              </a:ext>
              <a:ext uri="{C183D7F6-B498-43B3-948B-1728B52AA6E4}">
                <adec:decorative xmlns:adec="http://schemas.microsoft.com/office/drawing/2017/decorative" val="1"/>
              </a:ext>
            </a:extLst>
          </p:cNvPr>
          <p:cNvSpPr/>
          <p:nvPr/>
        </p:nvSpPr>
        <p:spPr>
          <a:xfrm>
            <a:off x="9684732" y="5209384"/>
            <a:ext cx="682251" cy="23919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endParaRPr lang="en-US" altLang="en-US" sz="714" i="1">
              <a:solidFill>
                <a:srgbClr val="3C3C3C"/>
              </a:solidFill>
              <a:latin typeface="Segoe UI" panose="020B0502040204020203" pitchFamily="34" charset="0"/>
              <a:cs typeface="Segoe UI" panose="020B0502040204020203" pitchFamily="34" charset="0"/>
            </a:endParaRPr>
          </a:p>
        </p:txBody>
      </p:sp>
      <p:grpSp>
        <p:nvGrpSpPr>
          <p:cNvPr id="67" name="Group 66">
            <a:extLst>
              <a:ext uri="{FF2B5EF4-FFF2-40B4-BE49-F238E27FC236}">
                <a16:creationId xmlns:a16="http://schemas.microsoft.com/office/drawing/2014/main" id="{CC9FDEDA-4BD7-48AB-AAF0-2927D09127D6}"/>
              </a:ext>
              <a:ext uri="{C183D7F6-B498-43B3-948B-1728B52AA6E4}">
                <adec:decorative xmlns:adec="http://schemas.microsoft.com/office/drawing/2017/decorative" val="1"/>
              </a:ext>
            </a:extLst>
          </p:cNvPr>
          <p:cNvGrpSpPr/>
          <p:nvPr/>
        </p:nvGrpSpPr>
        <p:grpSpPr>
          <a:xfrm>
            <a:off x="9807604" y="5281227"/>
            <a:ext cx="440422" cy="106728"/>
            <a:chOff x="6660452" y="3094221"/>
            <a:chExt cx="188672" cy="45719"/>
          </a:xfrm>
        </p:grpSpPr>
        <p:sp>
          <p:nvSpPr>
            <p:cNvPr id="68" name="Oval 67">
              <a:extLst>
                <a:ext uri="{FF2B5EF4-FFF2-40B4-BE49-F238E27FC236}">
                  <a16:creationId xmlns:a16="http://schemas.microsoft.com/office/drawing/2014/main" id="{A1444398-84A6-46E0-A873-2E314E974706}"/>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0A393BA4-FCEB-487E-90D1-0EF9918DF087}"/>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F2DAA736-3714-483C-9A2B-A0945DBA23A1}"/>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3" name="Speech Bubble: Rectangle 72">
            <a:extLst>
              <a:ext uri="{FF2B5EF4-FFF2-40B4-BE49-F238E27FC236}">
                <a16:creationId xmlns:a16="http://schemas.microsoft.com/office/drawing/2014/main" id="{9154F4A4-BEA8-4611-803A-8AAEA175F49D}"/>
              </a:ext>
              <a:ext uri="{C183D7F6-B498-43B3-948B-1728B52AA6E4}">
                <adec:decorative xmlns:adec="http://schemas.microsoft.com/office/drawing/2017/decorative" val="1"/>
              </a:ext>
            </a:extLst>
          </p:cNvPr>
          <p:cNvSpPr/>
          <p:nvPr/>
        </p:nvSpPr>
        <p:spPr>
          <a:xfrm>
            <a:off x="10028099" y="3942009"/>
            <a:ext cx="871780" cy="993343"/>
          </a:xfrm>
          <a:prstGeom prst="wedgeRectCallout">
            <a:avLst>
              <a:gd name="adj1" fmla="val -47162"/>
              <a:gd name="adj2" fmla="val 78755"/>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75" name="Graphic 74">
            <a:extLst>
              <a:ext uri="{FF2B5EF4-FFF2-40B4-BE49-F238E27FC236}">
                <a16:creationId xmlns:a16="http://schemas.microsoft.com/office/drawing/2014/main" id="{5887A65A-EC57-4C03-8E47-EE908579642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02629" y="3942009"/>
            <a:ext cx="951663" cy="951663"/>
          </a:xfrm>
          <a:prstGeom prst="rect">
            <a:avLst/>
          </a:prstGeom>
        </p:spPr>
      </p:pic>
      <p:pic>
        <p:nvPicPr>
          <p:cNvPr id="6" name="Graphic 5">
            <a:extLst>
              <a:ext uri="{FF2B5EF4-FFF2-40B4-BE49-F238E27FC236}">
                <a16:creationId xmlns:a16="http://schemas.microsoft.com/office/drawing/2014/main" id="{F93189C8-9B49-483E-B16C-55C606C9699D}"/>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46561" y="3981173"/>
            <a:ext cx="932603" cy="932603"/>
          </a:xfrm>
          <a:prstGeom prst="rect">
            <a:avLst/>
          </a:prstGeom>
        </p:spPr>
      </p:pic>
      <p:grpSp>
        <p:nvGrpSpPr>
          <p:cNvPr id="42" name="Group 41">
            <a:extLst>
              <a:ext uri="{FF2B5EF4-FFF2-40B4-BE49-F238E27FC236}">
                <a16:creationId xmlns:a16="http://schemas.microsoft.com/office/drawing/2014/main" id="{1A6ACDC8-7919-454E-89D5-76CD5AA6F632}"/>
              </a:ext>
              <a:ext uri="{C183D7F6-B498-43B3-948B-1728B52AA6E4}">
                <adec:decorative xmlns:adec="http://schemas.microsoft.com/office/drawing/2017/decorative" val="1"/>
              </a:ext>
            </a:extLst>
          </p:cNvPr>
          <p:cNvGrpSpPr/>
          <p:nvPr/>
        </p:nvGrpSpPr>
        <p:grpSpPr>
          <a:xfrm>
            <a:off x="1940885" y="2797846"/>
            <a:ext cx="951663" cy="993343"/>
            <a:chOff x="2298542" y="3559533"/>
            <a:chExt cx="933088" cy="973954"/>
          </a:xfrm>
        </p:grpSpPr>
        <p:sp>
          <p:nvSpPr>
            <p:cNvPr id="44" name="Speech Bubble: Rectangle 43">
              <a:extLst>
                <a:ext uri="{FF2B5EF4-FFF2-40B4-BE49-F238E27FC236}">
                  <a16:creationId xmlns:a16="http://schemas.microsoft.com/office/drawing/2014/main" id="{E5C168BA-6D6D-4271-9B4E-9742D96FC107}"/>
                </a:ext>
              </a:extLst>
            </p:cNvPr>
            <p:cNvSpPr/>
            <p:nvPr/>
          </p:nvSpPr>
          <p:spPr>
            <a:xfrm flipV="1">
              <a:off x="2323274" y="3559533"/>
              <a:ext cx="854764" cy="973954"/>
            </a:xfrm>
            <a:prstGeom prst="wedgeRectCallout">
              <a:avLst>
                <a:gd name="adj1" fmla="val -43781"/>
                <a:gd name="adj2" fmla="val -76660"/>
              </a:avLst>
            </a:prstGeom>
            <a:solidFill>
              <a:schemeClr val="accent5">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Segoe UI" panose="020B0502040204020203" pitchFamily="34" charset="0"/>
                <a:cs typeface="Segoe UI" panose="020B0502040204020203" pitchFamily="34" charset="0"/>
              </a:endParaRPr>
            </a:p>
          </p:txBody>
        </p:sp>
        <p:pic>
          <p:nvPicPr>
            <p:cNvPr id="45" name="Graphic 44" descr="Clipboard Partially Checked with solid fill">
              <a:extLst>
                <a:ext uri="{FF2B5EF4-FFF2-40B4-BE49-F238E27FC236}">
                  <a16:creationId xmlns:a16="http://schemas.microsoft.com/office/drawing/2014/main" id="{952578FE-93F6-4F37-B75B-95E4532B50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8542" y="3559533"/>
              <a:ext cx="933088" cy="933088"/>
            </a:xfrm>
            <a:prstGeom prst="rect">
              <a:avLst/>
            </a:prstGeom>
          </p:spPr>
        </p:pic>
      </p:grpSp>
    </p:spTree>
    <p:extLst>
      <p:ext uri="{BB962C8B-B14F-4D97-AF65-F5344CB8AC3E}">
        <p14:creationId xmlns:p14="http://schemas.microsoft.com/office/powerpoint/2010/main" val="420526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outVertical)">
                                      <p:cBhvr>
                                        <p:cTn id="7" dur="50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500"/>
                                        <p:tgtEl>
                                          <p:spTgt spid="84"/>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8" grpId="0" animBg="1"/>
      <p:bldP spid="22" grpId="0" animBg="1"/>
      <p:bldP spid="28" grpId="0" animBg="1"/>
      <p:bldP spid="43" grpId="0" animBg="1"/>
      <p:bldP spid="50" grpId="0" animBg="1"/>
      <p:bldP spid="66" grpId="0" animBg="1"/>
      <p:bldP spid="7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3B4A-72D0-47C3-A240-6F3482890CCC}"/>
              </a:ext>
            </a:extLst>
          </p:cNvPr>
          <p:cNvSpPr>
            <a:spLocks noGrp="1"/>
          </p:cNvSpPr>
          <p:nvPr>
            <p:ph type="title"/>
          </p:nvPr>
        </p:nvSpPr>
        <p:spPr>
          <a:xfrm>
            <a:off x="465080" y="632780"/>
            <a:ext cx="11531716" cy="411162"/>
          </a:xfrm>
        </p:spPr>
        <p:txBody>
          <a:bodyPr>
            <a:normAutofit/>
          </a:bodyPr>
          <a:lstStyle/>
          <a:p>
            <a:r>
              <a:rPr lang="en-US" dirty="0"/>
              <a:t>Innovation security</a:t>
            </a:r>
          </a:p>
        </p:txBody>
      </p:sp>
      <p:sp>
        <p:nvSpPr>
          <p:cNvPr id="48" name="TextBox 47">
            <a:extLst>
              <a:ext uri="{FF2B5EF4-FFF2-40B4-BE49-F238E27FC236}">
                <a16:creationId xmlns:a16="http://schemas.microsoft.com/office/drawing/2014/main" id="{D4517C8C-6111-486F-A7C4-9729007AA1C0}"/>
              </a:ext>
            </a:extLst>
          </p:cNvPr>
          <p:cNvSpPr txBox="1"/>
          <p:nvPr/>
        </p:nvSpPr>
        <p:spPr>
          <a:xfrm>
            <a:off x="431466" y="1198636"/>
            <a:ext cx="11669222" cy="461665"/>
          </a:xfrm>
          <a:prstGeom prst="rect">
            <a:avLst/>
          </a:prstGeom>
          <a:noFill/>
        </p:spPr>
        <p:txBody>
          <a:bodyPr wrap="square" lIns="0">
            <a:noAutofit/>
          </a:bodyPr>
          <a:lstStyle/>
          <a:p>
            <a:r>
              <a:rPr lang="en-US" sz="2400" spc="0" dirty="0">
                <a:ln>
                  <a:noFill/>
                </a:ln>
                <a:solidFill>
                  <a:schemeClr val="tx2"/>
                </a:solidFill>
                <a:latin typeface="+mj-lt"/>
                <a:cs typeface="Segoe UI Semibold" panose="020B0702040204020203" pitchFamily="34" charset="0"/>
              </a:rPr>
              <a:t>Secure innovation</a:t>
            </a:r>
            <a:r>
              <a:rPr lang="en-US" sz="2400" spc="0" dirty="0">
                <a:ln>
                  <a:noFill/>
                </a:ln>
                <a:solidFill>
                  <a:schemeClr val="tx2"/>
                </a:solidFill>
                <a:latin typeface="+mj-lt"/>
                <a:cs typeface="Segoe UI Semilight" panose="020B0402040204020203" pitchFamily="34" charset="0"/>
              </a:rPr>
              <a:t>= </a:t>
            </a:r>
            <a:r>
              <a:rPr lang="en-US" sz="2400" spc="0" dirty="0">
                <a:ln>
                  <a:noFill/>
                </a:ln>
                <a:solidFill>
                  <a:schemeClr val="tx2"/>
                </a:solidFill>
                <a:cs typeface="Segoe UI Semilight" panose="020B0402040204020203" pitchFamily="34" charset="0"/>
              </a:rPr>
              <a:t>your organization's beating heart in the digital landscape</a:t>
            </a:r>
            <a:endParaRPr lang="en-US" sz="2400" dirty="0">
              <a:solidFill>
                <a:schemeClr val="tx2"/>
              </a:solidFill>
              <a:cs typeface="Segoe UI Semilight" panose="020B0402040204020203" pitchFamily="34" charset="0"/>
            </a:endParaRPr>
          </a:p>
        </p:txBody>
      </p:sp>
      <p:sp>
        <p:nvSpPr>
          <p:cNvPr id="55" name="Oval 54">
            <a:extLst>
              <a:ext uri="{FF2B5EF4-FFF2-40B4-BE49-F238E27FC236}">
                <a16:creationId xmlns:a16="http://schemas.microsoft.com/office/drawing/2014/main" id="{75D1D291-F008-46F5-AC21-FAD7F6439EE6}"/>
              </a:ext>
              <a:ext uri="{C183D7F6-B498-43B3-948B-1728B52AA6E4}">
                <adec:decorative xmlns:adec="http://schemas.microsoft.com/office/drawing/2017/decorative" val="1"/>
              </a:ext>
            </a:extLst>
          </p:cNvPr>
          <p:cNvSpPr/>
          <p:nvPr/>
        </p:nvSpPr>
        <p:spPr bwMode="auto">
          <a:xfrm>
            <a:off x="3708763" y="1825206"/>
            <a:ext cx="2821033" cy="2836198"/>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47662C49-F4F4-4674-A13D-E2983210074B}"/>
              </a:ext>
              <a:ext uri="{C183D7F6-B498-43B3-948B-1728B52AA6E4}">
                <adec:decorative xmlns:adec="http://schemas.microsoft.com/office/drawing/2017/decorative" val="1"/>
              </a:ext>
            </a:extLst>
          </p:cNvPr>
          <p:cNvSpPr/>
          <p:nvPr/>
        </p:nvSpPr>
        <p:spPr bwMode="auto">
          <a:xfrm>
            <a:off x="5905092" y="1825206"/>
            <a:ext cx="2821033" cy="2836198"/>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45350008-DDD8-45ED-A77C-0B566B818832}"/>
              </a:ext>
              <a:ext uri="{C183D7F6-B498-43B3-948B-1728B52AA6E4}">
                <adec:decorative xmlns:adec="http://schemas.microsoft.com/office/drawing/2017/decorative" val="1"/>
              </a:ext>
            </a:extLst>
          </p:cNvPr>
          <p:cNvSpPr/>
          <p:nvPr/>
        </p:nvSpPr>
        <p:spPr bwMode="auto">
          <a:xfrm>
            <a:off x="4806928" y="3709065"/>
            <a:ext cx="2821033" cy="2836198"/>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2A118E51-4AFF-4884-807F-98DAF31936C7}"/>
              </a:ext>
              <a:ext uri="{C183D7F6-B498-43B3-948B-1728B52AA6E4}">
                <adec:decorative xmlns:adec="http://schemas.microsoft.com/office/drawing/2017/decorative" val="1"/>
              </a:ext>
            </a:extLst>
          </p:cNvPr>
          <p:cNvSpPr/>
          <p:nvPr/>
        </p:nvSpPr>
        <p:spPr bwMode="auto">
          <a:xfrm>
            <a:off x="6005346" y="2037577"/>
            <a:ext cx="1855991" cy="1855991"/>
          </a:xfrm>
          <a:prstGeom prst="ellipse">
            <a:avLst/>
          </a:prstGeom>
          <a:solidFill>
            <a:srgbClr val="FFFFFF">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DA2742FB-F55E-48F6-83F1-981DD4687107}"/>
              </a:ext>
              <a:ext uri="{C183D7F6-B498-43B3-948B-1728B52AA6E4}">
                <adec:decorative xmlns:adec="http://schemas.microsoft.com/office/drawing/2017/decorative" val="1"/>
              </a:ext>
            </a:extLst>
          </p:cNvPr>
          <p:cNvSpPr/>
          <p:nvPr/>
        </p:nvSpPr>
        <p:spPr bwMode="auto">
          <a:xfrm>
            <a:off x="5700302" y="3960995"/>
            <a:ext cx="1855991" cy="1855991"/>
          </a:xfrm>
          <a:prstGeom prst="ellipse">
            <a:avLst/>
          </a:prstGeom>
          <a:solidFill>
            <a:srgbClr val="FFFFFF">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8C604FB2-323D-4F33-A2B0-4A68BD1B7FE3}"/>
              </a:ext>
              <a:ext uri="{C183D7F6-B498-43B3-948B-1728B52AA6E4}">
                <adec:decorative xmlns:adec="http://schemas.microsoft.com/office/drawing/2017/decorative" val="1"/>
              </a:ext>
            </a:extLst>
          </p:cNvPr>
          <p:cNvSpPr/>
          <p:nvPr/>
        </p:nvSpPr>
        <p:spPr bwMode="auto">
          <a:xfrm>
            <a:off x="4235535" y="2804685"/>
            <a:ext cx="1855991" cy="1855991"/>
          </a:xfrm>
          <a:prstGeom prst="ellipse">
            <a:avLst/>
          </a:prstGeom>
          <a:solidFill>
            <a:srgbClr val="FFFFFF">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descr="Diagram - 3 part Venn diagram with a heart at the center. 3 areas. Development, Security, and Operations.">
            <a:extLst>
              <a:ext uri="{FF2B5EF4-FFF2-40B4-BE49-F238E27FC236}">
                <a16:creationId xmlns:a16="http://schemas.microsoft.com/office/drawing/2014/main" id="{A647D595-1DB5-4A29-A2ED-F5A74A4E02E7}"/>
              </a:ext>
            </a:extLst>
          </p:cNvPr>
          <p:cNvGrpSpPr/>
          <p:nvPr/>
        </p:nvGrpSpPr>
        <p:grpSpPr>
          <a:xfrm>
            <a:off x="4338113" y="2175947"/>
            <a:ext cx="3792427" cy="3792427"/>
            <a:chOff x="-225066" y="3899675"/>
            <a:chExt cx="3792427" cy="3792427"/>
          </a:xfrm>
          <a:solidFill>
            <a:schemeClr val="accent5"/>
          </a:solidFill>
        </p:grpSpPr>
        <p:pic>
          <p:nvPicPr>
            <p:cNvPr id="40" name="Graphic 39" descr="Heart with solid fill">
              <a:extLst>
                <a:ext uri="{FF2B5EF4-FFF2-40B4-BE49-F238E27FC236}">
                  <a16:creationId xmlns:a16="http://schemas.microsoft.com/office/drawing/2014/main" id="{BAC5DAD9-EDCD-4CB4-953C-602A0609C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066" y="3899675"/>
              <a:ext cx="3792427" cy="3792427"/>
            </a:xfrm>
            <a:prstGeom prst="rect">
              <a:avLst/>
            </a:prstGeom>
          </p:spPr>
        </p:pic>
        <p:grpSp>
          <p:nvGrpSpPr>
            <p:cNvPr id="43" name="Graphic 41">
              <a:extLst>
                <a:ext uri="{FF2B5EF4-FFF2-40B4-BE49-F238E27FC236}">
                  <a16:creationId xmlns:a16="http://schemas.microsoft.com/office/drawing/2014/main" id="{7CCEF8EB-7C15-4131-9F5C-1EE43EDEBD20}"/>
                </a:ext>
              </a:extLst>
            </p:cNvPr>
            <p:cNvGrpSpPr/>
            <p:nvPr/>
          </p:nvGrpSpPr>
          <p:grpSpPr>
            <a:xfrm>
              <a:off x="659674" y="4876048"/>
              <a:ext cx="2022604" cy="1843907"/>
              <a:chOff x="659674" y="4876048"/>
              <a:chExt cx="2022604" cy="1843907"/>
            </a:xfrm>
            <a:grpFill/>
          </p:grpSpPr>
          <p:sp>
            <p:nvSpPr>
              <p:cNvPr id="44" name="Freeform: Shape 43">
                <a:extLst>
                  <a:ext uri="{FF2B5EF4-FFF2-40B4-BE49-F238E27FC236}">
                    <a16:creationId xmlns:a16="http://schemas.microsoft.com/office/drawing/2014/main" id="{E7A42836-70AE-4FC8-A567-44CF36C44A8C}"/>
                  </a:ext>
                </a:extLst>
              </p:cNvPr>
              <p:cNvSpPr/>
              <p:nvPr/>
            </p:nvSpPr>
            <p:spPr>
              <a:xfrm>
                <a:off x="1671147" y="5011081"/>
                <a:ext cx="1011131" cy="1708874"/>
              </a:xfrm>
              <a:custGeom>
                <a:avLst/>
                <a:gdLst>
                  <a:gd name="connsiteX0" fmla="*/ 891562 w 1011131"/>
                  <a:gd name="connsiteY0" fmla="*/ 0 h 1708874"/>
                  <a:gd name="connsiteX1" fmla="*/ 923812 w 1011131"/>
                  <a:gd name="connsiteY1" fmla="*/ 641955 h 1708874"/>
                  <a:gd name="connsiteX2" fmla="*/ 0 w 1011131"/>
                  <a:gd name="connsiteY2" fmla="*/ 1708875 h 1708874"/>
                </a:gdLst>
                <a:ahLst/>
                <a:cxnLst>
                  <a:cxn ang="0">
                    <a:pos x="connsiteX0" y="connsiteY0"/>
                  </a:cxn>
                  <a:cxn ang="0">
                    <a:pos x="connsiteX1" y="connsiteY1"/>
                  </a:cxn>
                  <a:cxn ang="0">
                    <a:pos x="connsiteX2" y="connsiteY2"/>
                  </a:cxn>
                </a:cxnLst>
                <a:rect l="l" t="t" r="r" b="b"/>
                <a:pathLst>
                  <a:path w="1011131" h="1708874">
                    <a:moveTo>
                      <a:pt x="891562" y="0"/>
                    </a:moveTo>
                    <a:cubicBezTo>
                      <a:pt x="1056073" y="179390"/>
                      <a:pt x="1035038" y="407887"/>
                      <a:pt x="923812" y="641955"/>
                    </a:cubicBezTo>
                    <a:cubicBezTo>
                      <a:pt x="722837" y="1064904"/>
                      <a:pt x="227398" y="1506067"/>
                      <a:pt x="0" y="1708875"/>
                    </a:cubicBezTo>
                  </a:path>
                </a:pathLst>
              </a:custGeom>
              <a:noFill/>
              <a:ln w="36609" cap="rnd">
                <a:solidFill>
                  <a:schemeClr val="bg2"/>
                </a:solidFill>
                <a:prstDash val="solid"/>
                <a:miter/>
                <a:headEnd type="arrow"/>
              </a:ln>
            </p:spPr>
            <p:txBody>
              <a:bodyPr rtlCol="0" anchor="ctr"/>
              <a:lstStyle/>
              <a:p>
                <a:endParaRPr lang="en-US" dirty="0"/>
              </a:p>
            </p:txBody>
          </p:sp>
          <p:sp>
            <p:nvSpPr>
              <p:cNvPr id="45" name="Freeform: Shape 44">
                <a:extLst>
                  <a:ext uri="{FF2B5EF4-FFF2-40B4-BE49-F238E27FC236}">
                    <a16:creationId xmlns:a16="http://schemas.microsoft.com/office/drawing/2014/main" id="{AEDF876A-7354-4F0F-B5B8-CBEB918F9403}"/>
                  </a:ext>
                </a:extLst>
              </p:cNvPr>
              <p:cNvSpPr/>
              <p:nvPr/>
            </p:nvSpPr>
            <p:spPr>
              <a:xfrm>
                <a:off x="1331020" y="4876064"/>
                <a:ext cx="1169497" cy="760407"/>
              </a:xfrm>
              <a:custGeom>
                <a:avLst/>
                <a:gdLst>
                  <a:gd name="connsiteX0" fmla="*/ 0 w 1169497"/>
                  <a:gd name="connsiteY0" fmla="*/ 158765 h 760407"/>
                  <a:gd name="connsiteX1" fmla="*/ 339980 w 1169497"/>
                  <a:gd name="connsiteY1" fmla="*/ 760407 h 760407"/>
                  <a:gd name="connsiteX2" fmla="*/ 403160 w 1169497"/>
                  <a:gd name="connsiteY2" fmla="*/ 631591 h 760407"/>
                  <a:gd name="connsiteX3" fmla="*/ 497894 w 1169497"/>
                  <a:gd name="connsiteY3" fmla="*/ 441024 h 760407"/>
                  <a:gd name="connsiteX4" fmla="*/ 1169498 w 1169497"/>
                  <a:gd name="connsiteY4" fmla="*/ 81878 h 76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497" h="760407">
                    <a:moveTo>
                      <a:pt x="0" y="158765"/>
                    </a:moveTo>
                    <a:cubicBezTo>
                      <a:pt x="144538" y="327343"/>
                      <a:pt x="253784" y="592378"/>
                      <a:pt x="339980" y="760407"/>
                    </a:cubicBezTo>
                    <a:cubicBezTo>
                      <a:pt x="359769" y="721781"/>
                      <a:pt x="380768" y="678097"/>
                      <a:pt x="403160" y="631591"/>
                    </a:cubicBezTo>
                    <a:cubicBezTo>
                      <a:pt x="432295" y="571050"/>
                      <a:pt x="463775" y="505780"/>
                      <a:pt x="497894" y="441024"/>
                    </a:cubicBezTo>
                    <a:cubicBezTo>
                      <a:pt x="655002" y="142603"/>
                      <a:pt x="868218" y="-145740"/>
                      <a:pt x="1169498" y="81878"/>
                    </a:cubicBezTo>
                  </a:path>
                </a:pathLst>
              </a:custGeom>
              <a:noFill/>
              <a:ln w="36609" cap="rnd">
                <a:solidFill>
                  <a:schemeClr val="bg2"/>
                </a:solidFill>
                <a:prstDash val="solid"/>
                <a:miter/>
                <a:headEnd type="arrow"/>
                <a:tailEnd type="none"/>
              </a:ln>
            </p:spPr>
            <p:txBody>
              <a:bodyPr rtlCol="0" anchor="ctr"/>
              <a:lstStyle/>
              <a:p>
                <a:endParaRPr lang="en-US"/>
              </a:p>
            </p:txBody>
          </p:sp>
          <p:sp>
            <p:nvSpPr>
              <p:cNvPr id="47" name="Freeform: Shape 46">
                <a:extLst>
                  <a:ext uri="{FF2B5EF4-FFF2-40B4-BE49-F238E27FC236}">
                    <a16:creationId xmlns:a16="http://schemas.microsoft.com/office/drawing/2014/main" id="{CB773BED-2AF0-40EF-835A-773E199E1F82}"/>
                  </a:ext>
                </a:extLst>
              </p:cNvPr>
              <p:cNvSpPr/>
              <p:nvPr/>
            </p:nvSpPr>
            <p:spPr>
              <a:xfrm>
                <a:off x="659674" y="4876048"/>
                <a:ext cx="947632" cy="1784172"/>
              </a:xfrm>
              <a:custGeom>
                <a:avLst/>
                <a:gdLst>
                  <a:gd name="connsiteX0" fmla="*/ 947632 w 947632"/>
                  <a:gd name="connsiteY0" fmla="*/ 1784172 h 1784172"/>
                  <a:gd name="connsiteX1" fmla="*/ 742039 w 947632"/>
                  <a:gd name="connsiteY1" fmla="*/ 1597013 h 1784172"/>
                  <a:gd name="connsiteX2" fmla="*/ 617841 w 947632"/>
                  <a:gd name="connsiteY2" fmla="*/ 1474537 h 1784172"/>
                  <a:gd name="connsiteX3" fmla="*/ 119544 w 947632"/>
                  <a:gd name="connsiteY3" fmla="*/ 135033 h 1784172"/>
                  <a:gd name="connsiteX4" fmla="*/ 603988 w 947632"/>
                  <a:gd name="connsiteY4" fmla="*/ 90140 h 178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632" h="1784172">
                    <a:moveTo>
                      <a:pt x="947632" y="1784172"/>
                    </a:moveTo>
                    <a:cubicBezTo>
                      <a:pt x="916409" y="1755331"/>
                      <a:pt x="775682" y="1629227"/>
                      <a:pt x="742039" y="1597013"/>
                    </a:cubicBezTo>
                    <a:cubicBezTo>
                      <a:pt x="701727" y="1558314"/>
                      <a:pt x="659949" y="1517342"/>
                      <a:pt x="617841" y="1474537"/>
                    </a:cubicBezTo>
                    <a:cubicBezTo>
                      <a:pt x="219188" y="1069472"/>
                      <a:pt x="-215489" y="500189"/>
                      <a:pt x="119544" y="135033"/>
                    </a:cubicBezTo>
                    <a:cubicBezTo>
                      <a:pt x="312896" y="-49670"/>
                      <a:pt x="471873" y="-25043"/>
                      <a:pt x="603988" y="90140"/>
                    </a:cubicBezTo>
                  </a:path>
                </a:pathLst>
              </a:custGeom>
              <a:noFill/>
              <a:ln w="36609" cap="rnd">
                <a:solidFill>
                  <a:schemeClr val="bg2"/>
                </a:solidFill>
                <a:prstDash val="solid"/>
                <a:miter/>
                <a:headEnd type="arrow"/>
              </a:ln>
            </p:spPr>
            <p:txBody>
              <a:bodyPr rtlCol="0" anchor="ctr"/>
              <a:lstStyle/>
              <a:p>
                <a:endParaRPr lang="en-US"/>
              </a:p>
            </p:txBody>
          </p:sp>
        </p:grpSp>
      </p:grpSp>
      <p:sp>
        <p:nvSpPr>
          <p:cNvPr id="46" name="TextBox 45">
            <a:extLst>
              <a:ext uri="{FF2B5EF4-FFF2-40B4-BE49-F238E27FC236}">
                <a16:creationId xmlns:a16="http://schemas.microsoft.com/office/drawing/2014/main" id="{F76355E9-8033-4823-A659-DB3432B45E0E}"/>
              </a:ext>
            </a:extLst>
          </p:cNvPr>
          <p:cNvSpPr txBox="1"/>
          <p:nvPr/>
        </p:nvSpPr>
        <p:spPr>
          <a:xfrm>
            <a:off x="499435" y="2677827"/>
            <a:ext cx="3194763" cy="1292662"/>
          </a:xfrm>
          <a:prstGeom prst="rect">
            <a:avLst/>
          </a:prstGeom>
          <a:noFill/>
        </p:spPr>
        <p:txBody>
          <a:bodyPr wrap="square">
            <a:spAutoFit/>
          </a:bodyPr>
          <a:lstStyle/>
          <a:p>
            <a:pPr algn="r" defTabSz="932597"/>
            <a:r>
              <a:rPr lang="en-US" sz="2400" dirty="0">
                <a:solidFill>
                  <a:srgbClr val="171717"/>
                </a:solidFill>
                <a:latin typeface="Segoe UI Semibold" panose="020B0702040204020203" pitchFamily="34" charset="0"/>
                <a:cs typeface="Segoe UI Semibold" panose="020B0702040204020203" pitchFamily="34" charset="0"/>
              </a:rPr>
              <a:t>Responsive to needs</a:t>
            </a:r>
          </a:p>
          <a:p>
            <a:pPr algn="r" defTabSz="932597"/>
            <a:r>
              <a:rPr lang="en-US" dirty="0">
                <a:solidFill>
                  <a:srgbClr val="171717"/>
                </a:solidFill>
                <a:latin typeface="Segoe UI" panose="020B0502040204020203" pitchFamily="34" charset="0"/>
              </a:rPr>
              <a:t>Meets business and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customer requirements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for market relevance</a:t>
            </a:r>
          </a:p>
        </p:txBody>
      </p:sp>
      <p:sp>
        <p:nvSpPr>
          <p:cNvPr id="6" name="TextBox 5">
            <a:extLst>
              <a:ext uri="{FF2B5EF4-FFF2-40B4-BE49-F238E27FC236}">
                <a16:creationId xmlns:a16="http://schemas.microsoft.com/office/drawing/2014/main" id="{A6BF0B12-87F1-403E-AECC-5BA79782C152}"/>
              </a:ext>
            </a:extLst>
          </p:cNvPr>
          <p:cNvSpPr txBox="1"/>
          <p:nvPr/>
        </p:nvSpPr>
        <p:spPr>
          <a:xfrm>
            <a:off x="8811455" y="2677827"/>
            <a:ext cx="2764596" cy="1292662"/>
          </a:xfrm>
          <a:prstGeom prst="rect">
            <a:avLst/>
          </a:prstGeom>
          <a:noFill/>
        </p:spPr>
        <p:txBody>
          <a:bodyPr wrap="square">
            <a:spAutoFit/>
          </a:bodyPr>
          <a:lstStyle/>
          <a:p>
            <a:pPr defTabSz="932597"/>
            <a:r>
              <a:rPr lang="en-US" sz="2400" dirty="0">
                <a:solidFill>
                  <a:srgbClr val="171717"/>
                </a:solidFill>
                <a:latin typeface="Segoe UI Semibold" panose="020B0702040204020203" pitchFamily="34" charset="0"/>
                <a:cs typeface="Segoe UI Semibold" panose="020B0702040204020203" pitchFamily="34" charset="0"/>
              </a:rPr>
              <a:t>Safe and secure </a:t>
            </a:r>
          </a:p>
          <a:p>
            <a:pPr defTabSz="932597"/>
            <a:r>
              <a:rPr lang="en-US" dirty="0">
                <a:solidFill>
                  <a:srgbClr val="171717"/>
                </a:solidFill>
                <a:latin typeface="Segoe UI" panose="020B0502040204020203" pitchFamily="34" charset="0"/>
              </a:rPr>
              <a:t>Provides confidentiality, integrity, and availability + regulatory compliance</a:t>
            </a:r>
          </a:p>
        </p:txBody>
      </p:sp>
      <p:sp>
        <p:nvSpPr>
          <p:cNvPr id="5" name="TextBox 4">
            <a:extLst>
              <a:ext uri="{FF2B5EF4-FFF2-40B4-BE49-F238E27FC236}">
                <a16:creationId xmlns:a16="http://schemas.microsoft.com/office/drawing/2014/main" id="{B8409A4A-1B40-4C41-8350-5224C29D2F76}"/>
              </a:ext>
            </a:extLst>
          </p:cNvPr>
          <p:cNvSpPr txBox="1"/>
          <p:nvPr/>
        </p:nvSpPr>
        <p:spPr>
          <a:xfrm>
            <a:off x="7607920" y="5632703"/>
            <a:ext cx="4267138" cy="1015663"/>
          </a:xfrm>
          <a:prstGeom prst="rect">
            <a:avLst/>
          </a:prstGeom>
          <a:noFill/>
        </p:spPr>
        <p:txBody>
          <a:bodyPr wrap="square">
            <a:spAutoFit/>
          </a:bodyPr>
          <a:lstStyle/>
          <a:p>
            <a:pPr defTabSz="932597"/>
            <a:r>
              <a:rPr lang="en-US" sz="2400" dirty="0">
                <a:solidFill>
                  <a:srgbClr val="171717"/>
                </a:solidFill>
                <a:latin typeface="Segoe UI Semibold" panose="020B0702040204020203" pitchFamily="34" charset="0"/>
                <a:cs typeface="Segoe UI Semibold" panose="020B0702040204020203" pitchFamily="34" charset="0"/>
              </a:rPr>
              <a:t>Quality and performance</a:t>
            </a:r>
          </a:p>
          <a:p>
            <a:pPr defTabSz="932597"/>
            <a:r>
              <a:rPr lang="en-US" dirty="0">
                <a:solidFill>
                  <a:srgbClr val="171717"/>
                </a:solidFill>
                <a:latin typeface="Segoe UI" panose="020B0502040204020203" pitchFamily="34" charset="0"/>
              </a:rPr>
              <a:t>meets the quality, speed, scalability, reliability, and other expectations</a:t>
            </a:r>
          </a:p>
        </p:txBody>
      </p:sp>
      <p:sp>
        <p:nvSpPr>
          <p:cNvPr id="53" name="TextBox 52">
            <a:extLst>
              <a:ext uri="{FF2B5EF4-FFF2-40B4-BE49-F238E27FC236}">
                <a16:creationId xmlns:a16="http://schemas.microsoft.com/office/drawing/2014/main" id="{2EEFEC94-0B9F-48BE-A367-74FA1A9CC1BF}"/>
              </a:ext>
              <a:ext uri="{C183D7F6-B498-43B3-948B-1728B52AA6E4}">
                <adec:decorative xmlns:adec="http://schemas.microsoft.com/office/drawing/2017/decorative" val="1"/>
              </a:ext>
            </a:extLst>
          </p:cNvPr>
          <p:cNvSpPr txBox="1"/>
          <p:nvPr/>
        </p:nvSpPr>
        <p:spPr>
          <a:xfrm>
            <a:off x="4068971" y="2590516"/>
            <a:ext cx="9095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Dev</a:t>
            </a:r>
          </a:p>
        </p:txBody>
      </p:sp>
      <p:sp>
        <p:nvSpPr>
          <p:cNvPr id="72" name="TextBox 71">
            <a:extLst>
              <a:ext uri="{FF2B5EF4-FFF2-40B4-BE49-F238E27FC236}">
                <a16:creationId xmlns:a16="http://schemas.microsoft.com/office/drawing/2014/main" id="{ECCAA773-95A3-4D1E-BE23-5561523EF486}"/>
              </a:ext>
              <a:ext uri="{C183D7F6-B498-43B3-948B-1728B52AA6E4}">
                <adec:decorative xmlns:adec="http://schemas.microsoft.com/office/drawing/2017/decorative" val="1"/>
              </a:ext>
            </a:extLst>
          </p:cNvPr>
          <p:cNvSpPr txBox="1"/>
          <p:nvPr/>
        </p:nvSpPr>
        <p:spPr>
          <a:xfrm>
            <a:off x="7510671" y="2590516"/>
            <a:ext cx="8454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Sec</a:t>
            </a:r>
          </a:p>
        </p:txBody>
      </p:sp>
      <p:sp>
        <p:nvSpPr>
          <p:cNvPr id="73" name="TextBox 72">
            <a:extLst>
              <a:ext uri="{FF2B5EF4-FFF2-40B4-BE49-F238E27FC236}">
                <a16:creationId xmlns:a16="http://schemas.microsoft.com/office/drawing/2014/main" id="{2EDDB354-2F69-48D2-BD8D-7E15C3751445}"/>
              </a:ext>
              <a:ext uri="{C183D7F6-B498-43B3-948B-1728B52AA6E4}">
                <adec:decorative xmlns:adec="http://schemas.microsoft.com/office/drawing/2017/decorative" val="1"/>
              </a:ext>
            </a:extLst>
          </p:cNvPr>
          <p:cNvSpPr txBox="1"/>
          <p:nvPr/>
        </p:nvSpPr>
        <p:spPr>
          <a:xfrm>
            <a:off x="5770555" y="5527257"/>
            <a:ext cx="92076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Ops</a:t>
            </a:r>
          </a:p>
        </p:txBody>
      </p:sp>
    </p:spTree>
    <p:extLst>
      <p:ext uri="{BB962C8B-B14F-4D97-AF65-F5344CB8AC3E}">
        <p14:creationId xmlns:p14="http://schemas.microsoft.com/office/powerpoint/2010/main" val="1345655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par>
                          <p:cTn id="10" fill="hold">
                            <p:stCondLst>
                              <p:cond delay="500"/>
                            </p:stCondLst>
                            <p:childTnLst>
                              <p:par>
                                <p:cTn id="11" presetID="53" presetClass="entr" presetSubtype="528"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Effect transition="in" filter="fade">
                                      <p:cBhvr>
                                        <p:cTn id="15" dur="500"/>
                                        <p:tgtEl>
                                          <p:spTgt spid="55"/>
                                        </p:tgtEl>
                                      </p:cBhvr>
                                    </p:animEffect>
                                    <p:anim calcmode="lin" valueType="num">
                                      <p:cBhvr>
                                        <p:cTn id="16" dur="500" fill="hold"/>
                                        <p:tgtEl>
                                          <p:spTgt spid="55"/>
                                        </p:tgtEl>
                                        <p:attrNameLst>
                                          <p:attrName>ppt_x</p:attrName>
                                        </p:attrNameLst>
                                      </p:cBhvr>
                                      <p:tavLst>
                                        <p:tav tm="0">
                                          <p:val>
                                            <p:fltVal val="0.5"/>
                                          </p:val>
                                        </p:tav>
                                        <p:tav tm="100000">
                                          <p:val>
                                            <p:strVal val="#ppt_x"/>
                                          </p:val>
                                        </p:tav>
                                      </p:tavLst>
                                    </p:anim>
                                    <p:anim calcmode="lin" valueType="num">
                                      <p:cBhvr>
                                        <p:cTn id="17" dur="500" fill="hold"/>
                                        <p:tgtEl>
                                          <p:spTgt spid="55"/>
                                        </p:tgtEl>
                                        <p:attrNameLst>
                                          <p:attrName>ppt_y</p:attrName>
                                        </p:attrNameLst>
                                      </p:cBhvr>
                                      <p:tavLst>
                                        <p:tav tm="0">
                                          <p:val>
                                            <p:fltVal val="0.5"/>
                                          </p:val>
                                        </p:tav>
                                        <p:tav tm="100000">
                                          <p:val>
                                            <p:strVal val="#ppt_y"/>
                                          </p:val>
                                        </p:tav>
                                      </p:tavLst>
                                    </p:anim>
                                  </p:childTnLst>
                                </p:cTn>
                              </p:par>
                              <p:par>
                                <p:cTn id="18" presetID="53" presetClass="entr" presetSubtype="528"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 calcmode="lin" valueType="num">
                                      <p:cBhvr>
                                        <p:cTn id="20" dur="500" fill="hold"/>
                                        <p:tgtEl>
                                          <p:spTgt spid="81"/>
                                        </p:tgtEl>
                                        <p:attrNameLst>
                                          <p:attrName>ppt_w</p:attrName>
                                        </p:attrNameLst>
                                      </p:cBhvr>
                                      <p:tavLst>
                                        <p:tav tm="0">
                                          <p:val>
                                            <p:fltVal val="0"/>
                                          </p:val>
                                        </p:tav>
                                        <p:tav tm="100000">
                                          <p:val>
                                            <p:strVal val="#ppt_w"/>
                                          </p:val>
                                        </p:tav>
                                      </p:tavLst>
                                    </p:anim>
                                    <p:anim calcmode="lin" valueType="num">
                                      <p:cBhvr>
                                        <p:cTn id="21" dur="500" fill="hold"/>
                                        <p:tgtEl>
                                          <p:spTgt spid="81"/>
                                        </p:tgtEl>
                                        <p:attrNameLst>
                                          <p:attrName>ppt_h</p:attrName>
                                        </p:attrNameLst>
                                      </p:cBhvr>
                                      <p:tavLst>
                                        <p:tav tm="0">
                                          <p:val>
                                            <p:fltVal val="0"/>
                                          </p:val>
                                        </p:tav>
                                        <p:tav tm="100000">
                                          <p:val>
                                            <p:strVal val="#ppt_h"/>
                                          </p:val>
                                        </p:tav>
                                      </p:tavLst>
                                    </p:anim>
                                    <p:animEffect transition="in" filter="fade">
                                      <p:cBhvr>
                                        <p:cTn id="22" dur="500"/>
                                        <p:tgtEl>
                                          <p:spTgt spid="81"/>
                                        </p:tgtEl>
                                      </p:cBhvr>
                                    </p:animEffect>
                                    <p:anim calcmode="lin" valueType="num">
                                      <p:cBhvr>
                                        <p:cTn id="23" dur="500" fill="hold"/>
                                        <p:tgtEl>
                                          <p:spTgt spid="81"/>
                                        </p:tgtEl>
                                        <p:attrNameLst>
                                          <p:attrName>ppt_x</p:attrName>
                                        </p:attrNameLst>
                                      </p:cBhvr>
                                      <p:tavLst>
                                        <p:tav tm="0">
                                          <p:val>
                                            <p:fltVal val="0.5"/>
                                          </p:val>
                                        </p:tav>
                                        <p:tav tm="100000">
                                          <p:val>
                                            <p:strVal val="#ppt_x"/>
                                          </p:val>
                                        </p:tav>
                                      </p:tavLst>
                                    </p:anim>
                                    <p:anim calcmode="lin" valueType="num">
                                      <p:cBhvr>
                                        <p:cTn id="24" dur="500" fill="hold"/>
                                        <p:tgtEl>
                                          <p:spTgt spid="81"/>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500" fill="hold"/>
                                        <p:tgtEl>
                                          <p:spTgt spid="53"/>
                                        </p:tgtEl>
                                        <p:attrNameLst>
                                          <p:attrName>ppt_w</p:attrName>
                                        </p:attrNameLst>
                                      </p:cBhvr>
                                      <p:tavLst>
                                        <p:tav tm="0">
                                          <p:val>
                                            <p:fltVal val="0"/>
                                          </p:val>
                                        </p:tav>
                                        <p:tav tm="100000">
                                          <p:val>
                                            <p:strVal val="#ppt_w"/>
                                          </p:val>
                                        </p:tav>
                                      </p:tavLst>
                                    </p:anim>
                                    <p:anim calcmode="lin" valueType="num">
                                      <p:cBhvr>
                                        <p:cTn id="28" dur="500" fill="hold"/>
                                        <p:tgtEl>
                                          <p:spTgt spid="53"/>
                                        </p:tgtEl>
                                        <p:attrNameLst>
                                          <p:attrName>ppt_h</p:attrName>
                                        </p:attrNameLst>
                                      </p:cBhvr>
                                      <p:tavLst>
                                        <p:tav tm="0">
                                          <p:val>
                                            <p:fltVal val="0"/>
                                          </p:val>
                                        </p:tav>
                                        <p:tav tm="100000">
                                          <p:val>
                                            <p:strVal val="#ppt_h"/>
                                          </p:val>
                                        </p:tav>
                                      </p:tavLst>
                                    </p:anim>
                                    <p:animEffect transition="in" filter="fade">
                                      <p:cBhvr>
                                        <p:cTn id="29" dur="500"/>
                                        <p:tgtEl>
                                          <p:spTgt spid="53"/>
                                        </p:tgtEl>
                                      </p:cBhvr>
                                    </p:animEffect>
                                    <p:anim calcmode="lin" valueType="num">
                                      <p:cBhvr>
                                        <p:cTn id="30" dur="500" fill="hold"/>
                                        <p:tgtEl>
                                          <p:spTgt spid="53"/>
                                        </p:tgtEl>
                                        <p:attrNameLst>
                                          <p:attrName>ppt_x</p:attrName>
                                        </p:attrNameLst>
                                      </p:cBhvr>
                                      <p:tavLst>
                                        <p:tav tm="0">
                                          <p:val>
                                            <p:fltVal val="0.5"/>
                                          </p:val>
                                        </p:tav>
                                        <p:tav tm="100000">
                                          <p:val>
                                            <p:strVal val="#ppt_x"/>
                                          </p:val>
                                        </p:tav>
                                      </p:tavLst>
                                    </p:anim>
                                    <p:anim calcmode="lin" valueType="num">
                                      <p:cBhvr>
                                        <p:cTn id="31" dur="500" fill="hold"/>
                                        <p:tgtEl>
                                          <p:spTgt spid="53"/>
                                        </p:tgtEl>
                                        <p:attrNameLst>
                                          <p:attrName>ppt_y</p:attrName>
                                        </p:attrNameLst>
                                      </p:cBhvr>
                                      <p:tavLst>
                                        <p:tav tm="0">
                                          <p:val>
                                            <p:fltVal val="0.5"/>
                                          </p:val>
                                        </p:tav>
                                        <p:tav tm="100000">
                                          <p:val>
                                            <p:strVal val="#ppt_y"/>
                                          </p:val>
                                        </p:tav>
                                      </p:tavLst>
                                    </p:anim>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par>
                          <p:cTn id="36" fill="hold">
                            <p:stCondLst>
                              <p:cond delay="1500"/>
                            </p:stCondLst>
                            <p:childTnLst>
                              <p:par>
                                <p:cTn id="37" presetID="53" presetClass="entr" presetSubtype="528" fill="hold" grpId="0" nodeType="after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p:cTn id="39" dur="500" fill="hold"/>
                                        <p:tgtEl>
                                          <p:spTgt spid="77"/>
                                        </p:tgtEl>
                                        <p:attrNameLst>
                                          <p:attrName>ppt_w</p:attrName>
                                        </p:attrNameLst>
                                      </p:cBhvr>
                                      <p:tavLst>
                                        <p:tav tm="0">
                                          <p:val>
                                            <p:fltVal val="0"/>
                                          </p:val>
                                        </p:tav>
                                        <p:tav tm="100000">
                                          <p:val>
                                            <p:strVal val="#ppt_w"/>
                                          </p:val>
                                        </p:tav>
                                      </p:tavLst>
                                    </p:anim>
                                    <p:anim calcmode="lin" valueType="num">
                                      <p:cBhvr>
                                        <p:cTn id="40" dur="500" fill="hold"/>
                                        <p:tgtEl>
                                          <p:spTgt spid="77"/>
                                        </p:tgtEl>
                                        <p:attrNameLst>
                                          <p:attrName>ppt_h</p:attrName>
                                        </p:attrNameLst>
                                      </p:cBhvr>
                                      <p:tavLst>
                                        <p:tav tm="0">
                                          <p:val>
                                            <p:fltVal val="0"/>
                                          </p:val>
                                        </p:tav>
                                        <p:tav tm="100000">
                                          <p:val>
                                            <p:strVal val="#ppt_h"/>
                                          </p:val>
                                        </p:tav>
                                      </p:tavLst>
                                    </p:anim>
                                    <p:animEffect transition="in" filter="fade">
                                      <p:cBhvr>
                                        <p:cTn id="41" dur="500"/>
                                        <p:tgtEl>
                                          <p:spTgt spid="77"/>
                                        </p:tgtEl>
                                      </p:cBhvr>
                                    </p:animEffect>
                                    <p:anim calcmode="lin" valueType="num">
                                      <p:cBhvr>
                                        <p:cTn id="42" dur="500" fill="hold"/>
                                        <p:tgtEl>
                                          <p:spTgt spid="77"/>
                                        </p:tgtEl>
                                        <p:attrNameLst>
                                          <p:attrName>ppt_x</p:attrName>
                                        </p:attrNameLst>
                                      </p:cBhvr>
                                      <p:tavLst>
                                        <p:tav tm="0">
                                          <p:val>
                                            <p:fltVal val="0.5"/>
                                          </p:val>
                                        </p:tav>
                                        <p:tav tm="100000">
                                          <p:val>
                                            <p:strVal val="#ppt_x"/>
                                          </p:val>
                                        </p:tav>
                                      </p:tavLst>
                                    </p:anim>
                                    <p:anim calcmode="lin" valueType="num">
                                      <p:cBhvr>
                                        <p:cTn id="43" dur="500" fill="hold"/>
                                        <p:tgtEl>
                                          <p:spTgt spid="77"/>
                                        </p:tgtEl>
                                        <p:attrNameLst>
                                          <p:attrName>ppt_y</p:attrName>
                                        </p:attrNameLst>
                                      </p:cBhvr>
                                      <p:tavLst>
                                        <p:tav tm="0">
                                          <p:val>
                                            <p:fltVal val="0.5"/>
                                          </p:val>
                                        </p:tav>
                                        <p:tav tm="100000">
                                          <p:val>
                                            <p:strVal val="#ppt_y"/>
                                          </p:val>
                                        </p:tav>
                                      </p:tavLst>
                                    </p:anim>
                                  </p:childTnLst>
                                </p:cTn>
                              </p:par>
                              <p:par>
                                <p:cTn id="44" presetID="53" presetClass="entr" presetSubtype="528"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p:cTn id="46" dur="500" fill="hold"/>
                                        <p:tgtEl>
                                          <p:spTgt spid="80"/>
                                        </p:tgtEl>
                                        <p:attrNameLst>
                                          <p:attrName>ppt_w</p:attrName>
                                        </p:attrNameLst>
                                      </p:cBhvr>
                                      <p:tavLst>
                                        <p:tav tm="0">
                                          <p:val>
                                            <p:fltVal val="0"/>
                                          </p:val>
                                        </p:tav>
                                        <p:tav tm="100000">
                                          <p:val>
                                            <p:strVal val="#ppt_w"/>
                                          </p:val>
                                        </p:tav>
                                      </p:tavLst>
                                    </p:anim>
                                    <p:anim calcmode="lin" valueType="num">
                                      <p:cBhvr>
                                        <p:cTn id="47" dur="500" fill="hold"/>
                                        <p:tgtEl>
                                          <p:spTgt spid="80"/>
                                        </p:tgtEl>
                                        <p:attrNameLst>
                                          <p:attrName>ppt_h</p:attrName>
                                        </p:attrNameLst>
                                      </p:cBhvr>
                                      <p:tavLst>
                                        <p:tav tm="0">
                                          <p:val>
                                            <p:fltVal val="0"/>
                                          </p:val>
                                        </p:tav>
                                        <p:tav tm="100000">
                                          <p:val>
                                            <p:strVal val="#ppt_h"/>
                                          </p:val>
                                        </p:tav>
                                      </p:tavLst>
                                    </p:anim>
                                    <p:animEffect transition="in" filter="fade">
                                      <p:cBhvr>
                                        <p:cTn id="48" dur="500"/>
                                        <p:tgtEl>
                                          <p:spTgt spid="80"/>
                                        </p:tgtEl>
                                      </p:cBhvr>
                                    </p:animEffect>
                                    <p:anim calcmode="lin" valueType="num">
                                      <p:cBhvr>
                                        <p:cTn id="49" dur="500" fill="hold"/>
                                        <p:tgtEl>
                                          <p:spTgt spid="80"/>
                                        </p:tgtEl>
                                        <p:attrNameLst>
                                          <p:attrName>ppt_x</p:attrName>
                                        </p:attrNameLst>
                                      </p:cBhvr>
                                      <p:tavLst>
                                        <p:tav tm="0">
                                          <p:val>
                                            <p:fltVal val="0.5"/>
                                          </p:val>
                                        </p:tav>
                                        <p:tav tm="100000">
                                          <p:val>
                                            <p:strVal val="#ppt_x"/>
                                          </p:val>
                                        </p:tav>
                                      </p:tavLst>
                                    </p:anim>
                                    <p:anim calcmode="lin" valueType="num">
                                      <p:cBhvr>
                                        <p:cTn id="50" dur="500" fill="hold"/>
                                        <p:tgtEl>
                                          <p:spTgt spid="80"/>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500" fill="hold"/>
                                        <p:tgtEl>
                                          <p:spTgt spid="73"/>
                                        </p:tgtEl>
                                        <p:attrNameLst>
                                          <p:attrName>ppt_w</p:attrName>
                                        </p:attrNameLst>
                                      </p:cBhvr>
                                      <p:tavLst>
                                        <p:tav tm="0">
                                          <p:val>
                                            <p:fltVal val="0"/>
                                          </p:val>
                                        </p:tav>
                                        <p:tav tm="100000">
                                          <p:val>
                                            <p:strVal val="#ppt_w"/>
                                          </p:val>
                                        </p:tav>
                                      </p:tavLst>
                                    </p:anim>
                                    <p:anim calcmode="lin" valueType="num">
                                      <p:cBhvr>
                                        <p:cTn id="54" dur="500" fill="hold"/>
                                        <p:tgtEl>
                                          <p:spTgt spid="73"/>
                                        </p:tgtEl>
                                        <p:attrNameLst>
                                          <p:attrName>ppt_h</p:attrName>
                                        </p:attrNameLst>
                                      </p:cBhvr>
                                      <p:tavLst>
                                        <p:tav tm="0">
                                          <p:val>
                                            <p:fltVal val="0"/>
                                          </p:val>
                                        </p:tav>
                                        <p:tav tm="100000">
                                          <p:val>
                                            <p:strVal val="#ppt_h"/>
                                          </p:val>
                                        </p:tav>
                                      </p:tavLst>
                                    </p:anim>
                                    <p:animEffect transition="in" filter="fade">
                                      <p:cBhvr>
                                        <p:cTn id="55" dur="500"/>
                                        <p:tgtEl>
                                          <p:spTgt spid="73"/>
                                        </p:tgtEl>
                                      </p:cBhvr>
                                    </p:animEffect>
                                    <p:anim calcmode="lin" valueType="num">
                                      <p:cBhvr>
                                        <p:cTn id="56" dur="500" fill="hold"/>
                                        <p:tgtEl>
                                          <p:spTgt spid="73"/>
                                        </p:tgtEl>
                                        <p:attrNameLst>
                                          <p:attrName>ppt_x</p:attrName>
                                        </p:attrNameLst>
                                      </p:cBhvr>
                                      <p:tavLst>
                                        <p:tav tm="0">
                                          <p:val>
                                            <p:fltVal val="0.5"/>
                                          </p:val>
                                        </p:tav>
                                        <p:tav tm="100000">
                                          <p:val>
                                            <p:strVal val="#ppt_x"/>
                                          </p:val>
                                        </p:tav>
                                      </p:tavLst>
                                    </p:anim>
                                    <p:anim calcmode="lin" valueType="num">
                                      <p:cBhvr>
                                        <p:cTn id="57" dur="500" fill="hold"/>
                                        <p:tgtEl>
                                          <p:spTgt spid="73"/>
                                        </p:tgtEl>
                                        <p:attrNameLst>
                                          <p:attrName>ppt_y</p:attrName>
                                        </p:attrNameLst>
                                      </p:cBhvr>
                                      <p:tavLst>
                                        <p:tav tm="0">
                                          <p:val>
                                            <p:fltVal val="0.5"/>
                                          </p:val>
                                        </p:tav>
                                        <p:tav tm="100000">
                                          <p:val>
                                            <p:strVal val="#ppt_y"/>
                                          </p:val>
                                        </p:tav>
                                      </p:tavLst>
                                    </p:anim>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2500"/>
                            </p:stCondLst>
                            <p:childTnLst>
                              <p:par>
                                <p:cTn id="63" presetID="53" presetClass="entr" presetSubtype="528" fill="hold" grpId="0" nodeType="afterEffect">
                                  <p:stCondLst>
                                    <p:cond delay="0"/>
                                  </p:stCondLst>
                                  <p:childTnLst>
                                    <p:set>
                                      <p:cBhvr>
                                        <p:cTn id="64" dur="1" fill="hold">
                                          <p:stCondLst>
                                            <p:cond delay="0"/>
                                          </p:stCondLst>
                                        </p:cTn>
                                        <p:tgtEl>
                                          <p:spTgt spid="76"/>
                                        </p:tgtEl>
                                        <p:attrNameLst>
                                          <p:attrName>style.visibility</p:attrName>
                                        </p:attrNameLst>
                                      </p:cBhvr>
                                      <p:to>
                                        <p:strVal val="visible"/>
                                      </p:to>
                                    </p:set>
                                    <p:anim calcmode="lin" valueType="num">
                                      <p:cBhvr>
                                        <p:cTn id="65" dur="500" fill="hold"/>
                                        <p:tgtEl>
                                          <p:spTgt spid="76"/>
                                        </p:tgtEl>
                                        <p:attrNameLst>
                                          <p:attrName>ppt_w</p:attrName>
                                        </p:attrNameLst>
                                      </p:cBhvr>
                                      <p:tavLst>
                                        <p:tav tm="0">
                                          <p:val>
                                            <p:fltVal val="0"/>
                                          </p:val>
                                        </p:tav>
                                        <p:tav tm="100000">
                                          <p:val>
                                            <p:strVal val="#ppt_w"/>
                                          </p:val>
                                        </p:tav>
                                      </p:tavLst>
                                    </p:anim>
                                    <p:anim calcmode="lin" valueType="num">
                                      <p:cBhvr>
                                        <p:cTn id="66" dur="500" fill="hold"/>
                                        <p:tgtEl>
                                          <p:spTgt spid="76"/>
                                        </p:tgtEl>
                                        <p:attrNameLst>
                                          <p:attrName>ppt_h</p:attrName>
                                        </p:attrNameLst>
                                      </p:cBhvr>
                                      <p:tavLst>
                                        <p:tav tm="0">
                                          <p:val>
                                            <p:fltVal val="0"/>
                                          </p:val>
                                        </p:tav>
                                        <p:tav tm="100000">
                                          <p:val>
                                            <p:strVal val="#ppt_h"/>
                                          </p:val>
                                        </p:tav>
                                      </p:tavLst>
                                    </p:anim>
                                    <p:animEffect transition="in" filter="fade">
                                      <p:cBhvr>
                                        <p:cTn id="67" dur="500"/>
                                        <p:tgtEl>
                                          <p:spTgt spid="76"/>
                                        </p:tgtEl>
                                      </p:cBhvr>
                                    </p:animEffect>
                                    <p:anim calcmode="lin" valueType="num">
                                      <p:cBhvr>
                                        <p:cTn id="68" dur="500" fill="hold"/>
                                        <p:tgtEl>
                                          <p:spTgt spid="76"/>
                                        </p:tgtEl>
                                        <p:attrNameLst>
                                          <p:attrName>ppt_x</p:attrName>
                                        </p:attrNameLst>
                                      </p:cBhvr>
                                      <p:tavLst>
                                        <p:tav tm="0">
                                          <p:val>
                                            <p:fltVal val="0.5"/>
                                          </p:val>
                                        </p:tav>
                                        <p:tav tm="100000">
                                          <p:val>
                                            <p:strVal val="#ppt_x"/>
                                          </p:val>
                                        </p:tav>
                                      </p:tavLst>
                                    </p:anim>
                                    <p:anim calcmode="lin" valueType="num">
                                      <p:cBhvr>
                                        <p:cTn id="69" dur="500" fill="hold"/>
                                        <p:tgtEl>
                                          <p:spTgt spid="76"/>
                                        </p:tgtEl>
                                        <p:attrNameLst>
                                          <p:attrName>ppt_y</p:attrName>
                                        </p:attrNameLst>
                                      </p:cBhvr>
                                      <p:tavLst>
                                        <p:tav tm="0">
                                          <p:val>
                                            <p:fltVal val="0.5"/>
                                          </p:val>
                                        </p:tav>
                                        <p:tav tm="100000">
                                          <p:val>
                                            <p:strVal val="#ppt_y"/>
                                          </p:val>
                                        </p:tav>
                                      </p:tavLst>
                                    </p:anim>
                                  </p:childTnLst>
                                </p:cTn>
                              </p:par>
                              <p:par>
                                <p:cTn id="70" presetID="53" presetClass="entr" presetSubtype="528"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Effect transition="in" filter="fade">
                                      <p:cBhvr>
                                        <p:cTn id="74" dur="500"/>
                                        <p:tgtEl>
                                          <p:spTgt spid="57"/>
                                        </p:tgtEl>
                                      </p:cBhvr>
                                    </p:animEffect>
                                    <p:anim calcmode="lin" valueType="num">
                                      <p:cBhvr>
                                        <p:cTn id="75" dur="500" fill="hold"/>
                                        <p:tgtEl>
                                          <p:spTgt spid="57"/>
                                        </p:tgtEl>
                                        <p:attrNameLst>
                                          <p:attrName>ppt_x</p:attrName>
                                        </p:attrNameLst>
                                      </p:cBhvr>
                                      <p:tavLst>
                                        <p:tav tm="0">
                                          <p:val>
                                            <p:fltVal val="0.5"/>
                                          </p:val>
                                        </p:tav>
                                        <p:tav tm="100000">
                                          <p:val>
                                            <p:strVal val="#ppt_x"/>
                                          </p:val>
                                        </p:tav>
                                      </p:tavLst>
                                    </p:anim>
                                    <p:anim calcmode="lin" valueType="num">
                                      <p:cBhvr>
                                        <p:cTn id="76" dur="500" fill="hold"/>
                                        <p:tgtEl>
                                          <p:spTgt spid="57"/>
                                        </p:tgtEl>
                                        <p:attrNameLst>
                                          <p:attrName>ppt_y</p:attrName>
                                        </p:attrNameLst>
                                      </p:cBhvr>
                                      <p:tavLst>
                                        <p:tav tm="0">
                                          <p:val>
                                            <p:fltVal val="0.5"/>
                                          </p:val>
                                        </p:tav>
                                        <p:tav tm="100000">
                                          <p:val>
                                            <p:strVal val="#ppt_y"/>
                                          </p:val>
                                        </p:tav>
                                      </p:tavLst>
                                    </p:anim>
                                  </p:childTnLst>
                                </p:cTn>
                              </p:par>
                              <p:par>
                                <p:cTn id="77" presetID="53" presetClass="entr" presetSubtype="528"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anim calcmode="lin" valueType="num">
                                      <p:cBhvr>
                                        <p:cTn id="79" dur="500" fill="hold"/>
                                        <p:tgtEl>
                                          <p:spTgt spid="72"/>
                                        </p:tgtEl>
                                        <p:attrNameLst>
                                          <p:attrName>ppt_w</p:attrName>
                                        </p:attrNameLst>
                                      </p:cBhvr>
                                      <p:tavLst>
                                        <p:tav tm="0">
                                          <p:val>
                                            <p:fltVal val="0"/>
                                          </p:val>
                                        </p:tav>
                                        <p:tav tm="100000">
                                          <p:val>
                                            <p:strVal val="#ppt_w"/>
                                          </p:val>
                                        </p:tav>
                                      </p:tavLst>
                                    </p:anim>
                                    <p:anim calcmode="lin" valueType="num">
                                      <p:cBhvr>
                                        <p:cTn id="80" dur="500" fill="hold"/>
                                        <p:tgtEl>
                                          <p:spTgt spid="72"/>
                                        </p:tgtEl>
                                        <p:attrNameLst>
                                          <p:attrName>ppt_h</p:attrName>
                                        </p:attrNameLst>
                                      </p:cBhvr>
                                      <p:tavLst>
                                        <p:tav tm="0">
                                          <p:val>
                                            <p:fltVal val="0"/>
                                          </p:val>
                                        </p:tav>
                                        <p:tav tm="100000">
                                          <p:val>
                                            <p:strVal val="#ppt_h"/>
                                          </p:val>
                                        </p:tav>
                                      </p:tavLst>
                                    </p:anim>
                                    <p:animEffect transition="in" filter="fade">
                                      <p:cBhvr>
                                        <p:cTn id="81" dur="500"/>
                                        <p:tgtEl>
                                          <p:spTgt spid="72"/>
                                        </p:tgtEl>
                                      </p:cBhvr>
                                    </p:animEffect>
                                    <p:anim calcmode="lin" valueType="num">
                                      <p:cBhvr>
                                        <p:cTn id="82" dur="500" fill="hold"/>
                                        <p:tgtEl>
                                          <p:spTgt spid="72"/>
                                        </p:tgtEl>
                                        <p:attrNameLst>
                                          <p:attrName>ppt_x</p:attrName>
                                        </p:attrNameLst>
                                      </p:cBhvr>
                                      <p:tavLst>
                                        <p:tav tm="0">
                                          <p:val>
                                            <p:fltVal val="0.5"/>
                                          </p:val>
                                        </p:tav>
                                        <p:tav tm="100000">
                                          <p:val>
                                            <p:strVal val="#ppt_x"/>
                                          </p:val>
                                        </p:tav>
                                      </p:tavLst>
                                    </p:anim>
                                    <p:anim calcmode="lin" valueType="num">
                                      <p:cBhvr>
                                        <p:cTn id="83" dur="500" fill="hold"/>
                                        <p:tgtEl>
                                          <p:spTgt spid="72"/>
                                        </p:tgtEl>
                                        <p:attrNameLst>
                                          <p:attrName>ppt_y</p:attrName>
                                        </p:attrNameLst>
                                      </p:cBhvr>
                                      <p:tavLst>
                                        <p:tav tm="0">
                                          <p:val>
                                            <p:fltVal val="0.5"/>
                                          </p:val>
                                        </p:tav>
                                        <p:tav tm="100000">
                                          <p:val>
                                            <p:strVal val="#ppt_y"/>
                                          </p:val>
                                        </p:tav>
                                      </p:tavLst>
                                    </p:anim>
                                  </p:childTnLst>
                                </p:cTn>
                              </p:par>
                            </p:childTnLst>
                          </p:cTn>
                        </p:par>
                        <p:par>
                          <p:cTn id="84" fill="hold">
                            <p:stCondLst>
                              <p:cond delay="3000"/>
                            </p:stCondLst>
                            <p:childTnLst>
                              <p:par>
                                <p:cTn id="85" presetID="10" presetClass="entr" presetSubtype="0" fill="hold" grpId="0"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6" grpId="0" animBg="1"/>
      <p:bldP spid="77" grpId="0" animBg="1"/>
      <p:bldP spid="57" grpId="0" animBg="1"/>
      <p:bldP spid="80" grpId="0" animBg="1"/>
      <p:bldP spid="81" grpId="0" animBg="1"/>
      <p:bldP spid="46" grpId="0"/>
      <p:bldP spid="6" grpId="0"/>
      <p:bldP spid="5" grpId="0"/>
      <p:bldP spid="53"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7222" y="2582863"/>
            <a:ext cx="9822245" cy="1828800"/>
          </a:xfrm>
        </p:spPr>
        <p:txBody>
          <a:bodyPr anchor="ctr">
            <a:normAutofit/>
          </a:bodyPr>
          <a:lstStyle/>
          <a:p>
            <a:r>
              <a:rPr lang="en-US" dirty="0">
                <a:solidFill>
                  <a:schemeClr val="accent5"/>
                </a:solidFill>
              </a:rPr>
              <a:t>Security baseline:</a:t>
            </a:r>
            <a:br>
              <a:rPr lang="en-US" dirty="0"/>
            </a:br>
            <a:r>
              <a:rPr lang="en-US" dirty="0"/>
              <a:t>Get started</a:t>
            </a:r>
          </a:p>
        </p:txBody>
      </p:sp>
    </p:spTree>
    <p:extLst>
      <p:ext uri="{BB962C8B-B14F-4D97-AF65-F5344CB8AC3E}">
        <p14:creationId xmlns:p14="http://schemas.microsoft.com/office/powerpoint/2010/main" val="40713354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A04224-99C0-435D-BD61-D02A04533C2C}"/>
              </a:ext>
            </a:extLst>
          </p:cNvPr>
          <p:cNvSpPr>
            <a:spLocks noGrp="1"/>
          </p:cNvSpPr>
          <p:nvPr>
            <p:ph type="title"/>
          </p:nvPr>
        </p:nvSpPr>
        <p:spPr>
          <a:xfrm>
            <a:off x="465080" y="389537"/>
            <a:ext cx="11989116" cy="410369"/>
          </a:xfrm>
        </p:spPr>
        <p:txBody>
          <a:bodyPr/>
          <a:lstStyle/>
          <a:p>
            <a:r>
              <a:rPr lang="en-US" dirty="0"/>
              <a:t>Accelerate security with native tools</a:t>
            </a:r>
          </a:p>
        </p:txBody>
      </p:sp>
      <p:sp>
        <p:nvSpPr>
          <p:cNvPr id="94" name="Rectangle 93">
            <a:extLst>
              <a:ext uri="{FF2B5EF4-FFF2-40B4-BE49-F238E27FC236}">
                <a16:creationId xmlns:a16="http://schemas.microsoft.com/office/drawing/2014/main" id="{1030D40D-1C67-48A8-A686-79EBDECA22C0}"/>
              </a:ext>
              <a:ext uri="{C183D7F6-B498-43B3-948B-1728B52AA6E4}">
                <adec:decorative xmlns:adec="http://schemas.microsoft.com/office/drawing/2017/decorative" val="1"/>
              </a:ext>
            </a:extLst>
          </p:cNvPr>
          <p:cNvSpPr/>
          <p:nvPr/>
        </p:nvSpPr>
        <p:spPr bwMode="auto">
          <a:xfrm>
            <a:off x="2690156" y="856600"/>
            <a:ext cx="9319282" cy="39672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Text Placeholder 9">
            <a:extLst>
              <a:ext uri="{FF2B5EF4-FFF2-40B4-BE49-F238E27FC236}">
                <a16:creationId xmlns:a16="http://schemas.microsoft.com/office/drawing/2014/main" id="{9A1C6935-E14D-4E10-AD69-0AEFB5CAB8AD}"/>
              </a:ext>
            </a:extLst>
          </p:cNvPr>
          <p:cNvSpPr txBox="1">
            <a:spLocks/>
          </p:cNvSpPr>
          <p:nvPr/>
        </p:nvSpPr>
        <p:spPr>
          <a:xfrm>
            <a:off x="2886392" y="956822"/>
            <a:ext cx="978435" cy="31390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ts val="2400"/>
              </a:lnSpc>
              <a:buNone/>
              <a:defRPr/>
            </a:pPr>
            <a:r>
              <a:rPr lang="en-US" sz="2000" dirty="0">
                <a:latin typeface="Segoe UI"/>
              </a:rPr>
              <a:t>Secure</a:t>
            </a:r>
          </a:p>
        </p:txBody>
      </p:sp>
      <p:sp>
        <p:nvSpPr>
          <p:cNvPr id="96" name="Text Placeholder 9">
            <a:extLst>
              <a:ext uri="{FF2B5EF4-FFF2-40B4-BE49-F238E27FC236}">
                <a16:creationId xmlns:a16="http://schemas.microsoft.com/office/drawing/2014/main" id="{D34EB76B-648A-4343-A8E0-3CC31D45EFCF}"/>
              </a:ext>
            </a:extLst>
          </p:cNvPr>
          <p:cNvSpPr txBox="1">
            <a:spLocks/>
          </p:cNvSpPr>
          <p:nvPr/>
        </p:nvSpPr>
        <p:spPr>
          <a:xfrm>
            <a:off x="2690156" y="956822"/>
            <a:ext cx="9319282" cy="31390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lnSpc>
                <a:spcPts val="2400"/>
              </a:lnSpc>
              <a:buNone/>
              <a:defRPr/>
            </a:pPr>
            <a:r>
              <a:rPr lang="en-US" sz="2000" dirty="0">
                <a:latin typeface="Segoe UI Semibold"/>
              </a:rPr>
              <a:t>Business alignment</a:t>
            </a:r>
          </a:p>
        </p:txBody>
      </p:sp>
      <p:sp>
        <p:nvSpPr>
          <p:cNvPr id="97" name="Rectangle 96">
            <a:extLst>
              <a:ext uri="{FF2B5EF4-FFF2-40B4-BE49-F238E27FC236}">
                <a16:creationId xmlns:a16="http://schemas.microsoft.com/office/drawing/2014/main" id="{165E18C7-C065-4D9B-A75D-D412C8F33F48}"/>
              </a:ext>
            </a:extLst>
          </p:cNvPr>
          <p:cNvSpPr/>
          <p:nvPr/>
        </p:nvSpPr>
        <p:spPr bwMode="auto">
          <a:xfrm>
            <a:off x="3838848" y="1298527"/>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Risk insights</a:t>
            </a:r>
          </a:p>
          <a:p>
            <a:pPr>
              <a:lnSpc>
                <a:spcPct val="90000"/>
              </a:lnSpc>
              <a:spcAft>
                <a:spcPts val="612"/>
              </a:spcAft>
            </a:pPr>
            <a:r>
              <a:rPr lang="en-US" sz="1122" dirty="0">
                <a:gradFill>
                  <a:gsLst>
                    <a:gs pos="2917">
                      <a:schemeClr val="tx1"/>
                    </a:gs>
                    <a:gs pos="30000">
                      <a:schemeClr val="tx1"/>
                    </a:gs>
                  </a:gsLst>
                  <a:lin ang="5400000" scaled="0"/>
                </a:gradFill>
              </a:rPr>
              <a:t>Integrate security insights into risk management framework and digital initiatives.</a:t>
            </a:r>
          </a:p>
        </p:txBody>
      </p:sp>
      <p:sp>
        <p:nvSpPr>
          <p:cNvPr id="98" name="Rectangle 97">
            <a:extLst>
              <a:ext uri="{FF2B5EF4-FFF2-40B4-BE49-F238E27FC236}">
                <a16:creationId xmlns:a16="http://schemas.microsoft.com/office/drawing/2014/main" id="{4219E52E-5433-4822-B154-504FCB9DFC16}"/>
              </a:ext>
            </a:extLst>
          </p:cNvPr>
          <p:cNvSpPr/>
          <p:nvPr/>
        </p:nvSpPr>
        <p:spPr bwMode="auto">
          <a:xfrm>
            <a:off x="6865485" y="1298527"/>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integration</a:t>
            </a:r>
          </a:p>
          <a:p>
            <a:pPr>
              <a:lnSpc>
                <a:spcPct val="90000"/>
              </a:lnSpc>
              <a:spcAft>
                <a:spcPts val="612"/>
              </a:spcAft>
            </a:pPr>
            <a:r>
              <a:rPr lang="en-US" sz="1122" dirty="0">
                <a:gradFill>
                  <a:gsLst>
                    <a:gs pos="2917">
                      <a:schemeClr val="tx1"/>
                    </a:gs>
                    <a:gs pos="30000">
                      <a:schemeClr val="tx1"/>
                    </a:gs>
                  </a:gsLst>
                  <a:lin ang="5400000" scaled="0"/>
                </a:gradFill>
              </a:rPr>
              <a:t>Integrate security insights and practices into business and IT processes</a:t>
            </a:r>
          </a:p>
        </p:txBody>
      </p:sp>
      <p:sp>
        <p:nvSpPr>
          <p:cNvPr id="99" name="Rectangle 98">
            <a:extLst>
              <a:ext uri="{FF2B5EF4-FFF2-40B4-BE49-F238E27FC236}">
                <a16:creationId xmlns:a16="http://schemas.microsoft.com/office/drawing/2014/main" id="{92641DD6-C813-4C55-A75D-5B8C9DDE2566}"/>
              </a:ext>
            </a:extLst>
          </p:cNvPr>
          <p:cNvSpPr/>
          <p:nvPr/>
        </p:nvSpPr>
        <p:spPr bwMode="auto">
          <a:xfrm>
            <a:off x="10166596" y="1298527"/>
            <a:ext cx="1866055"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Operational resilience</a:t>
            </a:r>
          </a:p>
          <a:p>
            <a:pPr>
              <a:lnSpc>
                <a:spcPct val="90000"/>
              </a:lnSpc>
              <a:spcAft>
                <a:spcPts val="612"/>
              </a:spcAft>
            </a:pPr>
            <a:r>
              <a:rPr lang="en-US" sz="1122" dirty="0">
                <a:gradFill>
                  <a:gsLst>
                    <a:gs pos="2917">
                      <a:schemeClr val="tx1"/>
                    </a:gs>
                    <a:gs pos="30000">
                      <a:schemeClr val="tx1"/>
                    </a:gs>
                  </a:gsLst>
                  <a:lin ang="5400000" scaled="0"/>
                </a:gradFill>
              </a:rPr>
              <a:t>Ensure organization can operate during attacks and rapidly regain full operational status.</a:t>
            </a:r>
          </a:p>
        </p:txBody>
      </p:sp>
      <p:sp>
        <p:nvSpPr>
          <p:cNvPr id="100" name="Text Placeholder 9">
            <a:extLst>
              <a:ext uri="{FF2B5EF4-FFF2-40B4-BE49-F238E27FC236}">
                <a16:creationId xmlns:a16="http://schemas.microsoft.com/office/drawing/2014/main" id="{0B633908-4F1F-4E0E-8B74-A9F7CDFCB8EA}"/>
              </a:ext>
            </a:extLst>
          </p:cNvPr>
          <p:cNvSpPr txBox="1">
            <a:spLocks/>
          </p:cNvSpPr>
          <p:nvPr/>
        </p:nvSpPr>
        <p:spPr>
          <a:xfrm>
            <a:off x="2690156" y="2472354"/>
            <a:ext cx="9283782" cy="313904"/>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32563">
              <a:lnSpc>
                <a:spcPts val="2400"/>
              </a:lnSpc>
              <a:defRPr/>
            </a:pPr>
            <a:r>
              <a:rPr lang="en-US" sz="2000" dirty="0">
                <a:solidFill>
                  <a:srgbClr val="000000"/>
                </a:solidFill>
                <a:latin typeface="Segoe UI Semibold"/>
              </a:rPr>
              <a:t>Security disciplines</a:t>
            </a:r>
          </a:p>
        </p:txBody>
      </p:sp>
      <p:sp>
        <p:nvSpPr>
          <p:cNvPr id="101" name="Rectangle 100">
            <a:extLst>
              <a:ext uri="{FF2B5EF4-FFF2-40B4-BE49-F238E27FC236}">
                <a16:creationId xmlns:a16="http://schemas.microsoft.com/office/drawing/2014/main" id="{09572D1E-7793-4E55-ACEE-43C612BBEFC1}"/>
              </a:ext>
            </a:extLst>
          </p:cNvPr>
          <p:cNvSpPr/>
          <p:nvPr/>
        </p:nvSpPr>
        <p:spPr bwMode="auto">
          <a:xfrm>
            <a:off x="2818043" y="3534148"/>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Access control</a:t>
            </a:r>
          </a:p>
          <a:p>
            <a:pPr>
              <a:lnSpc>
                <a:spcPct val="90000"/>
              </a:lnSpc>
              <a:spcAft>
                <a:spcPts val="612"/>
              </a:spcAft>
            </a:pPr>
            <a:r>
              <a:rPr lang="en-US" sz="1122" dirty="0">
                <a:gradFill>
                  <a:gsLst>
                    <a:gs pos="2917">
                      <a:schemeClr val="tx1"/>
                    </a:gs>
                    <a:gs pos="30000">
                      <a:schemeClr val="tx1"/>
                    </a:gs>
                  </a:gsLst>
                  <a:lin ang="5400000" scaled="0"/>
                </a:gradFill>
              </a:rPr>
              <a:t>Establish Zero Trust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access model. Extend modern protection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to legacy assets.</a:t>
            </a:r>
          </a:p>
        </p:txBody>
      </p:sp>
      <p:sp>
        <p:nvSpPr>
          <p:cNvPr id="102" name="Rectangle 101">
            <a:extLst>
              <a:ext uri="{FF2B5EF4-FFF2-40B4-BE49-F238E27FC236}">
                <a16:creationId xmlns:a16="http://schemas.microsoft.com/office/drawing/2014/main" id="{80B47B3C-7818-498E-B834-BB743D34B412}"/>
              </a:ext>
            </a:extLst>
          </p:cNvPr>
          <p:cNvSpPr/>
          <p:nvPr/>
        </p:nvSpPr>
        <p:spPr bwMode="auto">
          <a:xfrm>
            <a:off x="4672500" y="3534148"/>
            <a:ext cx="1980056"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operations</a:t>
            </a:r>
          </a:p>
          <a:p>
            <a:pPr>
              <a:lnSpc>
                <a:spcPct val="90000"/>
              </a:lnSpc>
              <a:spcAft>
                <a:spcPts val="612"/>
              </a:spcAft>
            </a:pPr>
            <a:r>
              <a:rPr lang="en-US" sz="1122" dirty="0">
                <a:gradFill>
                  <a:gsLst>
                    <a:gs pos="2917">
                      <a:schemeClr val="tx1"/>
                    </a:gs>
                    <a:gs pos="30000">
                      <a:schemeClr val="tx1"/>
                    </a:gs>
                  </a:gsLst>
                  <a:lin ang="5400000" scaled="0"/>
                </a:gradFill>
              </a:rPr>
              <a:t>Detect, respond, and recover from attacks;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hunt for hidden threats; lead through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data-driven decision</a:t>
            </a:r>
          </a:p>
        </p:txBody>
      </p:sp>
      <p:sp>
        <p:nvSpPr>
          <p:cNvPr id="103" name="Rectangle 102">
            <a:extLst>
              <a:ext uri="{FF2B5EF4-FFF2-40B4-BE49-F238E27FC236}">
                <a16:creationId xmlns:a16="http://schemas.microsoft.com/office/drawing/2014/main" id="{1F68501F-BF77-4473-B417-632F288B35D3}"/>
              </a:ext>
            </a:extLst>
          </p:cNvPr>
          <p:cNvSpPr/>
          <p:nvPr/>
        </p:nvSpPr>
        <p:spPr bwMode="auto">
          <a:xfrm>
            <a:off x="6526957" y="3534148"/>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Asset protection</a:t>
            </a:r>
          </a:p>
          <a:p>
            <a:pPr>
              <a:lnSpc>
                <a:spcPct val="90000"/>
              </a:lnSpc>
              <a:spcAft>
                <a:spcPts val="612"/>
              </a:spcAft>
            </a:pPr>
            <a:r>
              <a:rPr lang="en-US" sz="1122" dirty="0">
                <a:gradFill>
                  <a:gsLst>
                    <a:gs pos="2917">
                      <a:schemeClr val="tx1"/>
                    </a:gs>
                    <a:gs pos="30000">
                      <a:schemeClr val="tx1"/>
                    </a:gs>
                  </a:gsLst>
                  <a:lin ang="5400000" scaled="0"/>
                </a:gradFill>
              </a:rPr>
              <a:t>Protect sensitive data and systems. Continuously discover, classify &amp; secure assets.</a:t>
            </a:r>
          </a:p>
        </p:txBody>
      </p:sp>
      <p:sp>
        <p:nvSpPr>
          <p:cNvPr id="104" name="Rectangle 103">
            <a:extLst>
              <a:ext uri="{FF2B5EF4-FFF2-40B4-BE49-F238E27FC236}">
                <a16:creationId xmlns:a16="http://schemas.microsoft.com/office/drawing/2014/main" id="{5013E955-5224-4E7C-B812-7B370664C1CF}"/>
              </a:ext>
            </a:extLst>
          </p:cNvPr>
          <p:cNvSpPr/>
          <p:nvPr/>
        </p:nvSpPr>
        <p:spPr bwMode="auto">
          <a:xfrm>
            <a:off x="8381414" y="3534148"/>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Security governance</a:t>
            </a:r>
          </a:p>
          <a:p>
            <a:pPr>
              <a:lnSpc>
                <a:spcPct val="90000"/>
              </a:lnSpc>
              <a:spcAft>
                <a:spcPts val="612"/>
              </a:spcAft>
            </a:pPr>
            <a:r>
              <a:rPr lang="en-US" sz="1122" dirty="0">
                <a:gradFill>
                  <a:gsLst>
                    <a:gs pos="2917">
                      <a:schemeClr val="tx1"/>
                    </a:gs>
                    <a:gs pos="30000">
                      <a:schemeClr val="tx1"/>
                    </a:gs>
                  </a:gsLst>
                  <a:lin ang="5400000" scaled="0"/>
                </a:gradFill>
              </a:rPr>
              <a:t>Continuously identify, measure, and manage security posture to correct deviation and reduce risk.</a:t>
            </a:r>
          </a:p>
        </p:txBody>
      </p:sp>
      <p:sp>
        <p:nvSpPr>
          <p:cNvPr id="105" name="Rectangle 104">
            <a:extLst>
              <a:ext uri="{FF2B5EF4-FFF2-40B4-BE49-F238E27FC236}">
                <a16:creationId xmlns:a16="http://schemas.microsoft.com/office/drawing/2014/main" id="{873D0E78-1A1C-410E-BD24-EE44108328E6}"/>
              </a:ext>
            </a:extLst>
          </p:cNvPr>
          <p:cNvSpPr/>
          <p:nvPr/>
        </p:nvSpPr>
        <p:spPr bwMode="auto">
          <a:xfrm>
            <a:off x="10235872" y="3534148"/>
            <a:ext cx="1920240" cy="695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1224" dirty="0">
                <a:solidFill>
                  <a:srgbClr val="000000"/>
                </a:solidFill>
                <a:latin typeface="Segoe UI Semibold"/>
                <a:ea typeface="Segoe UI" pitchFamily="34" charset="0"/>
                <a:cs typeface="Segoe UI" pitchFamily="34" charset="0"/>
              </a:rPr>
              <a:t>Innovation security</a:t>
            </a:r>
          </a:p>
          <a:p>
            <a:pPr>
              <a:lnSpc>
                <a:spcPct val="90000"/>
              </a:lnSpc>
              <a:spcAft>
                <a:spcPts val="612"/>
              </a:spcAft>
            </a:pPr>
            <a:r>
              <a:rPr lang="en-US" sz="1122" dirty="0">
                <a:gradFill>
                  <a:gsLst>
                    <a:gs pos="2917">
                      <a:schemeClr val="tx1"/>
                    </a:gs>
                    <a:gs pos="30000">
                      <a:schemeClr val="tx1"/>
                    </a:gs>
                  </a:gsLst>
                  <a:lin ang="5400000" scaled="0"/>
                </a:gradFill>
              </a:rPr>
              <a:t>Integrate security into </a:t>
            </a:r>
            <a:r>
              <a:rPr lang="en-US" sz="1122" dirty="0" err="1">
                <a:gradFill>
                  <a:gsLst>
                    <a:gs pos="2917">
                      <a:schemeClr val="tx1"/>
                    </a:gs>
                    <a:gs pos="30000">
                      <a:schemeClr val="tx1"/>
                    </a:gs>
                  </a:gsLst>
                  <a:lin ang="5400000" scaled="0"/>
                </a:gradFill>
              </a:rPr>
              <a:t>DevSecOps</a:t>
            </a:r>
            <a:r>
              <a:rPr lang="en-US" sz="1122" dirty="0">
                <a:gradFill>
                  <a:gsLst>
                    <a:gs pos="2917">
                      <a:schemeClr val="tx1"/>
                    </a:gs>
                    <a:gs pos="30000">
                      <a:schemeClr val="tx1"/>
                    </a:gs>
                  </a:gsLst>
                  <a:lin ang="5400000" scaled="0"/>
                </a:gradFill>
              </a:rPr>
              <a:t> processes. </a:t>
            </a:r>
            <a:br>
              <a:rPr lang="en-US" sz="1122" dirty="0">
                <a:gradFill>
                  <a:gsLst>
                    <a:gs pos="2917">
                      <a:schemeClr val="tx1"/>
                    </a:gs>
                    <a:gs pos="30000">
                      <a:schemeClr val="tx1"/>
                    </a:gs>
                  </a:gsLst>
                  <a:lin ang="5400000" scaled="0"/>
                </a:gradFill>
              </a:rPr>
            </a:br>
            <a:r>
              <a:rPr lang="en-US" sz="1122" dirty="0">
                <a:gradFill>
                  <a:gsLst>
                    <a:gs pos="2917">
                      <a:schemeClr val="tx1"/>
                    </a:gs>
                    <a:gs pos="30000">
                      <a:schemeClr val="tx1"/>
                    </a:gs>
                  </a:gsLst>
                  <a:lin ang="5400000" scaled="0"/>
                </a:gradFill>
              </a:rPr>
              <a:t>Align security, development, and operations practices.</a:t>
            </a:r>
          </a:p>
        </p:txBody>
      </p:sp>
      <p:cxnSp>
        <p:nvCxnSpPr>
          <p:cNvPr id="106" name="Straight Connector 105">
            <a:extLst>
              <a:ext uri="{FF2B5EF4-FFF2-40B4-BE49-F238E27FC236}">
                <a16:creationId xmlns:a16="http://schemas.microsoft.com/office/drawing/2014/main" id="{5420E4C7-B268-4363-A774-754FC2D77E2D}"/>
              </a:ext>
              <a:ext uri="{C183D7F6-B498-43B3-948B-1728B52AA6E4}">
                <adec:decorative xmlns:adec="http://schemas.microsoft.com/office/drawing/2017/decorative" val="1"/>
              </a:ext>
            </a:extLst>
          </p:cNvPr>
          <p:cNvCxnSpPr>
            <a:cxnSpLocks/>
          </p:cNvCxnSpPr>
          <p:nvPr/>
        </p:nvCxnSpPr>
        <p:spPr>
          <a:xfrm>
            <a:off x="4978682" y="1509928"/>
            <a:ext cx="1014984"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6C6805B-F9EB-44E2-B410-535D0B021BD6}"/>
              </a:ext>
              <a:ext uri="{C183D7F6-B498-43B3-948B-1728B52AA6E4}">
                <adec:decorative xmlns:adec="http://schemas.microsoft.com/office/drawing/2017/decorative" val="1"/>
              </a:ext>
            </a:extLst>
          </p:cNvPr>
          <p:cNvCxnSpPr>
            <a:cxnSpLocks/>
          </p:cNvCxnSpPr>
          <p:nvPr/>
        </p:nvCxnSpPr>
        <p:spPr>
          <a:xfrm>
            <a:off x="8525234" y="1509928"/>
            <a:ext cx="1014739"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aphic 29">
            <a:extLst>
              <a:ext uri="{FF2B5EF4-FFF2-40B4-BE49-F238E27FC236}">
                <a16:creationId xmlns:a16="http://schemas.microsoft.com/office/drawing/2014/main" id="{0A28EF14-BE9E-40EF-B756-4F7270E7A9F4}"/>
              </a:ext>
              <a:ext uri="{C183D7F6-B498-43B3-948B-1728B52AA6E4}">
                <adec:decorative xmlns:adec="http://schemas.microsoft.com/office/drawing/2017/decorative" val="1"/>
              </a:ext>
            </a:extLst>
          </p:cNvPr>
          <p:cNvGrpSpPr/>
          <p:nvPr/>
        </p:nvGrpSpPr>
        <p:grpSpPr>
          <a:xfrm>
            <a:off x="2961722" y="1406922"/>
            <a:ext cx="729277" cy="729277"/>
            <a:chOff x="-1238151" y="9201962"/>
            <a:chExt cx="1219200" cy="1219200"/>
          </a:xfrm>
        </p:grpSpPr>
        <p:sp>
          <p:nvSpPr>
            <p:cNvPr id="109" name="Freeform: Shape 108">
              <a:extLst>
                <a:ext uri="{FF2B5EF4-FFF2-40B4-BE49-F238E27FC236}">
                  <a16:creationId xmlns:a16="http://schemas.microsoft.com/office/drawing/2014/main" id="{D61E1664-3262-47D3-930E-2E5F4A2DB8FA}"/>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1"/>
            </a:solidFill>
            <a:ln w="9525" cap="flat">
              <a:noFill/>
              <a:prstDash val="solid"/>
              <a:miter/>
            </a:ln>
          </p:spPr>
          <p:txBody>
            <a:bodyPr rtlCol="0" anchor="ctr"/>
            <a:lstStyle/>
            <a:p>
              <a:endParaRPr lang="en-US" sz="1836"/>
            </a:p>
          </p:txBody>
        </p:sp>
        <p:sp>
          <p:nvSpPr>
            <p:cNvPr id="110" name="Freeform: Shape 109">
              <a:extLst>
                <a:ext uri="{FF2B5EF4-FFF2-40B4-BE49-F238E27FC236}">
                  <a16:creationId xmlns:a16="http://schemas.microsoft.com/office/drawing/2014/main" id="{128D2F81-3F5C-4D0E-BD9A-4DE08D87A1EB}"/>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1"/>
            </a:solidFill>
            <a:ln w="9525" cap="flat">
              <a:noFill/>
              <a:prstDash val="solid"/>
              <a:miter/>
            </a:ln>
          </p:spPr>
          <p:txBody>
            <a:bodyPr rtlCol="0" anchor="ctr"/>
            <a:lstStyle/>
            <a:p>
              <a:endParaRPr lang="en-US" sz="1836" dirty="0"/>
            </a:p>
          </p:txBody>
        </p:sp>
        <p:sp>
          <p:nvSpPr>
            <p:cNvPr id="111" name="Freeform: Shape 110">
              <a:extLst>
                <a:ext uri="{FF2B5EF4-FFF2-40B4-BE49-F238E27FC236}">
                  <a16:creationId xmlns:a16="http://schemas.microsoft.com/office/drawing/2014/main" id="{A2E376F5-5316-448F-AF98-0DA0033C4B36}"/>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tx2"/>
            </a:solidFill>
            <a:ln w="9525" cap="flat">
              <a:noFill/>
              <a:prstDash val="solid"/>
              <a:miter/>
            </a:ln>
          </p:spPr>
          <p:txBody>
            <a:bodyPr rtlCol="0" anchor="ctr"/>
            <a:lstStyle/>
            <a:p>
              <a:endParaRPr lang="en-US" sz="1836"/>
            </a:p>
          </p:txBody>
        </p:sp>
        <p:sp>
          <p:nvSpPr>
            <p:cNvPr id="112" name="Freeform: Shape 111">
              <a:extLst>
                <a:ext uri="{FF2B5EF4-FFF2-40B4-BE49-F238E27FC236}">
                  <a16:creationId xmlns:a16="http://schemas.microsoft.com/office/drawing/2014/main" id="{BCCA6BBC-C4FD-4DBF-B48A-194E83159693}"/>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tx2"/>
            </a:solidFill>
            <a:ln w="9525" cap="flat">
              <a:noFill/>
              <a:prstDash val="solid"/>
              <a:miter/>
            </a:ln>
          </p:spPr>
          <p:txBody>
            <a:bodyPr rtlCol="0" anchor="ctr"/>
            <a:lstStyle/>
            <a:p>
              <a:endParaRPr lang="en-US" sz="1836"/>
            </a:p>
          </p:txBody>
        </p:sp>
        <p:sp>
          <p:nvSpPr>
            <p:cNvPr id="113" name="Freeform: Shape 112">
              <a:extLst>
                <a:ext uri="{FF2B5EF4-FFF2-40B4-BE49-F238E27FC236}">
                  <a16:creationId xmlns:a16="http://schemas.microsoft.com/office/drawing/2014/main" id="{D9DBBD43-50FF-4DA0-9628-7A774ED2FF43}"/>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chemeClr val="tx2"/>
            </a:solidFill>
            <a:ln w="9525" cap="flat">
              <a:noFill/>
              <a:prstDash val="solid"/>
              <a:miter/>
            </a:ln>
          </p:spPr>
          <p:txBody>
            <a:bodyPr rtlCol="0" anchor="ctr"/>
            <a:lstStyle/>
            <a:p>
              <a:endParaRPr lang="en-US" sz="1836"/>
            </a:p>
          </p:txBody>
        </p:sp>
      </p:grpSp>
      <p:grpSp>
        <p:nvGrpSpPr>
          <p:cNvPr id="114" name="Graphic 5">
            <a:extLst>
              <a:ext uri="{FF2B5EF4-FFF2-40B4-BE49-F238E27FC236}">
                <a16:creationId xmlns:a16="http://schemas.microsoft.com/office/drawing/2014/main" id="{CA7B9214-C37F-4A24-BC20-9B44525967D4}"/>
              </a:ext>
              <a:ext uri="{C183D7F6-B498-43B3-948B-1728B52AA6E4}">
                <adec:decorative xmlns:adec="http://schemas.microsoft.com/office/drawing/2017/decorative" val="1"/>
              </a:ext>
            </a:extLst>
          </p:cNvPr>
          <p:cNvGrpSpPr/>
          <p:nvPr/>
        </p:nvGrpSpPr>
        <p:grpSpPr>
          <a:xfrm>
            <a:off x="6207782" y="1446394"/>
            <a:ext cx="650333" cy="650333"/>
            <a:chOff x="9211900" y="210256"/>
            <a:chExt cx="730717" cy="730717"/>
          </a:xfrm>
        </p:grpSpPr>
        <p:sp>
          <p:nvSpPr>
            <p:cNvPr id="115" name="Freeform: Shape 114">
              <a:extLst>
                <a:ext uri="{FF2B5EF4-FFF2-40B4-BE49-F238E27FC236}">
                  <a16:creationId xmlns:a16="http://schemas.microsoft.com/office/drawing/2014/main" id="{102AD571-0A81-4B4B-A988-90974E5B9476}"/>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9050" cap="flat">
              <a:solidFill>
                <a:schemeClr val="tx1"/>
              </a:solidFill>
              <a:prstDash val="solid"/>
              <a:miter/>
            </a:ln>
          </p:spPr>
          <p:txBody>
            <a:bodyPr rtlCol="0" anchor="ctr"/>
            <a:lstStyle/>
            <a:p>
              <a:pPr defTabSz="932384">
                <a:defRPr/>
              </a:pPr>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1731ECB2-FC46-4E57-8C29-C79A17224399}"/>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117" name="Freeform: Shape 116">
              <a:extLst>
                <a:ext uri="{FF2B5EF4-FFF2-40B4-BE49-F238E27FC236}">
                  <a16:creationId xmlns:a16="http://schemas.microsoft.com/office/drawing/2014/main" id="{289AC3E8-9283-4D2F-AAAB-AF9CB8CBF018}"/>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118" name="Freeform: Shape 117">
              <a:extLst>
                <a:ext uri="{FF2B5EF4-FFF2-40B4-BE49-F238E27FC236}">
                  <a16:creationId xmlns:a16="http://schemas.microsoft.com/office/drawing/2014/main" id="{6D46997F-B776-4E3F-87EE-F9414A4AC16D}"/>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19" name="Freeform: Shape 118">
              <a:extLst>
                <a:ext uri="{FF2B5EF4-FFF2-40B4-BE49-F238E27FC236}">
                  <a16:creationId xmlns:a16="http://schemas.microsoft.com/office/drawing/2014/main" id="{62C72D31-C87B-46D2-9EDF-4E6E6C373B17}"/>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4877BBBF-4619-47E1-87D2-CF9B22357E1F}"/>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28BB036E-42D5-48FC-AEDA-5B0052B883C5}"/>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2" name="Freeform: Shape 121">
              <a:extLst>
                <a:ext uri="{FF2B5EF4-FFF2-40B4-BE49-F238E27FC236}">
                  <a16:creationId xmlns:a16="http://schemas.microsoft.com/office/drawing/2014/main" id="{E465543C-A859-4D66-9494-783EBFCF33B2}"/>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9050" cap="flat">
              <a:solidFill>
                <a:schemeClr val="tx1"/>
              </a:solidFill>
              <a:prstDash val="solid"/>
              <a:miter/>
            </a:ln>
          </p:spPr>
          <p:txBody>
            <a:bodyPr rtlCol="0" anchor="ctr"/>
            <a:lstStyle/>
            <a:p>
              <a:pPr defTabSz="932384"/>
              <a:endParaRPr lang="en-US">
                <a:solidFill>
                  <a:srgbClr val="FFFFFF"/>
                </a:solidFill>
                <a:latin typeface="Segoe UI"/>
              </a:endParaRPr>
            </a:p>
          </p:txBody>
        </p:sp>
        <p:sp>
          <p:nvSpPr>
            <p:cNvPr id="123" name="Freeform: Shape 122">
              <a:extLst>
                <a:ext uri="{FF2B5EF4-FFF2-40B4-BE49-F238E27FC236}">
                  <a16:creationId xmlns:a16="http://schemas.microsoft.com/office/drawing/2014/main" id="{80BDDDEE-793F-4B6E-B8E7-726AB07DCA6D}"/>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4" name="Freeform: Shape 123">
              <a:extLst>
                <a:ext uri="{FF2B5EF4-FFF2-40B4-BE49-F238E27FC236}">
                  <a16:creationId xmlns:a16="http://schemas.microsoft.com/office/drawing/2014/main" id="{530D6F03-488E-4D14-9FE5-2620FFD785FA}"/>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5" name="Freeform: Shape 124">
              <a:extLst>
                <a:ext uri="{FF2B5EF4-FFF2-40B4-BE49-F238E27FC236}">
                  <a16:creationId xmlns:a16="http://schemas.microsoft.com/office/drawing/2014/main" id="{9A5E8C6D-C546-4126-927A-FE733D0AD9E7}"/>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6" name="Freeform: Shape 125">
              <a:extLst>
                <a:ext uri="{FF2B5EF4-FFF2-40B4-BE49-F238E27FC236}">
                  <a16:creationId xmlns:a16="http://schemas.microsoft.com/office/drawing/2014/main" id="{362B8E4E-F9A8-42A1-8F89-F7CB47DA4268}"/>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sp>
          <p:nvSpPr>
            <p:cNvPr id="127" name="Freeform: Shape 126">
              <a:extLst>
                <a:ext uri="{FF2B5EF4-FFF2-40B4-BE49-F238E27FC236}">
                  <a16:creationId xmlns:a16="http://schemas.microsoft.com/office/drawing/2014/main" id="{274442A1-9560-4B5F-B226-17517BF92FCA}"/>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2F2F2F"/>
            </a:solidFill>
            <a:ln w="8011" cap="flat">
              <a:noFill/>
              <a:prstDash val="solid"/>
              <a:miter/>
            </a:ln>
          </p:spPr>
          <p:txBody>
            <a:bodyPr rtlCol="0" anchor="ctr"/>
            <a:lstStyle/>
            <a:p>
              <a:pPr defTabSz="932384">
                <a:defRPr/>
              </a:pPr>
              <a:endParaRPr lang="en-US">
                <a:solidFill>
                  <a:srgbClr val="FFFFFF"/>
                </a:solidFill>
                <a:latin typeface="Segoe UI"/>
              </a:endParaRPr>
            </a:p>
          </p:txBody>
        </p:sp>
      </p:grpSp>
      <p:sp>
        <p:nvSpPr>
          <p:cNvPr id="128" name="Oval 127">
            <a:extLst>
              <a:ext uri="{FF2B5EF4-FFF2-40B4-BE49-F238E27FC236}">
                <a16:creationId xmlns:a16="http://schemas.microsoft.com/office/drawing/2014/main" id="{C121C24D-17D9-4894-B127-551A5518D215}"/>
              </a:ext>
              <a:ext uri="{C183D7F6-B498-43B3-948B-1728B52AA6E4}">
                <adec:decorative xmlns:adec="http://schemas.microsoft.com/office/drawing/2017/decorative" val="1"/>
              </a:ext>
            </a:extLst>
          </p:cNvPr>
          <p:cNvSpPr/>
          <p:nvPr/>
        </p:nvSpPr>
        <p:spPr bwMode="auto">
          <a:xfrm>
            <a:off x="6372610" y="1611223"/>
            <a:ext cx="320675" cy="3206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a:extLst>
              <a:ext uri="{FF2B5EF4-FFF2-40B4-BE49-F238E27FC236}">
                <a16:creationId xmlns:a16="http://schemas.microsoft.com/office/drawing/2014/main" id="{12801832-6057-42EE-A8CA-8E30AA9A930C}"/>
              </a:ext>
              <a:ext uri="{C183D7F6-B498-43B3-948B-1728B52AA6E4}">
                <adec:decorative xmlns:adec="http://schemas.microsoft.com/office/drawing/2017/decorative" val="1"/>
              </a:ext>
            </a:extLst>
          </p:cNvPr>
          <p:cNvGrpSpPr/>
          <p:nvPr/>
        </p:nvGrpSpPr>
        <p:grpSpPr>
          <a:xfrm>
            <a:off x="6402668" y="1619277"/>
            <a:ext cx="260561" cy="290941"/>
            <a:chOff x="-1128166" y="2145070"/>
            <a:chExt cx="990600" cy="1106098"/>
          </a:xfrm>
        </p:grpSpPr>
        <p:sp>
          <p:nvSpPr>
            <p:cNvPr id="130" name="Rectangle: Rounded Corners 129">
              <a:extLst>
                <a:ext uri="{FF2B5EF4-FFF2-40B4-BE49-F238E27FC236}">
                  <a16:creationId xmlns:a16="http://schemas.microsoft.com/office/drawing/2014/main" id="{5B6443B5-33D6-4649-8940-E6D7F801AFF3}"/>
                </a:ext>
              </a:extLst>
            </p:cNvPr>
            <p:cNvSpPr/>
            <p:nvPr/>
          </p:nvSpPr>
          <p:spPr bwMode="auto">
            <a:xfrm>
              <a:off x="-914851" y="2145070"/>
              <a:ext cx="563971" cy="814279"/>
            </a:xfrm>
            <a:prstGeom prst="roundRect">
              <a:avLst>
                <a:gd name="adj" fmla="val 50000"/>
              </a:avLst>
            </a:prstGeom>
            <a:noFill/>
            <a:ln w="603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Graphic 2">
              <a:extLst>
                <a:ext uri="{FF2B5EF4-FFF2-40B4-BE49-F238E27FC236}">
                  <a16:creationId xmlns:a16="http://schemas.microsoft.com/office/drawing/2014/main" id="{A866E497-3BC4-4D27-BDF5-22CC7B4C0D8C}"/>
                </a:ext>
              </a:extLst>
            </p:cNvPr>
            <p:cNvSpPr/>
            <p:nvPr/>
          </p:nvSpPr>
          <p:spPr>
            <a:xfrm>
              <a:off x="-1128166" y="2527268"/>
              <a:ext cx="990600" cy="723900"/>
            </a:xfrm>
            <a:custGeom>
              <a:avLst/>
              <a:gdLst>
                <a:gd name="connsiteX0" fmla="*/ 990476 w 990600"/>
                <a:gd name="connsiteY0" fmla="*/ 723900 h 723900"/>
                <a:gd name="connsiteX1" fmla="*/ 0 w 990600"/>
                <a:gd name="connsiteY1" fmla="*/ 723900 h 723900"/>
                <a:gd name="connsiteX2" fmla="*/ 0 w 990600"/>
                <a:gd name="connsiteY2" fmla="*/ 0 h 723900"/>
                <a:gd name="connsiteX3" fmla="*/ 990600 w 990600"/>
                <a:gd name="connsiteY3" fmla="*/ 0 h 723900"/>
                <a:gd name="connsiteX4" fmla="*/ 990476 w 990600"/>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723900">
                  <a:moveTo>
                    <a:pt x="990476" y="723900"/>
                  </a:moveTo>
                  <a:lnTo>
                    <a:pt x="0" y="723900"/>
                  </a:lnTo>
                  <a:lnTo>
                    <a:pt x="0" y="0"/>
                  </a:lnTo>
                  <a:lnTo>
                    <a:pt x="990600" y="0"/>
                  </a:lnTo>
                  <a:lnTo>
                    <a:pt x="990476" y="723900"/>
                  </a:lnTo>
                  <a:close/>
                </a:path>
              </a:pathLst>
            </a:custGeom>
            <a:solidFill>
              <a:srgbClr val="0075C9"/>
            </a:solidFill>
            <a:ln w="9525" cap="flat">
              <a:noFill/>
              <a:prstDash val="solid"/>
              <a:miter/>
            </a:ln>
          </p:spPr>
          <p:txBody>
            <a:bodyPr rtlCol="0" anchor="ctr"/>
            <a:lstStyle/>
            <a:p>
              <a:endParaRPr lang="en-US" sz="1836"/>
            </a:p>
          </p:txBody>
        </p:sp>
        <p:sp>
          <p:nvSpPr>
            <p:cNvPr id="132" name="Graphic 2">
              <a:extLst>
                <a:ext uri="{FF2B5EF4-FFF2-40B4-BE49-F238E27FC236}">
                  <a16:creationId xmlns:a16="http://schemas.microsoft.com/office/drawing/2014/main" id="{D4ECF8F0-8946-4FA7-8988-C6346339C56F}"/>
                </a:ext>
              </a:extLst>
            </p:cNvPr>
            <p:cNvSpPr/>
            <p:nvPr/>
          </p:nvSpPr>
          <p:spPr>
            <a:xfrm rot="-5400000">
              <a:off x="-747166" y="2716501"/>
              <a:ext cx="228600" cy="228600"/>
            </a:xfrm>
            <a:prstGeom prst="ellipse">
              <a:avLst/>
            </a:prstGeom>
            <a:solidFill>
              <a:srgbClr val="EAEAEA"/>
            </a:solidFill>
            <a:ln w="9525" cap="flat">
              <a:noFill/>
              <a:prstDash val="solid"/>
              <a:miter/>
            </a:ln>
          </p:spPr>
          <p:txBody>
            <a:bodyPr rtlCol="0" anchor="ctr"/>
            <a:lstStyle/>
            <a:p>
              <a:endParaRPr lang="en-US" sz="1836"/>
            </a:p>
          </p:txBody>
        </p:sp>
        <p:sp>
          <p:nvSpPr>
            <p:cNvPr id="133" name="Graphic 2">
              <a:extLst>
                <a:ext uri="{FF2B5EF4-FFF2-40B4-BE49-F238E27FC236}">
                  <a16:creationId xmlns:a16="http://schemas.microsoft.com/office/drawing/2014/main" id="{98A56153-02BC-4B48-8B41-361B223BB2B8}"/>
                </a:ext>
              </a:extLst>
            </p:cNvPr>
            <p:cNvSpPr/>
            <p:nvPr/>
          </p:nvSpPr>
          <p:spPr>
            <a:xfrm>
              <a:off x="-690016" y="2832068"/>
              <a:ext cx="114300" cy="266700"/>
            </a:xfrm>
            <a:custGeom>
              <a:avLst/>
              <a:gdLst>
                <a:gd name="connsiteX0" fmla="*/ 57598 w 114300"/>
                <a:gd name="connsiteY0" fmla="*/ 0 h 266700"/>
                <a:gd name="connsiteX1" fmla="*/ 114300 w 114300"/>
                <a:gd name="connsiteY1" fmla="*/ 0 h 266700"/>
                <a:gd name="connsiteX2" fmla="*/ 114300 w 114300"/>
                <a:gd name="connsiteY2" fmla="*/ 266700 h 266700"/>
                <a:gd name="connsiteX3" fmla="*/ 57598 w 114300"/>
                <a:gd name="connsiteY3" fmla="*/ 266700 h 266700"/>
                <a:gd name="connsiteX4" fmla="*/ 56702 w 114300"/>
                <a:gd name="connsiteY4" fmla="*/ 266700 h 266700"/>
                <a:gd name="connsiteX5" fmla="*/ 0 w 114300"/>
                <a:gd name="connsiteY5" fmla="*/ 266700 h 266700"/>
                <a:gd name="connsiteX6" fmla="*/ 0 w 114300"/>
                <a:gd name="connsiteY6" fmla="*/ 0 h 266700"/>
                <a:gd name="connsiteX7" fmla="*/ 56702 w 1143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66700">
                  <a:moveTo>
                    <a:pt x="57598" y="0"/>
                  </a:moveTo>
                  <a:cubicBezTo>
                    <a:pt x="88914" y="0"/>
                    <a:pt x="114300" y="0"/>
                    <a:pt x="114300" y="0"/>
                  </a:cubicBezTo>
                  <a:lnTo>
                    <a:pt x="114300" y="266700"/>
                  </a:lnTo>
                  <a:cubicBezTo>
                    <a:pt x="114300" y="266700"/>
                    <a:pt x="88914" y="266700"/>
                    <a:pt x="57598" y="266700"/>
                  </a:cubicBezTo>
                  <a:lnTo>
                    <a:pt x="56702" y="266700"/>
                  </a:lnTo>
                  <a:cubicBezTo>
                    <a:pt x="25386" y="266700"/>
                    <a:pt x="0" y="266700"/>
                    <a:pt x="0" y="266700"/>
                  </a:cubicBezTo>
                  <a:lnTo>
                    <a:pt x="0" y="0"/>
                  </a:lnTo>
                  <a:cubicBezTo>
                    <a:pt x="0" y="0"/>
                    <a:pt x="25386" y="0"/>
                    <a:pt x="56702" y="0"/>
                  </a:cubicBezTo>
                  <a:close/>
                </a:path>
              </a:pathLst>
            </a:custGeom>
            <a:solidFill>
              <a:srgbClr val="EAEAEA"/>
            </a:solidFill>
            <a:ln w="9525" cap="flat">
              <a:noFill/>
              <a:prstDash val="solid"/>
              <a:miter/>
            </a:ln>
          </p:spPr>
          <p:txBody>
            <a:bodyPr rtlCol="0" anchor="ctr"/>
            <a:lstStyle/>
            <a:p>
              <a:endParaRPr lang="en-US" sz="1836"/>
            </a:p>
          </p:txBody>
        </p:sp>
      </p:grpSp>
      <p:grpSp>
        <p:nvGrpSpPr>
          <p:cNvPr id="134" name="Graphic 1">
            <a:extLst>
              <a:ext uri="{FF2B5EF4-FFF2-40B4-BE49-F238E27FC236}">
                <a16:creationId xmlns:a16="http://schemas.microsoft.com/office/drawing/2014/main" id="{1EC00547-969F-46AB-A973-5E64E31A689F}"/>
              </a:ext>
              <a:ext uri="{C183D7F6-B498-43B3-948B-1728B52AA6E4}">
                <adec:decorative xmlns:adec="http://schemas.microsoft.com/office/drawing/2017/decorative" val="1"/>
              </a:ext>
            </a:extLst>
          </p:cNvPr>
          <p:cNvGrpSpPr/>
          <p:nvPr/>
        </p:nvGrpSpPr>
        <p:grpSpPr>
          <a:xfrm>
            <a:off x="9403963" y="1417412"/>
            <a:ext cx="757334" cy="757334"/>
            <a:chOff x="4730866" y="2322149"/>
            <a:chExt cx="811659" cy="811659"/>
          </a:xfrm>
        </p:grpSpPr>
        <p:grpSp>
          <p:nvGrpSpPr>
            <p:cNvPr id="135" name="Graphic 1">
              <a:extLst>
                <a:ext uri="{FF2B5EF4-FFF2-40B4-BE49-F238E27FC236}">
                  <a16:creationId xmlns:a16="http://schemas.microsoft.com/office/drawing/2014/main" id="{00856376-3946-44EB-8E6A-712E0E118A4B}"/>
                </a:ext>
              </a:extLst>
            </p:cNvPr>
            <p:cNvGrpSpPr/>
            <p:nvPr/>
          </p:nvGrpSpPr>
          <p:grpSpPr>
            <a:xfrm>
              <a:off x="4730866" y="2778707"/>
              <a:ext cx="355100" cy="355100"/>
              <a:chOff x="4730866" y="2778707"/>
              <a:chExt cx="355100" cy="355100"/>
            </a:xfrm>
            <a:solidFill>
              <a:srgbClr val="0075C9"/>
            </a:solidFill>
          </p:grpSpPr>
          <p:sp>
            <p:nvSpPr>
              <p:cNvPr id="137" name="Freeform: Shape 136">
                <a:extLst>
                  <a:ext uri="{FF2B5EF4-FFF2-40B4-BE49-F238E27FC236}">
                    <a16:creationId xmlns:a16="http://schemas.microsoft.com/office/drawing/2014/main" id="{706ED5C5-F4CF-4339-B366-40B33AC22C48}"/>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endParaRPr lang="en-US" sz="1836"/>
              </a:p>
            </p:txBody>
          </p:sp>
          <p:sp>
            <p:nvSpPr>
              <p:cNvPr id="138" name="Freeform: Shape 137">
                <a:extLst>
                  <a:ext uri="{FF2B5EF4-FFF2-40B4-BE49-F238E27FC236}">
                    <a16:creationId xmlns:a16="http://schemas.microsoft.com/office/drawing/2014/main" id="{58D7E1D4-64E5-4F30-950B-2A54ACDB2CD5}"/>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sz="1836"/>
              </a:p>
            </p:txBody>
          </p:sp>
          <p:sp>
            <p:nvSpPr>
              <p:cNvPr id="139" name="Freeform: Shape 138">
                <a:extLst>
                  <a:ext uri="{FF2B5EF4-FFF2-40B4-BE49-F238E27FC236}">
                    <a16:creationId xmlns:a16="http://schemas.microsoft.com/office/drawing/2014/main" id="{A033F4D0-3A4D-4109-BD99-28D9273136C5}"/>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endParaRPr lang="en-US" sz="1836"/>
              </a:p>
            </p:txBody>
          </p:sp>
          <p:sp>
            <p:nvSpPr>
              <p:cNvPr id="140" name="Freeform: Shape 139">
                <a:extLst>
                  <a:ext uri="{FF2B5EF4-FFF2-40B4-BE49-F238E27FC236}">
                    <a16:creationId xmlns:a16="http://schemas.microsoft.com/office/drawing/2014/main" id="{637AD72B-E8FF-4833-8587-AD02E31E555B}"/>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sz="1836"/>
              </a:p>
            </p:txBody>
          </p:sp>
          <p:sp>
            <p:nvSpPr>
              <p:cNvPr id="141" name="Freeform: Shape 140">
                <a:extLst>
                  <a:ext uri="{FF2B5EF4-FFF2-40B4-BE49-F238E27FC236}">
                    <a16:creationId xmlns:a16="http://schemas.microsoft.com/office/drawing/2014/main" id="{62AE8993-CDB5-49E3-8C5B-6830DC104477}"/>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endParaRPr lang="en-US" sz="1836"/>
              </a:p>
            </p:txBody>
          </p:sp>
          <p:sp>
            <p:nvSpPr>
              <p:cNvPr id="142" name="Freeform: Shape 141">
                <a:extLst>
                  <a:ext uri="{FF2B5EF4-FFF2-40B4-BE49-F238E27FC236}">
                    <a16:creationId xmlns:a16="http://schemas.microsoft.com/office/drawing/2014/main" id="{AA79C107-8243-4069-A12D-4D0169712011}"/>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sz="1836"/>
              </a:p>
            </p:txBody>
          </p:sp>
          <p:sp>
            <p:nvSpPr>
              <p:cNvPr id="143" name="Freeform: Shape 142">
                <a:extLst>
                  <a:ext uri="{FF2B5EF4-FFF2-40B4-BE49-F238E27FC236}">
                    <a16:creationId xmlns:a16="http://schemas.microsoft.com/office/drawing/2014/main" id="{5C606E95-1BD2-424F-8339-9E81C1BCBD48}"/>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endParaRPr lang="en-US" sz="1836"/>
              </a:p>
            </p:txBody>
          </p:sp>
          <p:sp>
            <p:nvSpPr>
              <p:cNvPr id="144" name="Freeform: Shape 143">
                <a:extLst>
                  <a:ext uri="{FF2B5EF4-FFF2-40B4-BE49-F238E27FC236}">
                    <a16:creationId xmlns:a16="http://schemas.microsoft.com/office/drawing/2014/main" id="{22056B8C-4939-46C4-A824-EFFBBCD096A0}"/>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endParaRPr lang="en-US" sz="1836"/>
              </a:p>
            </p:txBody>
          </p:sp>
          <p:sp>
            <p:nvSpPr>
              <p:cNvPr id="145" name="Freeform: Shape 144">
                <a:extLst>
                  <a:ext uri="{FF2B5EF4-FFF2-40B4-BE49-F238E27FC236}">
                    <a16:creationId xmlns:a16="http://schemas.microsoft.com/office/drawing/2014/main" id="{73552132-A20F-4009-9B81-97A3EA49FA7B}"/>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endParaRPr lang="en-US" sz="1836"/>
              </a:p>
            </p:txBody>
          </p:sp>
        </p:grpSp>
        <p:sp>
          <p:nvSpPr>
            <p:cNvPr id="136" name="Freeform: Shape 135">
              <a:extLst>
                <a:ext uri="{FF2B5EF4-FFF2-40B4-BE49-F238E27FC236}">
                  <a16:creationId xmlns:a16="http://schemas.microsoft.com/office/drawing/2014/main" id="{F7AB39E1-DCE3-4EB5-8DE7-D832D138212C}"/>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endParaRPr lang="en-US" sz="1836"/>
            </a:p>
          </p:txBody>
        </p:sp>
      </p:grpSp>
      <p:pic>
        <p:nvPicPr>
          <p:cNvPr id="146" name="Graphic 145">
            <a:extLst>
              <a:ext uri="{FF2B5EF4-FFF2-40B4-BE49-F238E27FC236}">
                <a16:creationId xmlns:a16="http://schemas.microsoft.com/office/drawing/2014/main" id="{1DE76F46-0985-4C76-AD76-B9B2416955A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1796" y="2937215"/>
            <a:ext cx="307202" cy="614404"/>
          </a:xfrm>
          <a:prstGeom prst="rect">
            <a:avLst/>
          </a:prstGeom>
        </p:spPr>
      </p:pic>
      <p:grpSp>
        <p:nvGrpSpPr>
          <p:cNvPr id="147" name="Group 146">
            <a:extLst>
              <a:ext uri="{FF2B5EF4-FFF2-40B4-BE49-F238E27FC236}">
                <a16:creationId xmlns:a16="http://schemas.microsoft.com/office/drawing/2014/main" id="{A045319D-C6B8-4F4D-8C65-847281EA9E43}"/>
              </a:ext>
              <a:ext uri="{C183D7F6-B498-43B3-948B-1728B52AA6E4}">
                <adec:decorative xmlns:adec="http://schemas.microsoft.com/office/drawing/2017/decorative" val="1"/>
              </a:ext>
            </a:extLst>
          </p:cNvPr>
          <p:cNvGrpSpPr/>
          <p:nvPr/>
        </p:nvGrpSpPr>
        <p:grpSpPr>
          <a:xfrm>
            <a:off x="4951686" y="2901353"/>
            <a:ext cx="686129" cy="686129"/>
            <a:chOff x="3268023" y="3794471"/>
            <a:chExt cx="672737" cy="672737"/>
          </a:xfrm>
        </p:grpSpPr>
        <p:sp>
          <p:nvSpPr>
            <p:cNvPr id="148" name="Freeform: Shape 147">
              <a:extLst>
                <a:ext uri="{FF2B5EF4-FFF2-40B4-BE49-F238E27FC236}">
                  <a16:creationId xmlns:a16="http://schemas.microsoft.com/office/drawing/2014/main" id="{628D6845-CAC7-4549-A9EC-AD6BDC9204C3}"/>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149" name="Group 148">
              <a:extLst>
                <a:ext uri="{FF2B5EF4-FFF2-40B4-BE49-F238E27FC236}">
                  <a16:creationId xmlns:a16="http://schemas.microsoft.com/office/drawing/2014/main" id="{3B4C778D-4858-407A-B594-164B4C508E9D}"/>
                </a:ext>
              </a:extLst>
            </p:cNvPr>
            <p:cNvGrpSpPr/>
            <p:nvPr/>
          </p:nvGrpSpPr>
          <p:grpSpPr>
            <a:xfrm>
              <a:off x="3494080" y="4005903"/>
              <a:ext cx="221393" cy="265094"/>
              <a:chOff x="3102115" y="3813045"/>
              <a:chExt cx="402957" cy="482498"/>
            </a:xfrm>
          </p:grpSpPr>
          <p:sp>
            <p:nvSpPr>
              <p:cNvPr id="150" name="Rectangle: Top Corners Rounded 149">
                <a:extLst>
                  <a:ext uri="{FF2B5EF4-FFF2-40B4-BE49-F238E27FC236}">
                    <a16:creationId xmlns:a16="http://schemas.microsoft.com/office/drawing/2014/main" id="{A00D0439-B610-4264-B5C5-1C2B59EBBF46}"/>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D963FFB4-F608-4AAC-A923-8F966454570A}"/>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152" name="Graphic 35">
                <a:extLst>
                  <a:ext uri="{FF2B5EF4-FFF2-40B4-BE49-F238E27FC236}">
                    <a16:creationId xmlns:a16="http://schemas.microsoft.com/office/drawing/2014/main" id="{D8174835-EA4C-4D32-A1C3-029F02375385}"/>
                  </a:ext>
                </a:extLst>
              </p:cNvPr>
              <p:cNvGrpSpPr/>
              <p:nvPr/>
            </p:nvGrpSpPr>
            <p:grpSpPr>
              <a:xfrm>
                <a:off x="3257098" y="4078024"/>
                <a:ext cx="92990" cy="155525"/>
                <a:chOff x="3407034" y="4465249"/>
                <a:chExt cx="92990" cy="155525"/>
              </a:xfrm>
              <a:solidFill>
                <a:srgbClr val="0075C9"/>
              </a:solidFill>
            </p:grpSpPr>
            <p:sp>
              <p:nvSpPr>
                <p:cNvPr id="153" name="Freeform: Shape 152">
                  <a:extLst>
                    <a:ext uri="{FF2B5EF4-FFF2-40B4-BE49-F238E27FC236}">
                      <a16:creationId xmlns:a16="http://schemas.microsoft.com/office/drawing/2014/main" id="{2980AD76-45C1-4FEA-9D52-AB09B9B309E3}"/>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154" name="Freeform: Shape 153">
                  <a:extLst>
                    <a:ext uri="{FF2B5EF4-FFF2-40B4-BE49-F238E27FC236}">
                      <a16:creationId xmlns:a16="http://schemas.microsoft.com/office/drawing/2014/main" id="{DDBC78A4-369B-4DBD-A32C-276D034BEB12}"/>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nvGrpSpPr>
          <p:cNvPr id="155" name="Group 154">
            <a:extLst>
              <a:ext uri="{FF2B5EF4-FFF2-40B4-BE49-F238E27FC236}">
                <a16:creationId xmlns:a16="http://schemas.microsoft.com/office/drawing/2014/main" id="{3D16C059-E22B-4233-8524-E0E96DD0AE28}"/>
              </a:ext>
              <a:ext uri="{C183D7F6-B498-43B3-948B-1728B52AA6E4}">
                <adec:decorative xmlns:adec="http://schemas.microsoft.com/office/drawing/2017/decorative" val="1"/>
              </a:ext>
            </a:extLst>
          </p:cNvPr>
          <p:cNvGrpSpPr/>
          <p:nvPr/>
        </p:nvGrpSpPr>
        <p:grpSpPr>
          <a:xfrm>
            <a:off x="6970503" y="2940148"/>
            <a:ext cx="508220" cy="608538"/>
            <a:chOff x="5597700" y="3877784"/>
            <a:chExt cx="498300" cy="596660"/>
          </a:xfrm>
        </p:grpSpPr>
        <p:grpSp>
          <p:nvGrpSpPr>
            <p:cNvPr id="156" name="Group 155">
              <a:extLst>
                <a:ext uri="{FF2B5EF4-FFF2-40B4-BE49-F238E27FC236}">
                  <a16:creationId xmlns:a16="http://schemas.microsoft.com/office/drawing/2014/main" id="{6A503A67-3347-482F-A0E1-4A5F6A5F6EE2}"/>
                </a:ext>
              </a:extLst>
            </p:cNvPr>
            <p:cNvGrpSpPr/>
            <p:nvPr/>
          </p:nvGrpSpPr>
          <p:grpSpPr>
            <a:xfrm>
              <a:off x="5597700" y="3877784"/>
              <a:ext cx="498300" cy="596660"/>
              <a:chOff x="3102115" y="3813045"/>
              <a:chExt cx="402957" cy="482498"/>
            </a:xfrm>
          </p:grpSpPr>
          <p:sp>
            <p:nvSpPr>
              <p:cNvPr id="158" name="Rectangle: Top Corners Rounded 157">
                <a:extLst>
                  <a:ext uri="{FF2B5EF4-FFF2-40B4-BE49-F238E27FC236}">
                    <a16:creationId xmlns:a16="http://schemas.microsoft.com/office/drawing/2014/main" id="{670308A1-68CC-4116-ADD0-A784EFBCE6DC}"/>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6E105C35-9E93-45B6-AC0B-2061F122C3EB}"/>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pic>
          <p:nvPicPr>
            <p:cNvPr id="157" name="Graphic 156">
              <a:extLst>
                <a:ext uri="{FF2B5EF4-FFF2-40B4-BE49-F238E27FC236}">
                  <a16:creationId xmlns:a16="http://schemas.microsoft.com/office/drawing/2014/main" id="{3D8C8351-106C-48FC-AC90-F83E9FFA4A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5648" y="4169867"/>
              <a:ext cx="382404" cy="235326"/>
            </a:xfrm>
            <a:prstGeom prst="rect">
              <a:avLst/>
            </a:prstGeom>
          </p:spPr>
        </p:pic>
      </p:grpSp>
      <p:grpSp>
        <p:nvGrpSpPr>
          <p:cNvPr id="160" name="Group 159">
            <a:extLst>
              <a:ext uri="{FF2B5EF4-FFF2-40B4-BE49-F238E27FC236}">
                <a16:creationId xmlns:a16="http://schemas.microsoft.com/office/drawing/2014/main" id="{A7FCD0DA-35C0-42EF-90FA-1458F897B927}"/>
              </a:ext>
              <a:ext uri="{C183D7F6-B498-43B3-948B-1728B52AA6E4}">
                <adec:decorative xmlns:adec="http://schemas.microsoft.com/office/drawing/2017/decorative" val="1"/>
              </a:ext>
            </a:extLst>
          </p:cNvPr>
          <p:cNvGrpSpPr/>
          <p:nvPr/>
        </p:nvGrpSpPr>
        <p:grpSpPr>
          <a:xfrm>
            <a:off x="8811411" y="2943839"/>
            <a:ext cx="592745" cy="601157"/>
            <a:chOff x="7524023" y="3784922"/>
            <a:chExt cx="672737" cy="682285"/>
          </a:xfrm>
        </p:grpSpPr>
        <p:sp>
          <p:nvSpPr>
            <p:cNvPr id="161" name="Rectangle 160">
              <a:extLst>
                <a:ext uri="{FF2B5EF4-FFF2-40B4-BE49-F238E27FC236}">
                  <a16:creationId xmlns:a16="http://schemas.microsoft.com/office/drawing/2014/main" id="{9A49D332-A340-430D-A2AD-58164F6084B7}"/>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2" name="Group 161">
              <a:extLst>
                <a:ext uri="{FF2B5EF4-FFF2-40B4-BE49-F238E27FC236}">
                  <a16:creationId xmlns:a16="http://schemas.microsoft.com/office/drawing/2014/main" id="{DD384E08-084A-47D1-999F-CF8813B63908}"/>
                </a:ext>
              </a:extLst>
            </p:cNvPr>
            <p:cNvGrpSpPr/>
            <p:nvPr/>
          </p:nvGrpSpPr>
          <p:grpSpPr>
            <a:xfrm rot="10800000">
              <a:off x="7633929" y="3899601"/>
              <a:ext cx="452926" cy="452926"/>
              <a:chOff x="7318336" y="3244112"/>
              <a:chExt cx="1219200" cy="1219200"/>
            </a:xfrm>
          </p:grpSpPr>
          <p:sp>
            <p:nvSpPr>
              <p:cNvPr id="163" name="Graphic 50">
                <a:extLst>
                  <a:ext uri="{FF2B5EF4-FFF2-40B4-BE49-F238E27FC236}">
                    <a16:creationId xmlns:a16="http://schemas.microsoft.com/office/drawing/2014/main" id="{93780C09-2F31-4937-BFB6-E38347F22328}"/>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164" name="Graphic 50">
                <a:extLst>
                  <a:ext uri="{FF2B5EF4-FFF2-40B4-BE49-F238E27FC236}">
                    <a16:creationId xmlns:a16="http://schemas.microsoft.com/office/drawing/2014/main" id="{588C95C1-47E6-4AB0-A3AF-15936E0BC051}"/>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165" name="Graphic 50">
                <a:extLst>
                  <a:ext uri="{FF2B5EF4-FFF2-40B4-BE49-F238E27FC236}">
                    <a16:creationId xmlns:a16="http://schemas.microsoft.com/office/drawing/2014/main" id="{1E574C6D-00F1-473F-B602-49E6AD5902D2}"/>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166" name="Graphic 50">
                <a:extLst>
                  <a:ext uri="{FF2B5EF4-FFF2-40B4-BE49-F238E27FC236}">
                    <a16:creationId xmlns:a16="http://schemas.microsoft.com/office/drawing/2014/main" id="{D7F1CBD3-746C-4120-8A98-2729F6EA9036}"/>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nvGrpSpPr>
          <p:cNvPr id="167" name="Group 166">
            <a:extLst>
              <a:ext uri="{FF2B5EF4-FFF2-40B4-BE49-F238E27FC236}">
                <a16:creationId xmlns:a16="http://schemas.microsoft.com/office/drawing/2014/main" id="{022F6B9C-43E8-4338-A4E6-9122B4CE718D}"/>
              </a:ext>
              <a:ext uri="{C183D7F6-B498-43B3-948B-1728B52AA6E4}">
                <adec:decorative xmlns:adec="http://schemas.microsoft.com/office/drawing/2017/decorative" val="1"/>
              </a:ext>
            </a:extLst>
          </p:cNvPr>
          <p:cNvGrpSpPr/>
          <p:nvPr/>
        </p:nvGrpSpPr>
        <p:grpSpPr>
          <a:xfrm>
            <a:off x="10736845" y="2954957"/>
            <a:ext cx="485559" cy="578920"/>
            <a:chOff x="10031497" y="3869019"/>
            <a:chExt cx="476081" cy="567620"/>
          </a:xfrm>
        </p:grpSpPr>
        <p:sp>
          <p:nvSpPr>
            <p:cNvPr id="168" name="Graphic 154" descr="Shield with solid fill">
              <a:extLst>
                <a:ext uri="{FF2B5EF4-FFF2-40B4-BE49-F238E27FC236}">
                  <a16:creationId xmlns:a16="http://schemas.microsoft.com/office/drawing/2014/main" id="{F8A1C192-7A02-4EDE-99A3-3A2085D88B82}"/>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sz="1836"/>
            </a:p>
          </p:txBody>
        </p:sp>
        <p:grpSp>
          <p:nvGrpSpPr>
            <p:cNvPr id="169" name="Group 168">
              <a:extLst>
                <a:ext uri="{FF2B5EF4-FFF2-40B4-BE49-F238E27FC236}">
                  <a16:creationId xmlns:a16="http://schemas.microsoft.com/office/drawing/2014/main" id="{0ED2F81D-087A-4B45-BAC2-801B96647AC8}"/>
                </a:ext>
              </a:extLst>
            </p:cNvPr>
            <p:cNvGrpSpPr/>
            <p:nvPr/>
          </p:nvGrpSpPr>
          <p:grpSpPr>
            <a:xfrm>
              <a:off x="10165775" y="4008464"/>
              <a:ext cx="207525" cy="288731"/>
              <a:chOff x="9599612" y="6361252"/>
              <a:chExt cx="360401" cy="501429"/>
            </a:xfrm>
          </p:grpSpPr>
          <p:sp>
            <p:nvSpPr>
              <p:cNvPr id="170" name="Graphic 156">
                <a:extLst>
                  <a:ext uri="{FF2B5EF4-FFF2-40B4-BE49-F238E27FC236}">
                    <a16:creationId xmlns:a16="http://schemas.microsoft.com/office/drawing/2014/main" id="{AB4CC9D2-7D4A-41AE-8EE6-041D6974400E}"/>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sz="1836"/>
              </a:p>
            </p:txBody>
          </p:sp>
          <p:sp>
            <p:nvSpPr>
              <p:cNvPr id="171" name="Graphic 156">
                <a:extLst>
                  <a:ext uri="{FF2B5EF4-FFF2-40B4-BE49-F238E27FC236}">
                    <a16:creationId xmlns:a16="http://schemas.microsoft.com/office/drawing/2014/main" id="{E1400B7F-EA1C-4EE1-A91F-6A5A018E9406}"/>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72" name="Graphic 156">
                <a:extLst>
                  <a:ext uri="{FF2B5EF4-FFF2-40B4-BE49-F238E27FC236}">
                    <a16:creationId xmlns:a16="http://schemas.microsoft.com/office/drawing/2014/main" id="{703A8A0A-01B7-4C6D-AD99-947FADCAE57C}"/>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73" name="Graphic 156">
                <a:extLst>
                  <a:ext uri="{FF2B5EF4-FFF2-40B4-BE49-F238E27FC236}">
                    <a16:creationId xmlns:a16="http://schemas.microsoft.com/office/drawing/2014/main" id="{D9CC5735-1BBD-4BEA-9135-BFD220D250E3}"/>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sz="1836"/>
              </a:p>
            </p:txBody>
          </p:sp>
        </p:grpSp>
      </p:grpSp>
      <p:sp>
        <p:nvSpPr>
          <p:cNvPr id="178" name="TextBox 177">
            <a:extLst>
              <a:ext uri="{FF2B5EF4-FFF2-40B4-BE49-F238E27FC236}">
                <a16:creationId xmlns:a16="http://schemas.microsoft.com/office/drawing/2014/main" id="{674B81D4-D292-4C0A-A554-CFB771310D0C}"/>
              </a:ext>
            </a:extLst>
          </p:cNvPr>
          <p:cNvSpPr txBox="1"/>
          <p:nvPr/>
        </p:nvSpPr>
        <p:spPr>
          <a:xfrm>
            <a:off x="-248407" y="2827689"/>
            <a:ext cx="2607219" cy="3821559"/>
          </a:xfrm>
          <a:prstGeom prst="rect">
            <a:avLst/>
          </a:prstGeom>
          <a:noFill/>
        </p:spPr>
        <p:txBody>
          <a:bodyPr wrap="square">
            <a:spAutoFit/>
          </a:bodyPr>
          <a:lstStyle/>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AD</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M365 Defender</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Firewall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RBAC &amp; ABAC</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DDoS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Web Application Firewall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AD B2B</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AD B2C</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Bastion</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Lighthouse</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Directory Federation</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Directory Replication </a:t>
            </a:r>
            <a:b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b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Networking</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Portal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Subscription Design</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Hybrid Identity</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Management Groups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PrivateLink</a:t>
            </a:r>
            <a:endParaRPr lang="en-US" dirty="0"/>
          </a:p>
        </p:txBody>
      </p:sp>
      <p:sp>
        <p:nvSpPr>
          <p:cNvPr id="175" name="Right Bracket 174">
            <a:extLst>
              <a:ext uri="{FF2B5EF4-FFF2-40B4-BE49-F238E27FC236}">
                <a16:creationId xmlns:a16="http://schemas.microsoft.com/office/drawing/2014/main" id="{1D6BEDCF-AB7F-4D35-897B-01FE189DB319}"/>
              </a:ext>
              <a:ext uri="{C183D7F6-B498-43B3-948B-1728B52AA6E4}">
                <adec:decorative xmlns:adec="http://schemas.microsoft.com/office/drawing/2017/decorative" val="1"/>
              </a:ext>
            </a:extLst>
          </p:cNvPr>
          <p:cNvSpPr/>
          <p:nvPr/>
        </p:nvSpPr>
        <p:spPr>
          <a:xfrm rot="10800000">
            <a:off x="2544935" y="2954957"/>
            <a:ext cx="118872" cy="1814830"/>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ight Bracket 179">
            <a:extLst>
              <a:ext uri="{FF2B5EF4-FFF2-40B4-BE49-F238E27FC236}">
                <a16:creationId xmlns:a16="http://schemas.microsoft.com/office/drawing/2014/main" id="{71BA06A8-AF96-4347-8257-8D5D8D857E34}"/>
              </a:ext>
              <a:ext uri="{C183D7F6-B498-43B3-948B-1728B52AA6E4}">
                <adec:decorative xmlns:adec="http://schemas.microsoft.com/office/drawing/2017/decorative" val="1"/>
              </a:ext>
            </a:extLst>
          </p:cNvPr>
          <p:cNvSpPr/>
          <p:nvPr/>
        </p:nvSpPr>
        <p:spPr>
          <a:xfrm rot="5400000">
            <a:off x="5340988" y="4077934"/>
            <a:ext cx="118872" cy="167189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Right Bracket 180">
            <a:extLst>
              <a:ext uri="{FF2B5EF4-FFF2-40B4-BE49-F238E27FC236}">
                <a16:creationId xmlns:a16="http://schemas.microsoft.com/office/drawing/2014/main" id="{5D739C7A-7C59-4315-896D-6BE24D1ED486}"/>
              </a:ext>
              <a:ext uri="{C183D7F6-B498-43B3-948B-1728B52AA6E4}">
                <adec:decorative xmlns:adec="http://schemas.microsoft.com/office/drawing/2017/decorative" val="1"/>
              </a:ext>
            </a:extLst>
          </p:cNvPr>
          <p:cNvSpPr/>
          <p:nvPr/>
        </p:nvSpPr>
        <p:spPr>
          <a:xfrm rot="5400000">
            <a:off x="7265587" y="4077202"/>
            <a:ext cx="118872" cy="1673352"/>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ight Bracket 181">
            <a:extLst>
              <a:ext uri="{FF2B5EF4-FFF2-40B4-BE49-F238E27FC236}">
                <a16:creationId xmlns:a16="http://schemas.microsoft.com/office/drawing/2014/main" id="{2286EB84-6A1E-42E5-A8C2-C7287AF23E51}"/>
              </a:ext>
              <a:ext uri="{C183D7F6-B498-43B3-948B-1728B52AA6E4}">
                <adec:decorative xmlns:adec="http://schemas.microsoft.com/office/drawing/2017/decorative" val="1"/>
              </a:ext>
            </a:extLst>
          </p:cNvPr>
          <p:cNvSpPr/>
          <p:nvPr/>
        </p:nvSpPr>
        <p:spPr>
          <a:xfrm rot="5400000">
            <a:off x="9190187" y="4077934"/>
            <a:ext cx="118872" cy="167189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ight Bracket 182">
            <a:extLst>
              <a:ext uri="{FF2B5EF4-FFF2-40B4-BE49-F238E27FC236}">
                <a16:creationId xmlns:a16="http://schemas.microsoft.com/office/drawing/2014/main" id="{A00DC3C3-2524-4E7F-8935-DAD725451373}"/>
              </a:ext>
              <a:ext uri="{C183D7F6-B498-43B3-948B-1728B52AA6E4}">
                <adec:decorative xmlns:adec="http://schemas.microsoft.com/office/drawing/2017/decorative" val="1"/>
              </a:ext>
            </a:extLst>
          </p:cNvPr>
          <p:cNvSpPr/>
          <p:nvPr/>
        </p:nvSpPr>
        <p:spPr>
          <a:xfrm rot="5400000">
            <a:off x="11114056" y="4077935"/>
            <a:ext cx="118872" cy="167189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TextBox 186">
            <a:extLst>
              <a:ext uri="{FF2B5EF4-FFF2-40B4-BE49-F238E27FC236}">
                <a16:creationId xmlns:a16="http://schemas.microsoft.com/office/drawing/2014/main" id="{D1F1154A-83D1-4224-84B4-2EE42CC04F0E}"/>
              </a:ext>
            </a:extLst>
          </p:cNvPr>
          <p:cNvSpPr txBox="1"/>
          <p:nvPr/>
        </p:nvSpPr>
        <p:spPr>
          <a:xfrm>
            <a:off x="4600627" y="5055807"/>
            <a:ext cx="1635743" cy="679673"/>
          </a:xfrm>
          <a:prstGeom prst="rect">
            <a:avLst/>
          </a:prstGeom>
          <a:noFill/>
        </p:spPr>
        <p:txBody>
          <a:bodyPr wrap="square">
            <a:spAutoFit/>
          </a:bodyPr>
          <a:lstStyle/>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Defender</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Sentinel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M365 Defender </a:t>
            </a:r>
            <a:endParaRPr lang="en-US" dirty="0"/>
          </a:p>
        </p:txBody>
      </p:sp>
      <p:sp>
        <p:nvSpPr>
          <p:cNvPr id="191" name="TextBox 190">
            <a:extLst>
              <a:ext uri="{FF2B5EF4-FFF2-40B4-BE49-F238E27FC236}">
                <a16:creationId xmlns:a16="http://schemas.microsoft.com/office/drawing/2014/main" id="{92EC66E3-B8A3-42DF-8024-97A079332BD2}"/>
              </a:ext>
            </a:extLst>
          </p:cNvPr>
          <p:cNvSpPr txBox="1"/>
          <p:nvPr/>
        </p:nvSpPr>
        <p:spPr>
          <a:xfrm>
            <a:off x="6525956" y="5055807"/>
            <a:ext cx="1635743" cy="1531188"/>
          </a:xfrm>
          <a:prstGeom prst="rect">
            <a:avLst/>
          </a:prstGeom>
          <a:noFill/>
        </p:spPr>
        <p:txBody>
          <a:bodyPr wrap="square">
            <a:spAutoFit/>
          </a:bodyPr>
          <a:lstStyle/>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Blueprints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Policy</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Defender</a:t>
            </a:r>
            <a:r>
              <a:rPr kumimoji="0" lang="en-US" sz="1050" b="1" i="0" u="none" strike="noStrike" kern="1200" cap="none" spc="0" normalizeH="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 for Cloud</a:t>
            </a:r>
            <a:endPar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endParaRP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Networking</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Storage</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Encryption </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Management Groups</a:t>
            </a:r>
          </a:p>
        </p:txBody>
      </p:sp>
      <p:sp>
        <p:nvSpPr>
          <p:cNvPr id="200" name="TextBox 199">
            <a:extLst>
              <a:ext uri="{FF2B5EF4-FFF2-40B4-BE49-F238E27FC236}">
                <a16:creationId xmlns:a16="http://schemas.microsoft.com/office/drawing/2014/main" id="{0E37BC59-D940-4E51-BC26-5EAA4C4A3ADF}"/>
              </a:ext>
            </a:extLst>
          </p:cNvPr>
          <p:cNvSpPr txBox="1"/>
          <p:nvPr/>
        </p:nvSpPr>
        <p:spPr>
          <a:xfrm>
            <a:off x="4565400" y="5689696"/>
            <a:ext cx="1635743" cy="892552"/>
          </a:xfrm>
          <a:prstGeom prst="rect">
            <a:avLst/>
          </a:prstGeom>
          <a:noFill/>
        </p:spPr>
        <p:txBody>
          <a:bodyPr wrap="square">
            <a:spAutoFit/>
          </a:bodyPr>
          <a:lstStyle/>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DDoS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Web App Firewall</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Site Recovery</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Backup</a:t>
            </a:r>
          </a:p>
        </p:txBody>
      </p:sp>
      <p:sp>
        <p:nvSpPr>
          <p:cNvPr id="195" name="TextBox 194">
            <a:extLst>
              <a:ext uri="{FF2B5EF4-FFF2-40B4-BE49-F238E27FC236}">
                <a16:creationId xmlns:a16="http://schemas.microsoft.com/office/drawing/2014/main" id="{835A01B2-6E2A-4774-B063-8A8D5A1DC7E9}"/>
              </a:ext>
            </a:extLst>
          </p:cNvPr>
          <p:cNvSpPr txBox="1"/>
          <p:nvPr/>
        </p:nvSpPr>
        <p:spPr>
          <a:xfrm>
            <a:off x="8121293" y="5055807"/>
            <a:ext cx="2050325" cy="1466555"/>
          </a:xfrm>
          <a:prstGeom prst="rect">
            <a:avLst/>
          </a:prstGeom>
          <a:noFill/>
        </p:spPr>
        <p:txBody>
          <a:bodyPr wrap="square">
            <a:spAutoFit/>
          </a:bodyPr>
          <a:lstStyle/>
          <a:p>
            <a:pPr lvl="0" algn="r" defTabSz="932483" fontAlgn="base">
              <a:lnSpc>
                <a:spcPct val="90000"/>
              </a:lnSpc>
              <a:spcBef>
                <a:spcPct val="0"/>
              </a:spcBef>
              <a:spcAft>
                <a:spcPts val="400"/>
              </a:spcAft>
              <a:defRPr/>
            </a:pPr>
            <a:r>
              <a:rPr lang="en-US" sz="1050" b="1" dirty="0">
                <a:solidFill>
                  <a:prstClr val="black"/>
                </a:solidFill>
                <a:latin typeface="Segoe UI" panose="020B0502040204020203" pitchFamily="34" charset="0"/>
                <a:ea typeface="Segoe UI" pitchFamily="34" charset="0"/>
                <a:cs typeface="Segoe UI" panose="020B0502040204020203" pitchFamily="34" charset="0"/>
              </a:rPr>
              <a:t>Defender for Cloud </a:t>
            </a:r>
          </a:p>
          <a:p>
            <a:pPr lvl="0" algn="r" defTabSz="932483" fontAlgn="base">
              <a:lnSpc>
                <a:spcPct val="90000"/>
              </a:lnSpc>
              <a:spcBef>
                <a:spcPct val="0"/>
              </a:spcBef>
              <a:spcAft>
                <a:spcPts val="400"/>
              </a:spcAf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Blueprints</a:t>
            </a:r>
          </a:p>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Policy</a:t>
            </a:r>
          </a:p>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RBAC &amp; ABAC</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Secure Score</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Compliance Dashboard</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Resource Locks</a:t>
            </a:r>
            <a:endParaRPr lang="en-US" dirty="0"/>
          </a:p>
        </p:txBody>
      </p:sp>
      <p:sp>
        <p:nvSpPr>
          <p:cNvPr id="199" name="TextBox 198">
            <a:extLst>
              <a:ext uri="{FF2B5EF4-FFF2-40B4-BE49-F238E27FC236}">
                <a16:creationId xmlns:a16="http://schemas.microsoft.com/office/drawing/2014/main" id="{2796DABF-7BC3-43D8-A2EA-60B7A258571D}"/>
              </a:ext>
            </a:extLst>
          </p:cNvPr>
          <p:cNvSpPr txBox="1"/>
          <p:nvPr/>
        </p:nvSpPr>
        <p:spPr>
          <a:xfrm>
            <a:off x="10443038" y="5055807"/>
            <a:ext cx="1671892" cy="1509388"/>
          </a:xfrm>
          <a:prstGeom prst="rect">
            <a:avLst/>
          </a:prstGeom>
          <a:noFill/>
        </p:spPr>
        <p:txBody>
          <a:bodyPr wrap="square">
            <a:spAutoFit/>
          </a:bodyPr>
          <a:lstStyle/>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DevOps</a:t>
            </a:r>
          </a:p>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GitHub Advanced Security</a:t>
            </a:r>
          </a:p>
          <a:p>
            <a:pPr marL="0" marR="0" lvl="0" indent="0" algn="r" defTabSz="932483" rtl="0" eaLnBrk="1" fontAlgn="base" latinLnBrk="0" hangingPunct="1">
              <a:lnSpc>
                <a:spcPct val="90000"/>
              </a:lnSpc>
              <a:spcBef>
                <a:spcPct val="0"/>
              </a:spcBef>
              <a:spcAft>
                <a:spcPts val="4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Resource Manager Templates</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Azure Automation</a:t>
            </a:r>
          </a:p>
          <a:p>
            <a:pPr marL="0" marR="0" lvl="0" indent="0" algn="r" defTabSz="932483"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Segoe UI" pitchFamily="34" charset="0"/>
                <a:cs typeface="Segoe UI" panose="020B0502040204020203" pitchFamily="34" charset="0"/>
              </a:rPr>
              <a:t>API Management Gateway</a:t>
            </a:r>
            <a:endParaRPr lang="en-US" dirty="0"/>
          </a:p>
        </p:txBody>
      </p:sp>
    </p:spTree>
    <p:extLst>
      <p:ext uri="{BB962C8B-B14F-4D97-AF65-F5344CB8AC3E}">
        <p14:creationId xmlns:p14="http://schemas.microsoft.com/office/powerpoint/2010/main" val="3378822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p:tgtEl>
                                          <p:spTgt spid="175"/>
                                        </p:tgtEl>
                                        <p:attrNameLst>
                                          <p:attrName>ppt_x</p:attrName>
                                        </p:attrNameLst>
                                      </p:cBhvr>
                                      <p:tavLst>
                                        <p:tav tm="0">
                                          <p:val>
                                            <p:strVal val="#ppt_x+#ppt_w*1.125000"/>
                                          </p:val>
                                        </p:tav>
                                        <p:tav tm="100000">
                                          <p:val>
                                            <p:strVal val="#ppt_x"/>
                                          </p:val>
                                        </p:tav>
                                      </p:tavLst>
                                    </p:anim>
                                    <p:animEffect transition="in" filter="wipe(left)">
                                      <p:cBhvr>
                                        <p:cTn id="8" dur="500"/>
                                        <p:tgtEl>
                                          <p:spTgt spid="175"/>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500"/>
                                        <p:tgtEl>
                                          <p:spTgt spid="178"/>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180"/>
                                        </p:tgtEl>
                                        <p:attrNameLst>
                                          <p:attrName>style.visibility</p:attrName>
                                        </p:attrNameLst>
                                      </p:cBhvr>
                                      <p:to>
                                        <p:strVal val="visible"/>
                                      </p:to>
                                    </p:set>
                                    <p:anim calcmode="lin" valueType="num">
                                      <p:cBhvr additive="base">
                                        <p:cTn id="16" dur="500"/>
                                        <p:tgtEl>
                                          <p:spTgt spid="180"/>
                                        </p:tgtEl>
                                        <p:attrNameLst>
                                          <p:attrName>ppt_y</p:attrName>
                                        </p:attrNameLst>
                                      </p:cBhvr>
                                      <p:tavLst>
                                        <p:tav tm="0">
                                          <p:val>
                                            <p:strVal val="#ppt_y-#ppt_h*1.125000"/>
                                          </p:val>
                                        </p:tav>
                                        <p:tav tm="100000">
                                          <p:val>
                                            <p:strVal val="#ppt_y"/>
                                          </p:val>
                                        </p:tav>
                                      </p:tavLst>
                                    </p:anim>
                                    <p:animEffect transition="in" filter="wipe(down)">
                                      <p:cBhvr>
                                        <p:cTn id="17" dur="500"/>
                                        <p:tgtEl>
                                          <p:spTgt spid="18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childTnLst>
                          </p:cTn>
                        </p:par>
                        <p:par>
                          <p:cTn id="22" fill="hold">
                            <p:stCondLst>
                              <p:cond delay="2000"/>
                            </p:stCondLst>
                            <p:childTnLst>
                              <p:par>
                                <p:cTn id="23" presetID="12" presetClass="entr" presetSubtype="1"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 calcmode="lin" valueType="num">
                                      <p:cBhvr additive="base">
                                        <p:cTn id="25" dur="500"/>
                                        <p:tgtEl>
                                          <p:spTgt spid="181"/>
                                        </p:tgtEl>
                                        <p:attrNameLst>
                                          <p:attrName>ppt_y</p:attrName>
                                        </p:attrNameLst>
                                      </p:cBhvr>
                                      <p:tavLst>
                                        <p:tav tm="0">
                                          <p:val>
                                            <p:strVal val="#ppt_y-#ppt_h*1.125000"/>
                                          </p:val>
                                        </p:tav>
                                        <p:tav tm="100000">
                                          <p:val>
                                            <p:strVal val="#ppt_y"/>
                                          </p:val>
                                        </p:tav>
                                      </p:tavLst>
                                    </p:anim>
                                    <p:animEffect transition="in" filter="wipe(down)">
                                      <p:cBhvr>
                                        <p:cTn id="26" dur="500"/>
                                        <p:tgtEl>
                                          <p:spTgt spid="18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00"/>
                                        </p:tgtEl>
                                        <p:attrNameLst>
                                          <p:attrName>style.visibility</p:attrName>
                                        </p:attrNameLst>
                                      </p:cBhvr>
                                      <p:to>
                                        <p:strVal val="visible"/>
                                      </p:to>
                                    </p:set>
                                    <p:animEffect transition="in" filter="fade">
                                      <p:cBhvr>
                                        <p:cTn id="30" dur="500"/>
                                        <p:tgtEl>
                                          <p:spTgt spid="20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1"/>
                                        </p:tgtEl>
                                        <p:attrNameLst>
                                          <p:attrName>style.visibility</p:attrName>
                                        </p:attrNameLst>
                                      </p:cBhvr>
                                      <p:to>
                                        <p:strVal val="visible"/>
                                      </p:to>
                                    </p:set>
                                    <p:animEffect transition="in" filter="fade">
                                      <p:cBhvr>
                                        <p:cTn id="33" dur="500"/>
                                        <p:tgtEl>
                                          <p:spTgt spid="191"/>
                                        </p:tgtEl>
                                      </p:cBhvr>
                                    </p:animEffect>
                                  </p:childTnLst>
                                </p:cTn>
                              </p:par>
                            </p:childTnLst>
                          </p:cTn>
                        </p:par>
                        <p:par>
                          <p:cTn id="34" fill="hold">
                            <p:stCondLst>
                              <p:cond delay="3000"/>
                            </p:stCondLst>
                            <p:childTnLst>
                              <p:par>
                                <p:cTn id="35" presetID="12" presetClass="entr" presetSubtype="1" fill="hold" grpId="0" nodeType="afterEffect">
                                  <p:stCondLst>
                                    <p:cond delay="0"/>
                                  </p:stCondLst>
                                  <p:childTnLst>
                                    <p:set>
                                      <p:cBhvr>
                                        <p:cTn id="36" dur="1" fill="hold">
                                          <p:stCondLst>
                                            <p:cond delay="0"/>
                                          </p:stCondLst>
                                        </p:cTn>
                                        <p:tgtEl>
                                          <p:spTgt spid="182"/>
                                        </p:tgtEl>
                                        <p:attrNameLst>
                                          <p:attrName>style.visibility</p:attrName>
                                        </p:attrNameLst>
                                      </p:cBhvr>
                                      <p:to>
                                        <p:strVal val="visible"/>
                                      </p:to>
                                    </p:set>
                                    <p:anim calcmode="lin" valueType="num">
                                      <p:cBhvr additive="base">
                                        <p:cTn id="37" dur="500"/>
                                        <p:tgtEl>
                                          <p:spTgt spid="182"/>
                                        </p:tgtEl>
                                        <p:attrNameLst>
                                          <p:attrName>ppt_y</p:attrName>
                                        </p:attrNameLst>
                                      </p:cBhvr>
                                      <p:tavLst>
                                        <p:tav tm="0">
                                          <p:val>
                                            <p:strVal val="#ppt_y-#ppt_h*1.125000"/>
                                          </p:val>
                                        </p:tav>
                                        <p:tav tm="100000">
                                          <p:val>
                                            <p:strVal val="#ppt_y"/>
                                          </p:val>
                                        </p:tav>
                                      </p:tavLst>
                                    </p:anim>
                                    <p:animEffect transition="in" filter="wipe(down)">
                                      <p:cBhvr>
                                        <p:cTn id="38" dur="500"/>
                                        <p:tgtEl>
                                          <p:spTgt spid="182"/>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95"/>
                                        </p:tgtEl>
                                        <p:attrNameLst>
                                          <p:attrName>style.visibility</p:attrName>
                                        </p:attrNameLst>
                                      </p:cBhvr>
                                      <p:to>
                                        <p:strVal val="visible"/>
                                      </p:to>
                                    </p:set>
                                    <p:animEffect transition="in" filter="fade">
                                      <p:cBhvr>
                                        <p:cTn id="42" dur="500"/>
                                        <p:tgtEl>
                                          <p:spTgt spid="195"/>
                                        </p:tgtEl>
                                      </p:cBhvr>
                                    </p:animEffect>
                                  </p:childTnLst>
                                </p:cTn>
                              </p:par>
                            </p:childTnLst>
                          </p:cTn>
                        </p:par>
                        <p:par>
                          <p:cTn id="43" fill="hold">
                            <p:stCondLst>
                              <p:cond delay="4000"/>
                            </p:stCondLst>
                            <p:childTnLst>
                              <p:par>
                                <p:cTn id="44" presetID="12" presetClass="entr" presetSubtype="1" fill="hold" grpId="0" nodeType="afterEffect">
                                  <p:stCondLst>
                                    <p:cond delay="0"/>
                                  </p:stCondLst>
                                  <p:childTnLst>
                                    <p:set>
                                      <p:cBhvr>
                                        <p:cTn id="45" dur="1" fill="hold">
                                          <p:stCondLst>
                                            <p:cond delay="0"/>
                                          </p:stCondLst>
                                        </p:cTn>
                                        <p:tgtEl>
                                          <p:spTgt spid="183"/>
                                        </p:tgtEl>
                                        <p:attrNameLst>
                                          <p:attrName>style.visibility</p:attrName>
                                        </p:attrNameLst>
                                      </p:cBhvr>
                                      <p:to>
                                        <p:strVal val="visible"/>
                                      </p:to>
                                    </p:set>
                                    <p:anim calcmode="lin" valueType="num">
                                      <p:cBhvr additive="base">
                                        <p:cTn id="46" dur="500"/>
                                        <p:tgtEl>
                                          <p:spTgt spid="183"/>
                                        </p:tgtEl>
                                        <p:attrNameLst>
                                          <p:attrName>ppt_y</p:attrName>
                                        </p:attrNameLst>
                                      </p:cBhvr>
                                      <p:tavLst>
                                        <p:tav tm="0">
                                          <p:val>
                                            <p:strVal val="#ppt_y-#ppt_h*1.125000"/>
                                          </p:val>
                                        </p:tav>
                                        <p:tav tm="100000">
                                          <p:val>
                                            <p:strVal val="#ppt_y"/>
                                          </p:val>
                                        </p:tav>
                                      </p:tavLst>
                                    </p:anim>
                                    <p:animEffect transition="in" filter="wipe(down)">
                                      <p:cBhvr>
                                        <p:cTn id="47" dur="500"/>
                                        <p:tgtEl>
                                          <p:spTgt spid="183"/>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fade">
                                      <p:cBhvr>
                                        <p:cTn id="51"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5" grpId="0" animBg="1"/>
      <p:bldP spid="180" grpId="0" animBg="1"/>
      <p:bldP spid="181" grpId="0" animBg="1"/>
      <p:bldP spid="182" grpId="0" animBg="1"/>
      <p:bldP spid="183" grpId="0" animBg="1"/>
      <p:bldP spid="187" grpId="0"/>
      <p:bldP spid="191" grpId="0"/>
      <p:bldP spid="200" grpId="0"/>
      <p:bldP spid="195" grpId="0"/>
      <p:bldP spid="19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C5BC03-7A57-431E-8558-8AA69E031645}"/>
              </a:ext>
            </a:extLst>
          </p:cNvPr>
          <p:cNvSpPr>
            <a:spLocks noGrp="1"/>
          </p:cNvSpPr>
          <p:nvPr>
            <p:ph type="title"/>
          </p:nvPr>
        </p:nvSpPr>
        <p:spPr>
          <a:xfrm>
            <a:off x="465080" y="632780"/>
            <a:ext cx="11531716" cy="411162"/>
          </a:xfrm>
        </p:spPr>
        <p:txBody>
          <a:bodyPr>
            <a:normAutofit/>
          </a:bodyPr>
          <a:lstStyle/>
          <a:p>
            <a:r>
              <a:rPr lang="en-US" dirty="0"/>
              <a:t>Establish a security foundation</a:t>
            </a:r>
          </a:p>
        </p:txBody>
      </p:sp>
      <p:sp>
        <p:nvSpPr>
          <p:cNvPr id="14" name="Text Placeholder 13">
            <a:extLst>
              <a:ext uri="{FF2B5EF4-FFF2-40B4-BE49-F238E27FC236}">
                <a16:creationId xmlns:a16="http://schemas.microsoft.com/office/drawing/2014/main" id="{68737B5B-1B23-4E0B-AF4C-2479A3DD7F23}"/>
              </a:ext>
            </a:extLst>
          </p:cNvPr>
          <p:cNvSpPr>
            <a:spLocks noGrp="1"/>
          </p:cNvSpPr>
          <p:nvPr>
            <p:ph type="body" sz="quarter" idx="10"/>
          </p:nvPr>
        </p:nvSpPr>
        <p:spPr>
          <a:xfrm>
            <a:off x="465080" y="1227725"/>
            <a:ext cx="9571403" cy="615553"/>
          </a:xfrm>
        </p:spPr>
        <p:txBody>
          <a:bodyPr/>
          <a:lstStyle/>
          <a:p>
            <a:pPr marL="0" indent="0">
              <a:buNone/>
            </a:pPr>
            <a:r>
              <a:rPr lang="en-US" sz="2000" dirty="0">
                <a:solidFill>
                  <a:schemeClr val="tx2"/>
                </a:solidFill>
                <a:cs typeface="Segoe UI Semilight" panose="020B0402040204020203" pitchFamily="34" charset="0"/>
              </a:rPr>
              <a:t>Don’t try to learn every security tool today. </a:t>
            </a:r>
            <a:br>
              <a:rPr lang="en-US" sz="2000" dirty="0">
                <a:solidFill>
                  <a:schemeClr val="tx2"/>
                </a:solidFill>
                <a:cs typeface="Segoe UI Semilight" panose="020B0402040204020203" pitchFamily="34" charset="0"/>
              </a:rPr>
            </a:br>
            <a:r>
              <a:rPr lang="en-US" sz="2000" dirty="0">
                <a:solidFill>
                  <a:schemeClr val="tx2"/>
                </a:solidFill>
                <a:cs typeface="Segoe UI Semilight" panose="020B0402040204020203" pitchFamily="34" charset="0"/>
              </a:rPr>
              <a:t>Take a balanced approach to implementation—audit, learn, then apply.</a:t>
            </a:r>
          </a:p>
        </p:txBody>
      </p:sp>
      <p:sp>
        <p:nvSpPr>
          <p:cNvPr id="15" name="Rectangle 14">
            <a:extLst>
              <a:ext uri="{FF2B5EF4-FFF2-40B4-BE49-F238E27FC236}">
                <a16:creationId xmlns:a16="http://schemas.microsoft.com/office/drawing/2014/main" id="{A9EF9A88-FCE4-4046-83F1-D88FB924B8B6}"/>
              </a:ext>
              <a:ext uri="{C183D7F6-B498-43B3-948B-1728B52AA6E4}">
                <adec:decorative xmlns:adec="http://schemas.microsoft.com/office/drawing/2017/decorative" val="1"/>
              </a:ext>
            </a:extLst>
          </p:cNvPr>
          <p:cNvSpPr/>
          <p:nvPr/>
        </p:nvSpPr>
        <p:spPr bwMode="auto">
          <a:xfrm>
            <a:off x="0" y="1962150"/>
            <a:ext cx="5867400" cy="2120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EC0475C1-F176-4E2B-BB6E-A4359A92AEE9}"/>
              </a:ext>
            </a:extLst>
          </p:cNvPr>
          <p:cNvSpPr txBox="1"/>
          <p:nvPr/>
        </p:nvSpPr>
        <p:spPr>
          <a:xfrm>
            <a:off x="1206500" y="2198717"/>
            <a:ext cx="4427491" cy="1732782"/>
          </a:xfrm>
          <a:prstGeom prst="rect">
            <a:avLst/>
          </a:prstGeom>
          <a:noFill/>
          <a:ln>
            <a:noFill/>
          </a:ln>
        </p:spPr>
        <p:txBody>
          <a:bodyPr wrap="square" lIns="0" tIns="0" rIns="0" bIns="0"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Security foundation</a:t>
            </a:r>
          </a:p>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Start small. Establish processes that </a:t>
            </a:r>
            <a:b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quickly evolve as cloud adoption and cloud security mature. </a:t>
            </a:r>
          </a:p>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Improve your security posture based on risks identified in the cloud adoption plans.</a:t>
            </a:r>
          </a:p>
        </p:txBody>
      </p:sp>
      <p:sp>
        <p:nvSpPr>
          <p:cNvPr id="10" name="Freeform: Shape 9" descr="Right arrow">
            <a:extLst>
              <a:ext uri="{FF2B5EF4-FFF2-40B4-BE49-F238E27FC236}">
                <a16:creationId xmlns:a16="http://schemas.microsoft.com/office/drawing/2014/main" id="{1DB32769-2239-42C4-9130-B1AEC8AFF912}"/>
              </a:ext>
            </a:extLst>
          </p:cNvPr>
          <p:cNvSpPr/>
          <p:nvPr/>
        </p:nvSpPr>
        <p:spPr bwMode="auto">
          <a:xfrm>
            <a:off x="6069185" y="2201863"/>
            <a:ext cx="296518" cy="1678274"/>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5"/>
              </a:solidFill>
              <a:effectLst/>
              <a:uLnTx/>
              <a:uFillTx/>
              <a:latin typeface="Segoe UI"/>
              <a:ea typeface="+mn-ea"/>
              <a:cs typeface="+mn-cs"/>
            </a:endParaRPr>
          </a:p>
        </p:txBody>
      </p:sp>
      <p:sp>
        <p:nvSpPr>
          <p:cNvPr id="8" name="TextBox 7">
            <a:extLst>
              <a:ext uri="{FF2B5EF4-FFF2-40B4-BE49-F238E27FC236}">
                <a16:creationId xmlns:a16="http://schemas.microsoft.com/office/drawing/2014/main" id="{6DD44F6A-68FA-4FC6-B1E2-90F1C0622333}"/>
              </a:ext>
            </a:extLst>
          </p:cNvPr>
          <p:cNvSpPr txBox="1"/>
          <p:nvPr/>
        </p:nvSpPr>
        <p:spPr>
          <a:xfrm>
            <a:off x="7237459" y="2198717"/>
            <a:ext cx="4427491" cy="1732782"/>
          </a:xfrm>
          <a:prstGeom prst="rect">
            <a:avLst/>
          </a:prstGeom>
          <a:noFill/>
          <a:ln>
            <a:noFill/>
          </a:ln>
        </p:spPr>
        <p:txBody>
          <a:bodyPr wrap="square" lIns="0" tIns="0" rIns="0" bIns="0"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Continuous</a:t>
            </a: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a:t>
            </a:r>
            <a:r>
              <a:rPr lang="en-US" sz="24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improvement</a:t>
            </a:r>
          </a:p>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As additional iterations of cloud adoption are planned, the risk profile will change. </a:t>
            </a:r>
          </a:p>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Incrementally expand processes for each security discipline, which will require expertise in additional tools.</a:t>
            </a: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302F271C-173A-4CA4-A1EE-1B51FC2E324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659701864"/>
                  </p:ext>
                </p:extLst>
              </p:nvPr>
            </p:nvGraphicFramePr>
            <p:xfrm>
              <a:off x="4030938" y="4238722"/>
              <a:ext cx="4373013" cy="2461596"/>
            </p:xfrm>
            <a:graphic>
              <a:graphicData uri="http://schemas.microsoft.com/office/powerpoint/2016/slidezoom">
                <pslz:sldZm>
                  <pslz:sldZmObj sldId="4589" cId="3378822244">
                    <pslz:zmPr id="{3C7A40D9-FF05-4C75-8944-ED0FD5225D7F}" returnToParent="0" transitionDur="1000">
                      <p166:blipFill xmlns:p166="http://schemas.microsoft.com/office/powerpoint/2016/6/main">
                        <a:blip r:embed="rId3"/>
                        <a:stretch>
                          <a:fillRect/>
                        </a:stretch>
                      </p166:blipFill>
                      <p166:spPr xmlns:p166="http://schemas.microsoft.com/office/powerpoint/2016/6/main">
                        <a:xfrm>
                          <a:off x="0" y="0"/>
                          <a:ext cx="4373013" cy="2461596"/>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302F271C-173A-4CA4-A1EE-1B51FC2E32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4030938" y="4238722"/>
                <a:ext cx="4373013" cy="2461596"/>
              </a:xfrm>
              <a:prstGeom prst="rect">
                <a:avLst/>
              </a:prstGeom>
              <a:ln w="3175">
                <a:solidFill>
                  <a:prstClr val="ltGray"/>
                </a:solidFill>
              </a:ln>
            </p:spPr>
          </p:pic>
        </mc:Fallback>
      </mc:AlternateContent>
    </p:spTree>
    <p:extLst>
      <p:ext uri="{BB962C8B-B14F-4D97-AF65-F5344CB8AC3E}">
        <p14:creationId xmlns:p14="http://schemas.microsoft.com/office/powerpoint/2010/main" val="3378993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000"/>
                            </p:stCondLst>
                            <p:childTnLst>
                              <p:par>
                                <p:cTn id="17" presetID="2" presetClass="entr" presetSubtype="8" decel="10000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7" grpId="0"/>
      <p:bldP spid="10"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ADC5-75F7-4315-8BAF-010193AD2F58}"/>
              </a:ext>
            </a:extLst>
          </p:cNvPr>
          <p:cNvSpPr>
            <a:spLocks noGrp="1"/>
          </p:cNvSpPr>
          <p:nvPr>
            <p:ph type="title"/>
          </p:nvPr>
        </p:nvSpPr>
        <p:spPr>
          <a:xfrm>
            <a:off x="465080" y="632780"/>
            <a:ext cx="11531716" cy="411162"/>
          </a:xfrm>
        </p:spPr>
        <p:txBody>
          <a:bodyPr>
            <a:normAutofit/>
          </a:bodyPr>
          <a:lstStyle/>
          <a:p>
            <a:r>
              <a:rPr lang="en-US" dirty="0"/>
              <a:t>What makes a good security foundation?</a:t>
            </a:r>
          </a:p>
        </p:txBody>
      </p:sp>
      <p:sp>
        <p:nvSpPr>
          <p:cNvPr id="4" name="Content Placeholder 3">
            <a:extLst>
              <a:ext uri="{FF2B5EF4-FFF2-40B4-BE49-F238E27FC236}">
                <a16:creationId xmlns:a16="http://schemas.microsoft.com/office/drawing/2014/main" id="{C284EB2F-C6A7-40CF-B364-522A46DF8108}"/>
              </a:ext>
            </a:extLst>
          </p:cNvPr>
          <p:cNvSpPr>
            <a:spLocks noGrp="1"/>
          </p:cNvSpPr>
          <p:nvPr>
            <p:ph type="body" sz="quarter" idx="10"/>
          </p:nvPr>
        </p:nvSpPr>
        <p:spPr>
          <a:xfrm>
            <a:off x="465080" y="1960860"/>
            <a:ext cx="9571403" cy="3432536"/>
          </a:xfrm>
        </p:spPr>
        <p:txBody>
          <a:bodyPr>
            <a:noAutofit/>
          </a:bodyPr>
          <a:lstStyle/>
          <a:p>
            <a:pPr>
              <a:lnSpc>
                <a:spcPct val="100000"/>
              </a:lnSpc>
              <a:spcAft>
                <a:spcPts val="1200"/>
              </a:spcAft>
            </a:pPr>
            <a:r>
              <a:rPr lang="en-US" dirty="0"/>
              <a:t>Built for scalability</a:t>
            </a:r>
          </a:p>
          <a:p>
            <a:pPr>
              <a:lnSpc>
                <a:spcPct val="100000"/>
              </a:lnSpc>
              <a:spcAft>
                <a:spcPts val="1200"/>
              </a:spcAft>
            </a:pPr>
            <a:r>
              <a:rPr lang="en-US" dirty="0"/>
              <a:t>Secure by design</a:t>
            </a:r>
          </a:p>
          <a:p>
            <a:pPr>
              <a:lnSpc>
                <a:spcPct val="100000"/>
              </a:lnSpc>
              <a:spcAft>
                <a:spcPts val="1200"/>
              </a:spcAft>
            </a:pPr>
            <a:r>
              <a:rPr lang="en-US" dirty="0"/>
              <a:t>Accounts for governance</a:t>
            </a:r>
          </a:p>
          <a:p>
            <a:pPr>
              <a:lnSpc>
                <a:spcPct val="100000"/>
              </a:lnSpc>
              <a:spcAft>
                <a:spcPts val="1200"/>
              </a:spcAft>
            </a:pPr>
            <a:r>
              <a:rPr lang="en-US" dirty="0"/>
              <a:t>Well defined networking design</a:t>
            </a:r>
          </a:p>
          <a:p>
            <a:pPr>
              <a:lnSpc>
                <a:spcPct val="100000"/>
              </a:lnSpc>
              <a:spcAft>
                <a:spcPts val="1200"/>
              </a:spcAft>
            </a:pPr>
            <a:r>
              <a:rPr lang="en-US" dirty="0"/>
              <a:t>Fully understood and controlled permissions and identities</a:t>
            </a:r>
          </a:p>
          <a:p>
            <a:pPr>
              <a:lnSpc>
                <a:spcPct val="100000"/>
              </a:lnSpc>
              <a:spcAft>
                <a:spcPts val="1200"/>
              </a:spcAft>
            </a:pPr>
            <a:r>
              <a:rPr lang="en-US" dirty="0"/>
              <a:t>No standing access ever</a:t>
            </a:r>
          </a:p>
          <a:p>
            <a:pPr>
              <a:lnSpc>
                <a:spcPct val="100000"/>
              </a:lnSpc>
              <a:spcAft>
                <a:spcPts val="1200"/>
              </a:spcAft>
            </a:pPr>
            <a:r>
              <a:rPr lang="en-US" dirty="0"/>
              <a:t>Deployed through Infrastructure as Code</a:t>
            </a:r>
          </a:p>
          <a:p>
            <a:pPr>
              <a:lnSpc>
                <a:spcPct val="100000"/>
              </a:lnSpc>
              <a:spcAft>
                <a:spcPts val="1200"/>
              </a:spcAft>
            </a:pPr>
            <a:r>
              <a:rPr lang="en-US" dirty="0"/>
              <a:t>The state of the MVP is always known and controlled with approvals</a:t>
            </a:r>
          </a:p>
        </p:txBody>
      </p:sp>
    </p:spTree>
    <p:extLst>
      <p:ext uri="{BB962C8B-B14F-4D97-AF65-F5344CB8AC3E}">
        <p14:creationId xmlns:p14="http://schemas.microsoft.com/office/powerpoint/2010/main" val="17474696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2830-A36C-40BC-9FCA-7FDF4C79D5BB}"/>
              </a:ext>
            </a:extLst>
          </p:cNvPr>
          <p:cNvSpPr>
            <a:spLocks noGrp="1"/>
          </p:cNvSpPr>
          <p:nvPr>
            <p:ph type="title"/>
          </p:nvPr>
        </p:nvSpPr>
        <p:spPr>
          <a:xfrm>
            <a:off x="465080" y="632780"/>
            <a:ext cx="11531716" cy="411162"/>
          </a:xfrm>
        </p:spPr>
        <p:txBody>
          <a:bodyPr>
            <a:noAutofit/>
          </a:bodyPr>
          <a:lstStyle/>
          <a:p>
            <a:r>
              <a:rPr lang="en-GB" dirty="0"/>
              <a:t>Getting started</a:t>
            </a:r>
          </a:p>
        </p:txBody>
      </p:sp>
      <p:sp>
        <p:nvSpPr>
          <p:cNvPr id="6" name="Rectangle 5">
            <a:extLst>
              <a:ext uri="{FF2B5EF4-FFF2-40B4-BE49-F238E27FC236}">
                <a16:creationId xmlns:a16="http://schemas.microsoft.com/office/drawing/2014/main" id="{7587D7B2-FE09-4C2A-AEF1-94E944509772}"/>
              </a:ext>
            </a:extLst>
          </p:cNvPr>
          <p:cNvSpPr/>
          <p:nvPr/>
        </p:nvSpPr>
        <p:spPr bwMode="auto">
          <a:xfrm>
            <a:off x="447171" y="1211298"/>
            <a:ext cx="5907592" cy="5726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Deploy the Azure landing zone accelerator</a:t>
            </a:r>
          </a:p>
        </p:txBody>
      </p:sp>
      <p:sp>
        <p:nvSpPr>
          <p:cNvPr id="4" name="TextBox 3">
            <a:extLst>
              <a:ext uri="{FF2B5EF4-FFF2-40B4-BE49-F238E27FC236}">
                <a16:creationId xmlns:a16="http://schemas.microsoft.com/office/drawing/2014/main" id="{D1EDF047-EF78-4AA3-BADC-6F6A27852C1F}"/>
              </a:ext>
            </a:extLst>
          </p:cNvPr>
          <p:cNvSpPr txBox="1"/>
          <p:nvPr/>
        </p:nvSpPr>
        <p:spPr>
          <a:xfrm>
            <a:off x="405088" y="1740085"/>
            <a:ext cx="5713137" cy="5075620"/>
          </a:xfrm>
          <a:prstGeom prst="rect">
            <a:avLst/>
          </a:prstGeom>
          <a:noFill/>
          <a:ln>
            <a:noFill/>
          </a:ln>
        </p:spPr>
        <p:txBody>
          <a:bodyPr wrap="square" lIns="182880" tIns="146304" rIns="182880" bIns="146304" rtlCol="0">
            <a:spAutoFit/>
          </a:bodyPr>
          <a:lstStyle/>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Rich, mature, scaled-out implementation </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4 implementations: Start small to Enterprise-scale</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Includes full set of products and controls</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Intended to get organizations to security at scale, quickly</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Customizable implementation</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Deploy through portal or integrate with GitHub</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Opinionated guidance based on best practices and lessons learned</a:t>
            </a:r>
            <a:br>
              <a:rPr lang="en-GB" sz="1250" dirty="0">
                <a:latin typeface="Segoe UI "/>
                <a:cs typeface="Segoe UI Semibold" panose="020B0702040204020203" pitchFamily="34" charset="0"/>
              </a:rPr>
            </a:br>
            <a:endParaRPr lang="en-GB" sz="1250" dirty="0">
              <a:latin typeface="Segoe UI" panose="020B0502040204020203" pitchFamily="34" charset="0"/>
              <a:cs typeface="Segoe UI" panose="020B0502040204020203" pitchFamily="34" charset="0"/>
            </a:endParaRPr>
          </a:p>
          <a:p>
            <a:pPr>
              <a:lnSpc>
                <a:spcPct val="95000"/>
              </a:lnSpc>
              <a:spcAft>
                <a:spcPts val="600"/>
              </a:spcAft>
            </a:pPr>
            <a:r>
              <a:rPr lang="en-GB" sz="1250" dirty="0">
                <a:latin typeface="Segoe UI Semibold" panose="020B0702040204020203" pitchFamily="34" charset="0"/>
                <a:cs typeface="Segoe UI Semibold" panose="020B0702040204020203" pitchFamily="34" charset="0"/>
              </a:rPr>
              <a:t>Deployment includes</a:t>
            </a:r>
            <a:r>
              <a:rPr lang="en-GB" sz="1250" dirty="0">
                <a:latin typeface="Segoe UI" panose="020B0502040204020203" pitchFamily="34" charset="0"/>
                <a:cs typeface="Segoe UI" panose="020B0502040204020203" pitchFamily="34" charset="0"/>
              </a:rPr>
              <a:t>:</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Dedicated subscriptions for specific functions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Management Group structure</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Network topology (hub and spoke or </a:t>
            </a:r>
            <a:r>
              <a:rPr lang="en-GB" sz="1250" dirty="0" err="1">
                <a:latin typeface="Segoe UI" panose="020B0502040204020203" pitchFamily="34" charset="0"/>
                <a:cs typeface="Segoe UI" panose="020B0502040204020203" pitchFamily="34" charset="0"/>
              </a:rPr>
              <a:t>vWAN</a:t>
            </a:r>
            <a:r>
              <a:rPr lang="en-GB" sz="1250" dirty="0">
                <a:latin typeface="Segoe UI" panose="020B0502040204020203" pitchFamily="34" charset="0"/>
                <a:cs typeface="Segoe UI" panose="020B0502040204020203" pitchFamily="34" charset="0"/>
              </a:rPr>
              <a:t>)</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Policy – enforcement options</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Firewall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Security </a:t>
            </a:r>
            <a:r>
              <a:rPr lang="en-GB" sz="1250" dirty="0" err="1">
                <a:latin typeface="Segoe UI" panose="020B0502040204020203" pitchFamily="34" charset="0"/>
                <a:cs typeface="Segoe UI" panose="020B0502040204020203" pitchFamily="34" charset="0"/>
              </a:rPr>
              <a:t>Center</a:t>
            </a:r>
            <a:r>
              <a:rPr lang="en-GB" sz="1250" dirty="0">
                <a:latin typeface="Segoe UI" panose="020B0502040204020203" pitchFamily="34" charset="0"/>
                <a:cs typeface="Segoe UI" panose="020B0502040204020203" pitchFamily="34" charset="0"/>
              </a:rPr>
              <a:t> </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Defender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Sentinel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Network Security Groups (optional)</a:t>
            </a:r>
          </a:p>
          <a:p>
            <a:pPr marL="228600" indent="-228600">
              <a:lnSpc>
                <a:spcPct val="95000"/>
              </a:lnSpc>
              <a:spcAft>
                <a:spcPts val="600"/>
              </a:spcAft>
              <a:buFont typeface="Arial" panose="020B0604020202020204" pitchFamily="34" charset="0"/>
              <a:buChar char="•"/>
            </a:pPr>
            <a:r>
              <a:rPr lang="en-GB" sz="1250" dirty="0">
                <a:latin typeface="Segoe UI" panose="020B0502040204020203" pitchFamily="34" charset="0"/>
                <a:cs typeface="Segoe UI" panose="020B0502040204020203" pitchFamily="34" charset="0"/>
              </a:rPr>
              <a:t>Azure Monitor (Log Analytics, Audit Logging)</a:t>
            </a:r>
          </a:p>
        </p:txBody>
      </p:sp>
      <p:sp>
        <p:nvSpPr>
          <p:cNvPr id="5" name="Rectangle 4">
            <a:extLst>
              <a:ext uri="{FF2B5EF4-FFF2-40B4-BE49-F238E27FC236}">
                <a16:creationId xmlns:a16="http://schemas.microsoft.com/office/drawing/2014/main" id="{C7275F92-4D54-4B35-9E85-F93895B55720}"/>
              </a:ext>
            </a:extLst>
          </p:cNvPr>
          <p:cNvSpPr/>
          <p:nvPr/>
        </p:nvSpPr>
        <p:spPr bwMode="auto">
          <a:xfrm>
            <a:off x="6664551" y="1211298"/>
            <a:ext cx="5344887" cy="5726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Implement Azure security services</a:t>
            </a:r>
          </a:p>
        </p:txBody>
      </p:sp>
      <p:sp>
        <p:nvSpPr>
          <p:cNvPr id="3" name="TextBox 2">
            <a:extLst>
              <a:ext uri="{FF2B5EF4-FFF2-40B4-BE49-F238E27FC236}">
                <a16:creationId xmlns:a16="http://schemas.microsoft.com/office/drawing/2014/main" id="{DAAFE7DF-7EC7-4780-9CB1-A6FF9D12631F}"/>
              </a:ext>
            </a:extLst>
          </p:cNvPr>
          <p:cNvSpPr txBox="1"/>
          <p:nvPr/>
        </p:nvSpPr>
        <p:spPr>
          <a:xfrm>
            <a:off x="6664550" y="1783973"/>
            <a:ext cx="5344887" cy="4402359"/>
          </a:xfrm>
          <a:prstGeom prst="rect">
            <a:avLst/>
          </a:prstGeom>
          <a:noFill/>
          <a:ln>
            <a:noFill/>
          </a:ln>
        </p:spPr>
        <p:txBody>
          <a:bodyPr wrap="square" lIns="182880" tIns="146304" rIns="182880" bIns="146304" rtlCol="0" anchor="t">
            <a:spAutoFit/>
          </a:bodyPr>
          <a:lstStyle/>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Small footprint, starter feature-set</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Develop and iterate at your own pace</a:t>
            </a:r>
          </a:p>
          <a:p>
            <a:pPr marL="228600" lvl="1" indent="-228600">
              <a:lnSpc>
                <a:spcPct val="95000"/>
              </a:lnSpc>
              <a:spcAft>
                <a:spcPts val="600"/>
              </a:spcAft>
              <a:buBlip>
                <a:blip r:embed="rId4"/>
              </a:buBlip>
            </a:pPr>
            <a:r>
              <a:rPr lang="en-GB" sz="1250" dirty="0">
                <a:latin typeface="Segoe UI "/>
                <a:cs typeface="Segoe UI Semibold" panose="020B0702040204020203" pitchFamily="34" charset="0"/>
              </a:rPr>
              <a:t>Work with partners to customize the iterations, based on your specific requirements (e.g. scale-out, or enhanced policy controls)</a:t>
            </a:r>
            <a:br>
              <a:rPr lang="en-GB" sz="1250" dirty="0">
                <a:latin typeface="Segoe UI "/>
                <a:cs typeface="Segoe UI Semibold" panose="020B0702040204020203" pitchFamily="34" charset="0"/>
              </a:rPr>
            </a:br>
            <a:endParaRPr lang="en-GB" sz="1250" dirty="0">
              <a:latin typeface="Segoe UI" panose="020B0502040204020203" pitchFamily="34" charset="0"/>
              <a:cs typeface="Segoe UI" panose="020B0502040204020203" pitchFamily="34" charset="0"/>
            </a:endParaRPr>
          </a:p>
          <a:p>
            <a:pPr>
              <a:lnSpc>
                <a:spcPct val="95000"/>
              </a:lnSpc>
              <a:spcAft>
                <a:spcPts val="600"/>
              </a:spcAft>
            </a:pPr>
            <a:r>
              <a:rPr lang="en-GB" sz="1250" dirty="0">
                <a:latin typeface="Segoe UI Semibold" panose="020B0702040204020203" pitchFamily="34" charset="0"/>
                <a:cs typeface="Segoe UI Semibold" panose="020B0702040204020203" pitchFamily="34" charset="0"/>
              </a:rPr>
              <a:t>Deployment includes</a:t>
            </a:r>
            <a:r>
              <a:rPr lang="en-GB" sz="1250" dirty="0">
                <a:latin typeface="Segoe UI" panose="020B0502040204020203" pitchFamily="34" charset="0"/>
                <a:cs typeface="Segoe UI" panose="020B0502040204020203" pitchFamily="34" charset="0"/>
              </a:rPr>
              <a:t>:</a:t>
            </a: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Upgrade to Azure Defender - Azure Security </a:t>
            </a:r>
            <a:r>
              <a:rPr lang="en-GB" sz="1250" dirty="0" err="1">
                <a:solidFill>
                  <a:schemeClr val="tx2"/>
                </a:soli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Center</a:t>
            </a:r>
            <a:r>
              <a:rPr lang="en-GB" sz="1250" dirty="0">
                <a:solidFill>
                  <a:schemeClr val="tx2"/>
                </a:solidFill>
                <a:latin typeface="Segoe UI Semibold" panose="020B0702040204020203" pitchFamily="34" charset="0"/>
                <a:cs typeface="Segoe UI Semibold" panose="020B0702040204020203" pitchFamily="34" charset="0"/>
              </a:rPr>
              <a:t> </a:t>
            </a: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Web Application Firewall deployment tutorial</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Deploy and configure Azure Firewall Premium</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Manage Azure DDoS Protection Standard using the Azure portal </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Overview of the Azure Security Benchmark V2 </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CIS Microsoft Azure Foundations Benchmark v1.3.0 blueprint sample </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11">
                  <a:extLst>
                    <a:ext uri="{A12FA001-AC4F-418D-AE19-62706E023703}">
                      <ahyp:hlinkClr xmlns:ahyp="http://schemas.microsoft.com/office/drawing/2018/hyperlinkcolor" val="tx"/>
                    </a:ext>
                  </a:extLst>
                </a:hlinkClick>
              </a:rPr>
              <a:t>Azure Security Benchmark blueprint sample overview </a:t>
            </a:r>
            <a:endParaRPr lang="en-GB" sz="1250" dirty="0">
              <a:solidFill>
                <a:schemeClr val="tx2"/>
              </a:solidFill>
              <a:latin typeface="Segoe UI Semibold" panose="020B0702040204020203" pitchFamily="34" charset="0"/>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Cloud Adoption Framework - Security Methodology </a:t>
            </a:r>
            <a:r>
              <a:rPr lang="en-GB" sz="1250" dirty="0">
                <a:solidFill>
                  <a:schemeClr val="tx2"/>
                </a:solidFill>
                <a:latin typeface="Segoe UI Semibold" panose="020B0702040204020203" pitchFamily="34" charset="0"/>
                <a:cs typeface="Segoe UI Semibold" panose="020B0702040204020203" pitchFamily="34" charset="0"/>
              </a:rPr>
              <a:t> </a:t>
            </a:r>
            <a:endParaRPr lang="en-GB" sz="1250" dirty="0">
              <a:solidFill>
                <a:schemeClr val="tx2"/>
              </a:solidFill>
              <a:latin typeface="Segoe UI Semibold" panose="020B0702040204020203" pitchFamily="34" charset="0"/>
              <a:ea typeface="+mn-lt"/>
              <a:cs typeface="Segoe UI Semibold" panose="020B0702040204020203" pitchFamily="34" charset="0"/>
            </a:endParaRPr>
          </a:p>
          <a:p>
            <a:pPr marL="228600" indent="-228600">
              <a:lnSpc>
                <a:spcPct val="95000"/>
              </a:lnSpc>
              <a:spcAft>
                <a:spcPts val="600"/>
              </a:spcAft>
              <a:buFont typeface="Arial" panose="020B0604020202020204" pitchFamily="34" charset="0"/>
              <a:buChar char="•"/>
            </a:pPr>
            <a:r>
              <a:rPr lang="en-GB" sz="1250" dirty="0">
                <a:solidFill>
                  <a:schemeClr val="tx2"/>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Enterprise-Scale/</a:t>
            </a:r>
            <a:r>
              <a:rPr lang="en-GB" sz="1250" dirty="0" err="1">
                <a:solidFill>
                  <a:schemeClr val="tx2"/>
                </a:solidFill>
                <a:latin typeface="Segoe UI Semibold" panose="020B0702040204020203" pitchFamily="34" charset="0"/>
                <a:cs typeface="Segoe UI Semibold" panose="020B0702040204020203" pitchFamily="34" charset="0"/>
                <a:hlinkClick r:id="rId13">
                  <a:extLst>
                    <a:ext uri="{A12FA001-AC4F-418D-AE19-62706E023703}">
                      <ahyp:hlinkClr xmlns:ahyp="http://schemas.microsoft.com/office/drawing/2018/hyperlinkcolor" val="tx"/>
                    </a:ext>
                  </a:extLst>
                </a:hlinkClick>
              </a:rPr>
              <a:t>policies.json</a:t>
            </a:r>
            <a:r>
              <a:rPr lang="en-GB" sz="1250" dirty="0">
                <a:solidFill>
                  <a:schemeClr val="tx2"/>
                </a:solidFill>
                <a:latin typeface="Segoe UI Semibold" panose="020B0702040204020203" pitchFamily="34" charset="0"/>
                <a:cs typeface="Segoe UI Semibold" panose="020B0702040204020203" pitchFamily="34" charset="0"/>
              </a:rPr>
              <a:t> </a:t>
            </a:r>
            <a:endParaRPr lang="en-GB" sz="1250" dirty="0">
              <a:solidFill>
                <a:schemeClr val="tx2"/>
              </a:solidFill>
              <a:cs typeface="Calibri"/>
            </a:endParaRPr>
          </a:p>
          <a:p>
            <a:pPr marL="342900" indent="-342900">
              <a:lnSpc>
                <a:spcPct val="95000"/>
              </a:lnSpc>
              <a:spcAft>
                <a:spcPts val="600"/>
              </a:spcAft>
              <a:buFont typeface="Arial,Sans-Serif" panose="020B0604020202020204" pitchFamily="34" charset="0"/>
              <a:buChar char="•"/>
            </a:pPr>
            <a:endParaRPr lang="en-GB" sz="1250" dirty="0">
              <a:cs typeface="Calibri"/>
            </a:endParaRPr>
          </a:p>
        </p:txBody>
      </p:sp>
      <p:sp>
        <p:nvSpPr>
          <p:cNvPr id="17" name="Graphic 2">
            <a:hlinkClick r:id="rId14"/>
            <a:extLst>
              <a:ext uri="{FF2B5EF4-FFF2-40B4-BE49-F238E27FC236}">
                <a16:creationId xmlns:a16="http://schemas.microsoft.com/office/drawing/2014/main" id="{CE012E4B-C85F-45CE-A28A-80B5942C6E9A}"/>
              </a:ext>
              <a:ext uri="{C183D7F6-B498-43B3-948B-1728B52AA6E4}">
                <adec:decorative xmlns:adec="http://schemas.microsoft.com/office/drawing/2017/decorative" val="1"/>
              </a:ext>
            </a:extLst>
          </p:cNvPr>
          <p:cNvSpPr/>
          <p:nvPr/>
        </p:nvSpPr>
        <p:spPr>
          <a:xfrm>
            <a:off x="522423" y="1376786"/>
            <a:ext cx="238405" cy="197811"/>
          </a:xfrm>
          <a:custGeom>
            <a:avLst/>
            <a:gdLst>
              <a:gd name="connsiteX0" fmla="*/ 72105 w 210884"/>
              <a:gd name="connsiteY0" fmla="*/ 0 h 200024"/>
              <a:gd name="connsiteX1" fmla="*/ 72105 w 210884"/>
              <a:gd name="connsiteY1" fmla="*/ 0 h 200024"/>
              <a:gd name="connsiteX2" fmla="*/ 72105 w 210884"/>
              <a:gd name="connsiteY2" fmla="*/ 0 h 200024"/>
              <a:gd name="connsiteX3" fmla="*/ 138780 w 210884"/>
              <a:gd name="connsiteY3" fmla="*/ 0 h 200024"/>
              <a:gd name="connsiteX4" fmla="*/ 152115 w 210884"/>
              <a:gd name="connsiteY4" fmla="*/ 9525 h 200024"/>
              <a:gd name="connsiteX5" fmla="*/ 210217 w 210884"/>
              <a:gd name="connsiteY5" fmla="*/ 180975 h 200024"/>
              <a:gd name="connsiteX6" fmla="*/ 196882 w 210884"/>
              <a:gd name="connsiteY6" fmla="*/ 200025 h 200024"/>
              <a:gd name="connsiteX7" fmla="*/ 131160 w 210884"/>
              <a:gd name="connsiteY7" fmla="*/ 200025 h 200024"/>
              <a:gd name="connsiteX8" fmla="*/ 131160 w 210884"/>
              <a:gd name="connsiteY8" fmla="*/ 200025 h 200024"/>
              <a:gd name="connsiteX9" fmla="*/ 130207 w 210884"/>
              <a:gd name="connsiteY9" fmla="*/ 200025 h 200024"/>
              <a:gd name="connsiteX10" fmla="*/ 130207 w 210884"/>
              <a:gd name="connsiteY10" fmla="*/ 200025 h 200024"/>
              <a:gd name="connsiteX11" fmla="*/ 121635 w 210884"/>
              <a:gd name="connsiteY11" fmla="*/ 197167 h 200024"/>
              <a:gd name="connsiteX12" fmla="*/ 77820 w 210884"/>
              <a:gd name="connsiteY12" fmla="*/ 164782 h 200024"/>
              <a:gd name="connsiteX13" fmla="*/ 69247 w 210884"/>
              <a:gd name="connsiteY13" fmla="*/ 190500 h 200024"/>
              <a:gd name="connsiteX14" fmla="*/ 55912 w 210884"/>
              <a:gd name="connsiteY14" fmla="*/ 200025 h 200024"/>
              <a:gd name="connsiteX15" fmla="*/ 14002 w 210884"/>
              <a:gd name="connsiteY15" fmla="*/ 200025 h 200024"/>
              <a:gd name="connsiteX16" fmla="*/ 667 w 210884"/>
              <a:gd name="connsiteY16" fmla="*/ 180975 h 200024"/>
              <a:gd name="connsiteX17" fmla="*/ 57817 w 210884"/>
              <a:gd name="connsiteY17" fmla="*/ 9525 h 200024"/>
              <a:gd name="connsiteX18" fmla="*/ 72105 w 210884"/>
              <a:gd name="connsiteY18" fmla="*/ 0 h 200024"/>
              <a:gd name="connsiteX19" fmla="*/ 47340 w 210884"/>
              <a:gd name="connsiteY19" fmla="*/ 130492 h 200024"/>
              <a:gd name="connsiteX20" fmla="*/ 127350 w 210884"/>
              <a:gd name="connsiteY20" fmla="*/ 189547 h 200024"/>
              <a:gd name="connsiteX21" fmla="*/ 130207 w 210884"/>
              <a:gd name="connsiteY21" fmla="*/ 190500 h 200024"/>
              <a:gd name="connsiteX22" fmla="*/ 130207 w 210884"/>
              <a:gd name="connsiteY22" fmla="*/ 190500 h 200024"/>
              <a:gd name="connsiteX23" fmla="*/ 134970 w 210884"/>
              <a:gd name="connsiteY23" fmla="*/ 183832 h 200024"/>
              <a:gd name="connsiteX24" fmla="*/ 102585 w 210884"/>
              <a:gd name="connsiteY24" fmla="*/ 88582 h 200024"/>
              <a:gd name="connsiteX25" fmla="*/ 90202 w 210884"/>
              <a:gd name="connsiteY25" fmla="*/ 120015 h 200024"/>
              <a:gd name="connsiteX26" fmla="*/ 89250 w 210884"/>
              <a:gd name="connsiteY26" fmla="*/ 123825 h 200024"/>
              <a:gd name="connsiteX27" fmla="*/ 86392 w 210884"/>
              <a:gd name="connsiteY27" fmla="*/ 123825 h 200024"/>
              <a:gd name="connsiteX28" fmla="*/ 38767 w 210884"/>
              <a:gd name="connsiteY28" fmla="*/ 123825 h 200024"/>
              <a:gd name="connsiteX29" fmla="*/ 196882 w 210884"/>
              <a:gd name="connsiteY29" fmla="*/ 190500 h 200024"/>
              <a:gd name="connsiteX30" fmla="*/ 143542 w 210884"/>
              <a:gd name="connsiteY30" fmla="*/ 190500 h 200024"/>
              <a:gd name="connsiteX31" fmla="*/ 143542 w 210884"/>
              <a:gd name="connsiteY31" fmla="*/ 180975 h 200024"/>
              <a:gd name="connsiteX32" fmla="*/ 86392 w 210884"/>
              <a:gd name="connsiteY32" fmla="*/ 9525 h 200024"/>
              <a:gd name="connsiteX33" fmla="*/ 86392 w 210884"/>
              <a:gd name="connsiteY33" fmla="*/ 9525 h 200024"/>
              <a:gd name="connsiteX34" fmla="*/ 139732 w 210884"/>
              <a:gd name="connsiteY34" fmla="*/ 9525 h 200024"/>
              <a:gd name="connsiteX35" fmla="*/ 144495 w 210884"/>
              <a:gd name="connsiteY35" fmla="*/ 12383 h 200024"/>
              <a:gd name="connsiteX36" fmla="*/ 202597 w 210884"/>
              <a:gd name="connsiteY36" fmla="*/ 183832 h 200024"/>
              <a:gd name="connsiteX37" fmla="*/ 196882 w 210884"/>
              <a:gd name="connsiteY37" fmla="*/ 190500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0884" h="200024">
                <a:moveTo>
                  <a:pt x="72105" y="0"/>
                </a:moveTo>
                <a:lnTo>
                  <a:pt x="72105" y="0"/>
                </a:lnTo>
                <a:lnTo>
                  <a:pt x="72105" y="0"/>
                </a:lnTo>
                <a:lnTo>
                  <a:pt x="138780" y="0"/>
                </a:lnTo>
                <a:cubicBezTo>
                  <a:pt x="144495" y="0"/>
                  <a:pt x="150210" y="3810"/>
                  <a:pt x="152115" y="9525"/>
                </a:cubicBezTo>
                <a:lnTo>
                  <a:pt x="210217" y="180975"/>
                </a:lnTo>
                <a:cubicBezTo>
                  <a:pt x="213075" y="190500"/>
                  <a:pt x="206407" y="200025"/>
                  <a:pt x="196882" y="200025"/>
                </a:cubicBezTo>
                <a:lnTo>
                  <a:pt x="131160" y="200025"/>
                </a:lnTo>
                <a:lnTo>
                  <a:pt x="131160" y="200025"/>
                </a:lnTo>
                <a:cubicBezTo>
                  <a:pt x="131160" y="200025"/>
                  <a:pt x="130207" y="200025"/>
                  <a:pt x="130207" y="200025"/>
                </a:cubicBezTo>
                <a:lnTo>
                  <a:pt x="130207" y="200025"/>
                </a:lnTo>
                <a:cubicBezTo>
                  <a:pt x="127350" y="200025"/>
                  <a:pt x="124492" y="199072"/>
                  <a:pt x="121635" y="197167"/>
                </a:cubicBezTo>
                <a:lnTo>
                  <a:pt x="77820" y="164782"/>
                </a:lnTo>
                <a:lnTo>
                  <a:pt x="69247" y="190500"/>
                </a:lnTo>
                <a:cubicBezTo>
                  <a:pt x="67342" y="196215"/>
                  <a:pt x="61627" y="200025"/>
                  <a:pt x="55912" y="200025"/>
                </a:cubicBezTo>
                <a:lnTo>
                  <a:pt x="14002" y="200025"/>
                </a:lnTo>
                <a:cubicBezTo>
                  <a:pt x="4477" y="200025"/>
                  <a:pt x="-2190" y="190500"/>
                  <a:pt x="667" y="180975"/>
                </a:cubicBezTo>
                <a:lnTo>
                  <a:pt x="57817" y="9525"/>
                </a:lnTo>
                <a:cubicBezTo>
                  <a:pt x="60675" y="3810"/>
                  <a:pt x="65437" y="0"/>
                  <a:pt x="72105" y="0"/>
                </a:cubicBezTo>
                <a:close/>
                <a:moveTo>
                  <a:pt x="47340" y="130492"/>
                </a:moveTo>
                <a:lnTo>
                  <a:pt x="127350" y="189547"/>
                </a:lnTo>
                <a:cubicBezTo>
                  <a:pt x="128302" y="190500"/>
                  <a:pt x="129255" y="190500"/>
                  <a:pt x="130207" y="190500"/>
                </a:cubicBezTo>
                <a:lnTo>
                  <a:pt x="130207" y="190500"/>
                </a:lnTo>
                <a:cubicBezTo>
                  <a:pt x="133065" y="190500"/>
                  <a:pt x="135922" y="187642"/>
                  <a:pt x="134970" y="183832"/>
                </a:cubicBezTo>
                <a:lnTo>
                  <a:pt x="102585" y="88582"/>
                </a:lnTo>
                <a:lnTo>
                  <a:pt x="90202" y="120015"/>
                </a:lnTo>
                <a:lnTo>
                  <a:pt x="89250" y="123825"/>
                </a:lnTo>
                <a:lnTo>
                  <a:pt x="86392" y="123825"/>
                </a:lnTo>
                <a:lnTo>
                  <a:pt x="38767" y="123825"/>
                </a:lnTo>
                <a:close/>
                <a:moveTo>
                  <a:pt x="196882" y="190500"/>
                </a:moveTo>
                <a:lnTo>
                  <a:pt x="143542" y="190500"/>
                </a:lnTo>
                <a:cubicBezTo>
                  <a:pt x="144495" y="187642"/>
                  <a:pt x="144495" y="184785"/>
                  <a:pt x="143542" y="180975"/>
                </a:cubicBezTo>
                <a:lnTo>
                  <a:pt x="86392" y="9525"/>
                </a:lnTo>
                <a:lnTo>
                  <a:pt x="86392" y="9525"/>
                </a:lnTo>
                <a:lnTo>
                  <a:pt x="139732" y="9525"/>
                </a:lnTo>
                <a:cubicBezTo>
                  <a:pt x="141637" y="9525"/>
                  <a:pt x="143542" y="10478"/>
                  <a:pt x="144495" y="12383"/>
                </a:cubicBezTo>
                <a:lnTo>
                  <a:pt x="202597" y="183832"/>
                </a:lnTo>
                <a:cubicBezTo>
                  <a:pt x="202597" y="187642"/>
                  <a:pt x="199740" y="190500"/>
                  <a:pt x="196882" y="190500"/>
                </a:cubicBezTo>
                <a:close/>
              </a:path>
            </a:pathLst>
          </a:custGeom>
          <a:solidFill>
            <a:schemeClr val="bg1"/>
          </a:solidFill>
          <a:ln w="9525" cap="flat">
            <a:noFill/>
            <a:prstDash val="solid"/>
            <a:miter/>
          </a:ln>
        </p:spPr>
        <p:txBody>
          <a:bodyPr rtlCol="0" anchor="ctr"/>
          <a:lstStyle/>
          <a:p>
            <a:endParaRPr lang="en-US"/>
          </a:p>
        </p:txBody>
      </p:sp>
      <p:sp>
        <p:nvSpPr>
          <p:cNvPr id="16" name="Graphic 2">
            <a:hlinkClick r:id="rId14"/>
            <a:extLst>
              <a:ext uri="{FF2B5EF4-FFF2-40B4-BE49-F238E27FC236}">
                <a16:creationId xmlns:a16="http://schemas.microsoft.com/office/drawing/2014/main" id="{334BAF4C-ECA2-4709-833C-CE157278F211}"/>
              </a:ext>
              <a:ext uri="{C183D7F6-B498-43B3-948B-1728B52AA6E4}">
                <adec:decorative xmlns:adec="http://schemas.microsoft.com/office/drawing/2017/decorative" val="1"/>
              </a:ext>
            </a:extLst>
          </p:cNvPr>
          <p:cNvSpPr/>
          <p:nvPr/>
        </p:nvSpPr>
        <p:spPr>
          <a:xfrm>
            <a:off x="6904039" y="1398730"/>
            <a:ext cx="238405" cy="197811"/>
          </a:xfrm>
          <a:custGeom>
            <a:avLst/>
            <a:gdLst>
              <a:gd name="connsiteX0" fmla="*/ 72105 w 210884"/>
              <a:gd name="connsiteY0" fmla="*/ 0 h 200024"/>
              <a:gd name="connsiteX1" fmla="*/ 72105 w 210884"/>
              <a:gd name="connsiteY1" fmla="*/ 0 h 200024"/>
              <a:gd name="connsiteX2" fmla="*/ 72105 w 210884"/>
              <a:gd name="connsiteY2" fmla="*/ 0 h 200024"/>
              <a:gd name="connsiteX3" fmla="*/ 138780 w 210884"/>
              <a:gd name="connsiteY3" fmla="*/ 0 h 200024"/>
              <a:gd name="connsiteX4" fmla="*/ 152115 w 210884"/>
              <a:gd name="connsiteY4" fmla="*/ 9525 h 200024"/>
              <a:gd name="connsiteX5" fmla="*/ 210217 w 210884"/>
              <a:gd name="connsiteY5" fmla="*/ 180975 h 200024"/>
              <a:gd name="connsiteX6" fmla="*/ 196882 w 210884"/>
              <a:gd name="connsiteY6" fmla="*/ 200025 h 200024"/>
              <a:gd name="connsiteX7" fmla="*/ 131160 w 210884"/>
              <a:gd name="connsiteY7" fmla="*/ 200025 h 200024"/>
              <a:gd name="connsiteX8" fmla="*/ 131160 w 210884"/>
              <a:gd name="connsiteY8" fmla="*/ 200025 h 200024"/>
              <a:gd name="connsiteX9" fmla="*/ 130207 w 210884"/>
              <a:gd name="connsiteY9" fmla="*/ 200025 h 200024"/>
              <a:gd name="connsiteX10" fmla="*/ 130207 w 210884"/>
              <a:gd name="connsiteY10" fmla="*/ 200025 h 200024"/>
              <a:gd name="connsiteX11" fmla="*/ 121635 w 210884"/>
              <a:gd name="connsiteY11" fmla="*/ 197167 h 200024"/>
              <a:gd name="connsiteX12" fmla="*/ 77820 w 210884"/>
              <a:gd name="connsiteY12" fmla="*/ 164782 h 200024"/>
              <a:gd name="connsiteX13" fmla="*/ 69247 w 210884"/>
              <a:gd name="connsiteY13" fmla="*/ 190500 h 200024"/>
              <a:gd name="connsiteX14" fmla="*/ 55912 w 210884"/>
              <a:gd name="connsiteY14" fmla="*/ 200025 h 200024"/>
              <a:gd name="connsiteX15" fmla="*/ 14002 w 210884"/>
              <a:gd name="connsiteY15" fmla="*/ 200025 h 200024"/>
              <a:gd name="connsiteX16" fmla="*/ 667 w 210884"/>
              <a:gd name="connsiteY16" fmla="*/ 180975 h 200024"/>
              <a:gd name="connsiteX17" fmla="*/ 57817 w 210884"/>
              <a:gd name="connsiteY17" fmla="*/ 9525 h 200024"/>
              <a:gd name="connsiteX18" fmla="*/ 72105 w 210884"/>
              <a:gd name="connsiteY18" fmla="*/ 0 h 200024"/>
              <a:gd name="connsiteX19" fmla="*/ 47340 w 210884"/>
              <a:gd name="connsiteY19" fmla="*/ 130492 h 200024"/>
              <a:gd name="connsiteX20" fmla="*/ 127350 w 210884"/>
              <a:gd name="connsiteY20" fmla="*/ 189547 h 200024"/>
              <a:gd name="connsiteX21" fmla="*/ 130207 w 210884"/>
              <a:gd name="connsiteY21" fmla="*/ 190500 h 200024"/>
              <a:gd name="connsiteX22" fmla="*/ 130207 w 210884"/>
              <a:gd name="connsiteY22" fmla="*/ 190500 h 200024"/>
              <a:gd name="connsiteX23" fmla="*/ 134970 w 210884"/>
              <a:gd name="connsiteY23" fmla="*/ 183832 h 200024"/>
              <a:gd name="connsiteX24" fmla="*/ 102585 w 210884"/>
              <a:gd name="connsiteY24" fmla="*/ 88582 h 200024"/>
              <a:gd name="connsiteX25" fmla="*/ 90202 w 210884"/>
              <a:gd name="connsiteY25" fmla="*/ 120015 h 200024"/>
              <a:gd name="connsiteX26" fmla="*/ 89250 w 210884"/>
              <a:gd name="connsiteY26" fmla="*/ 123825 h 200024"/>
              <a:gd name="connsiteX27" fmla="*/ 86392 w 210884"/>
              <a:gd name="connsiteY27" fmla="*/ 123825 h 200024"/>
              <a:gd name="connsiteX28" fmla="*/ 38767 w 210884"/>
              <a:gd name="connsiteY28" fmla="*/ 123825 h 200024"/>
              <a:gd name="connsiteX29" fmla="*/ 196882 w 210884"/>
              <a:gd name="connsiteY29" fmla="*/ 190500 h 200024"/>
              <a:gd name="connsiteX30" fmla="*/ 143542 w 210884"/>
              <a:gd name="connsiteY30" fmla="*/ 190500 h 200024"/>
              <a:gd name="connsiteX31" fmla="*/ 143542 w 210884"/>
              <a:gd name="connsiteY31" fmla="*/ 180975 h 200024"/>
              <a:gd name="connsiteX32" fmla="*/ 86392 w 210884"/>
              <a:gd name="connsiteY32" fmla="*/ 9525 h 200024"/>
              <a:gd name="connsiteX33" fmla="*/ 86392 w 210884"/>
              <a:gd name="connsiteY33" fmla="*/ 9525 h 200024"/>
              <a:gd name="connsiteX34" fmla="*/ 139732 w 210884"/>
              <a:gd name="connsiteY34" fmla="*/ 9525 h 200024"/>
              <a:gd name="connsiteX35" fmla="*/ 144495 w 210884"/>
              <a:gd name="connsiteY35" fmla="*/ 12383 h 200024"/>
              <a:gd name="connsiteX36" fmla="*/ 202597 w 210884"/>
              <a:gd name="connsiteY36" fmla="*/ 183832 h 200024"/>
              <a:gd name="connsiteX37" fmla="*/ 196882 w 210884"/>
              <a:gd name="connsiteY37" fmla="*/ 190500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0884" h="200024">
                <a:moveTo>
                  <a:pt x="72105" y="0"/>
                </a:moveTo>
                <a:lnTo>
                  <a:pt x="72105" y="0"/>
                </a:lnTo>
                <a:lnTo>
                  <a:pt x="72105" y="0"/>
                </a:lnTo>
                <a:lnTo>
                  <a:pt x="138780" y="0"/>
                </a:lnTo>
                <a:cubicBezTo>
                  <a:pt x="144495" y="0"/>
                  <a:pt x="150210" y="3810"/>
                  <a:pt x="152115" y="9525"/>
                </a:cubicBezTo>
                <a:lnTo>
                  <a:pt x="210217" y="180975"/>
                </a:lnTo>
                <a:cubicBezTo>
                  <a:pt x="213075" y="190500"/>
                  <a:pt x="206407" y="200025"/>
                  <a:pt x="196882" y="200025"/>
                </a:cubicBezTo>
                <a:lnTo>
                  <a:pt x="131160" y="200025"/>
                </a:lnTo>
                <a:lnTo>
                  <a:pt x="131160" y="200025"/>
                </a:lnTo>
                <a:cubicBezTo>
                  <a:pt x="131160" y="200025"/>
                  <a:pt x="130207" y="200025"/>
                  <a:pt x="130207" y="200025"/>
                </a:cubicBezTo>
                <a:lnTo>
                  <a:pt x="130207" y="200025"/>
                </a:lnTo>
                <a:cubicBezTo>
                  <a:pt x="127350" y="200025"/>
                  <a:pt x="124492" y="199072"/>
                  <a:pt x="121635" y="197167"/>
                </a:cubicBezTo>
                <a:lnTo>
                  <a:pt x="77820" y="164782"/>
                </a:lnTo>
                <a:lnTo>
                  <a:pt x="69247" y="190500"/>
                </a:lnTo>
                <a:cubicBezTo>
                  <a:pt x="67342" y="196215"/>
                  <a:pt x="61627" y="200025"/>
                  <a:pt x="55912" y="200025"/>
                </a:cubicBezTo>
                <a:lnTo>
                  <a:pt x="14002" y="200025"/>
                </a:lnTo>
                <a:cubicBezTo>
                  <a:pt x="4477" y="200025"/>
                  <a:pt x="-2190" y="190500"/>
                  <a:pt x="667" y="180975"/>
                </a:cubicBezTo>
                <a:lnTo>
                  <a:pt x="57817" y="9525"/>
                </a:lnTo>
                <a:cubicBezTo>
                  <a:pt x="60675" y="3810"/>
                  <a:pt x="65437" y="0"/>
                  <a:pt x="72105" y="0"/>
                </a:cubicBezTo>
                <a:close/>
                <a:moveTo>
                  <a:pt x="47340" y="130492"/>
                </a:moveTo>
                <a:lnTo>
                  <a:pt x="127350" y="189547"/>
                </a:lnTo>
                <a:cubicBezTo>
                  <a:pt x="128302" y="190500"/>
                  <a:pt x="129255" y="190500"/>
                  <a:pt x="130207" y="190500"/>
                </a:cubicBezTo>
                <a:lnTo>
                  <a:pt x="130207" y="190500"/>
                </a:lnTo>
                <a:cubicBezTo>
                  <a:pt x="133065" y="190500"/>
                  <a:pt x="135922" y="187642"/>
                  <a:pt x="134970" y="183832"/>
                </a:cubicBezTo>
                <a:lnTo>
                  <a:pt x="102585" y="88582"/>
                </a:lnTo>
                <a:lnTo>
                  <a:pt x="90202" y="120015"/>
                </a:lnTo>
                <a:lnTo>
                  <a:pt x="89250" y="123825"/>
                </a:lnTo>
                <a:lnTo>
                  <a:pt x="86392" y="123825"/>
                </a:lnTo>
                <a:lnTo>
                  <a:pt x="38767" y="123825"/>
                </a:lnTo>
                <a:close/>
                <a:moveTo>
                  <a:pt x="196882" y="190500"/>
                </a:moveTo>
                <a:lnTo>
                  <a:pt x="143542" y="190500"/>
                </a:lnTo>
                <a:cubicBezTo>
                  <a:pt x="144495" y="187642"/>
                  <a:pt x="144495" y="184785"/>
                  <a:pt x="143542" y="180975"/>
                </a:cubicBezTo>
                <a:lnTo>
                  <a:pt x="86392" y="9525"/>
                </a:lnTo>
                <a:lnTo>
                  <a:pt x="86392" y="9525"/>
                </a:lnTo>
                <a:lnTo>
                  <a:pt x="139732" y="9525"/>
                </a:lnTo>
                <a:cubicBezTo>
                  <a:pt x="141637" y="9525"/>
                  <a:pt x="143542" y="10478"/>
                  <a:pt x="144495" y="12383"/>
                </a:cubicBezTo>
                <a:lnTo>
                  <a:pt x="202597" y="183832"/>
                </a:lnTo>
                <a:cubicBezTo>
                  <a:pt x="202597" y="187642"/>
                  <a:pt x="199740" y="190500"/>
                  <a:pt x="196882" y="190500"/>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71153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animBg="1"/>
      <p:bldP spid="3" grpId="0"/>
      <p:bldP spid="17" grpId="0" animBg="1"/>
      <p:bldP spid="16" grpId="0" animBg="1"/>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6562" y="2582863"/>
            <a:ext cx="7866063" cy="1828800"/>
          </a:xfrm>
        </p:spPr>
        <p:txBody>
          <a:bodyPr anchor="ctr">
            <a:noAutofit/>
          </a:bodyPr>
          <a:lstStyle/>
          <a:p>
            <a:r>
              <a:rPr lang="en-US" dirty="0"/>
              <a:t>Security in the cloud: </a:t>
            </a:r>
            <a:br>
              <a:rPr lang="en-US" dirty="0"/>
            </a:br>
            <a:r>
              <a:rPr lang="en-US" dirty="0"/>
              <a:t>a shifting landscape</a:t>
            </a:r>
            <a:br>
              <a:rPr lang="en-US" dirty="0"/>
            </a:br>
            <a:br>
              <a:rPr lang="en-US" dirty="0"/>
            </a:br>
            <a:r>
              <a:rPr kumimoji="0" lang="en-US" sz="4000" b="0" i="0" u="none" strike="noStrike" kern="1200" cap="none" spc="0" normalizeH="0" baseline="0" noProof="0" dirty="0">
                <a:ln>
                  <a:noFill/>
                </a:ln>
                <a:solidFill>
                  <a:schemeClr val="accent5"/>
                </a:solidFill>
                <a:effectLst/>
                <a:uLnTx/>
                <a:uFillTx/>
                <a:latin typeface="+mn-lt"/>
                <a:cs typeface="Segoe UI Semilight" panose="020B0402040204020203" pitchFamily="34" charset="0"/>
              </a:rPr>
              <a:t>What impact is the cloud having on the role of security—and how is security delivered to the customer?</a:t>
            </a:r>
            <a:endParaRPr lang="en-US" dirty="0">
              <a:solidFill>
                <a:schemeClr val="accent5"/>
              </a:solidFill>
              <a:latin typeface="+mn-lt"/>
            </a:endParaRPr>
          </a:p>
        </p:txBody>
      </p:sp>
    </p:spTree>
    <p:extLst>
      <p:ext uri="{BB962C8B-B14F-4D97-AF65-F5344CB8AC3E}">
        <p14:creationId xmlns:p14="http://schemas.microsoft.com/office/powerpoint/2010/main" val="39152467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of Azure Landing Zones&#10;">
            <a:extLst>
              <a:ext uri="{FF2B5EF4-FFF2-40B4-BE49-F238E27FC236}">
                <a16:creationId xmlns:a16="http://schemas.microsoft.com/office/drawing/2014/main" id="{DE17D9A4-4BB5-4279-AB0A-781FC603DF14}"/>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265108" y="2208237"/>
            <a:ext cx="5731630" cy="4337026"/>
          </a:xfrm>
          <a:prstGeom prst="rect">
            <a:avLst/>
          </a:prstGeom>
        </p:spPr>
      </p:pic>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p:txBody>
          <a:bodyPr/>
          <a:lstStyle/>
          <a:p>
            <a:r>
              <a:rPr lang="en-US" dirty="0"/>
              <a:t>Azure landing zones (including security)</a:t>
            </a:r>
          </a:p>
        </p:txBody>
      </p:sp>
      <p:sp>
        <p:nvSpPr>
          <p:cNvPr id="7" name="Text Placeholder 6">
            <a:extLst>
              <a:ext uri="{FF2B5EF4-FFF2-40B4-BE49-F238E27FC236}">
                <a16:creationId xmlns:a16="http://schemas.microsoft.com/office/drawing/2014/main" id="{51FFD3DD-C848-4EED-BF65-44B413C821FA}"/>
              </a:ext>
            </a:extLst>
          </p:cNvPr>
          <p:cNvSpPr>
            <a:spLocks noGrp="1"/>
          </p:cNvSpPr>
          <p:nvPr>
            <p:ph type="body" sz="quarter" idx="10"/>
          </p:nvPr>
        </p:nvSpPr>
        <p:spPr>
          <a:xfrm>
            <a:off x="465080" y="1208758"/>
            <a:ext cx="9571403" cy="630942"/>
          </a:xfrm>
        </p:spPr>
        <p:txBody>
          <a:bodyPr/>
          <a:lstStyle/>
          <a:p>
            <a:pPr marL="0" indent="0">
              <a:lnSpc>
                <a:spcPct val="90000"/>
              </a:lnSpc>
              <a:spcAft>
                <a:spcPts val="600"/>
              </a:spcAft>
              <a:buNone/>
            </a:pPr>
            <a:r>
              <a:rPr lang="en-US" sz="2000" dirty="0">
                <a:gradFill>
                  <a:gsLst>
                    <a:gs pos="2917">
                      <a:schemeClr val="tx1"/>
                    </a:gs>
                    <a:gs pos="30000">
                      <a:schemeClr val="tx1"/>
                    </a:gs>
                  </a:gsLst>
                  <a:lin ang="5400000" scaled="0"/>
                </a:gradFill>
                <a:latin typeface="+mj-lt"/>
                <a:cs typeface="Segoe UI Semilight" panose="020B0402040204020203" pitchFamily="34" charset="0"/>
              </a:rPr>
              <a:t>The </a:t>
            </a:r>
            <a:r>
              <a:rPr lang="en-US" sz="2000" dirty="0">
                <a:solidFill>
                  <a:srgbClr val="0070C0"/>
                </a:solidFill>
                <a:latin typeface="+mj-lt"/>
                <a:cs typeface="Segoe UI Semibold" panose="020B0702040204020203" pitchFamily="34" charset="0"/>
              </a:rPr>
              <a:t>Azure landing zone accelerator </a:t>
            </a:r>
            <a:r>
              <a:rPr lang="en-US" sz="2000" dirty="0">
                <a:gradFill>
                  <a:gsLst>
                    <a:gs pos="2917">
                      <a:schemeClr val="tx1"/>
                    </a:gs>
                    <a:gs pos="30000">
                      <a:schemeClr val="tx1"/>
                    </a:gs>
                  </a:gsLst>
                  <a:lin ang="5400000" scaled="0"/>
                </a:gradFill>
                <a:latin typeface="+mj-lt"/>
                <a:cs typeface="Segoe UI Semilight" panose="020B0402040204020203" pitchFamily="34" charset="0"/>
              </a:rPr>
              <a:t>provides a full implementation—</a:t>
            </a:r>
          </a:p>
          <a:p>
            <a:pPr marL="0" indent="0">
              <a:lnSpc>
                <a:spcPct val="90000"/>
              </a:lnSpc>
              <a:spcAft>
                <a:spcPts val="600"/>
              </a:spcAft>
              <a:buNone/>
            </a:pPr>
            <a:r>
              <a:rPr lang="en-US" sz="2000" dirty="0">
                <a:gradFill>
                  <a:gsLst>
                    <a:gs pos="2917">
                      <a:schemeClr val="tx1"/>
                    </a:gs>
                    <a:gs pos="30000">
                      <a:schemeClr val="tx1"/>
                    </a:gs>
                  </a:gsLst>
                  <a:lin ang="5400000" scaled="0"/>
                </a:gradFill>
                <a:latin typeface="+mj-lt"/>
                <a:cs typeface="Segoe UI Semilight" panose="020B0402040204020203" pitchFamily="34" charset="0"/>
              </a:rPr>
              <a:t>the complete architecture, with foundational security tools</a:t>
            </a:r>
          </a:p>
        </p:txBody>
      </p:sp>
      <p:sp>
        <p:nvSpPr>
          <p:cNvPr id="6" name="TextBox 5">
            <a:extLst>
              <a:ext uri="{FF2B5EF4-FFF2-40B4-BE49-F238E27FC236}">
                <a16:creationId xmlns:a16="http://schemas.microsoft.com/office/drawing/2014/main" id="{778F304F-1EAA-422C-AC0E-789CAB422001}"/>
              </a:ext>
            </a:extLst>
          </p:cNvPr>
          <p:cNvSpPr txBox="1"/>
          <p:nvPr/>
        </p:nvSpPr>
        <p:spPr>
          <a:xfrm>
            <a:off x="465080" y="2403475"/>
            <a:ext cx="5338762" cy="3877985"/>
          </a:xfrm>
          <a:prstGeom prst="rect">
            <a:avLst/>
          </a:prstGeom>
          <a:noFill/>
        </p:spPr>
        <p:txBody>
          <a:bodyPr wrap="square" lIns="0" tIns="0" rIns="0" bIns="0" rtlCol="0">
            <a:spAutoFit/>
          </a:bodyPr>
          <a:lstStyle/>
          <a:p>
            <a:pPr defTabSz="932597">
              <a:spcAft>
                <a:spcPts val="1800"/>
              </a:spcAft>
            </a:pPr>
            <a:r>
              <a:rPr lang="en-GB" sz="2400" dirty="0">
                <a:solidFill>
                  <a:srgbClr val="0070C0"/>
                </a:solidFill>
                <a:latin typeface="+mj-lt"/>
                <a:cs typeface="Segoe UI Semibold" panose="020B0702040204020203" pitchFamily="34" charset="0"/>
              </a:rPr>
              <a:t>Best</a:t>
            </a:r>
            <a:r>
              <a:rPr lang="en-GB" sz="2400" dirty="0">
                <a:gradFill>
                  <a:gsLst>
                    <a:gs pos="2917">
                      <a:srgbClr val="000000"/>
                    </a:gs>
                    <a:gs pos="30000">
                      <a:srgbClr val="000000"/>
                    </a:gs>
                  </a:gsLst>
                  <a:lin ang="5400000" scaled="0"/>
                </a:gradFill>
                <a:latin typeface="+mj-lt"/>
                <a:cs typeface="Segoe UI Semibold" panose="020B0702040204020203" pitchFamily="34" charset="0"/>
              </a:rPr>
              <a:t> </a:t>
            </a:r>
            <a:r>
              <a:rPr lang="en-GB" sz="2400" dirty="0">
                <a:solidFill>
                  <a:srgbClr val="0070C0"/>
                </a:solidFill>
                <a:latin typeface="+mj-lt"/>
                <a:cs typeface="Segoe UI Semibold" panose="020B0702040204020203" pitchFamily="34" charset="0"/>
              </a:rPr>
              <a:t>practice</a:t>
            </a:r>
            <a:br>
              <a:rPr lang="en-GB" dirty="0">
                <a:gradFill>
                  <a:gsLst>
                    <a:gs pos="2917">
                      <a:srgbClr val="000000"/>
                    </a:gs>
                    <a:gs pos="30000">
                      <a:srgbClr val="000000"/>
                    </a:gs>
                  </a:gsLst>
                  <a:lin ang="5400000" scaled="0"/>
                </a:gradFill>
                <a:cs typeface="Segoe UI Semibold" panose="020B0702040204020203" pitchFamily="34" charset="0"/>
              </a:rPr>
            </a:br>
            <a:r>
              <a:rPr lang="en-GB" dirty="0">
                <a:gradFill>
                  <a:gsLst>
                    <a:gs pos="2917">
                      <a:srgbClr val="000000"/>
                    </a:gs>
                    <a:gs pos="30000">
                      <a:srgbClr val="000000"/>
                    </a:gs>
                  </a:gsLst>
                  <a:lin ang="5400000" scaled="0"/>
                </a:gradFill>
                <a:cs typeface="Segoe UI Semilight" panose="020B0402040204020203" pitchFamily="34" charset="0"/>
              </a:rPr>
              <a:t>Include security tools with Azure landing zone architecture provides:</a:t>
            </a:r>
          </a:p>
          <a:p>
            <a:pPr marL="349724" indent="-349724" defTabSz="932597">
              <a:spcAft>
                <a:spcPts val="1800"/>
              </a:spcAft>
              <a:buClr>
                <a:srgbClr val="000000"/>
              </a:buClr>
              <a:buFont typeface="Arial" panose="020B0604020202020204" pitchFamily="34" charset="0"/>
              <a:buChar char="•"/>
            </a:pPr>
            <a:r>
              <a:rPr lang="en-GB" dirty="0">
                <a:solidFill>
                  <a:srgbClr val="0070C0"/>
                </a:solidFill>
              </a:rPr>
              <a:t>Target end-state </a:t>
            </a:r>
            <a:r>
              <a:rPr lang="en-GB" dirty="0">
                <a:gradFill>
                  <a:gsLst>
                    <a:gs pos="2917">
                      <a:srgbClr val="000000"/>
                    </a:gs>
                    <a:gs pos="30000">
                      <a:srgbClr val="000000"/>
                    </a:gs>
                  </a:gsLst>
                  <a:lin ang="5400000" scaled="0"/>
                </a:gradFill>
              </a:rPr>
              <a:t>for most organizations</a:t>
            </a:r>
          </a:p>
          <a:p>
            <a:pPr marL="349724" indent="-349724" defTabSz="932597">
              <a:spcAft>
                <a:spcPts val="1800"/>
              </a:spcAft>
              <a:buClr>
                <a:srgbClr val="000000"/>
              </a:buClr>
              <a:buFont typeface="Arial" panose="020B0604020202020204" pitchFamily="34" charset="0"/>
              <a:buChar char="•"/>
            </a:pPr>
            <a:r>
              <a:rPr lang="en-GB" dirty="0">
                <a:solidFill>
                  <a:srgbClr val="0070C0"/>
                </a:solidFill>
              </a:rPr>
              <a:t>Scaled</a:t>
            </a:r>
            <a:r>
              <a:rPr lang="en-GB" dirty="0">
                <a:gradFill>
                  <a:gsLst>
                    <a:gs pos="2917">
                      <a:srgbClr val="000000"/>
                    </a:gs>
                    <a:gs pos="30000">
                      <a:srgbClr val="000000"/>
                    </a:gs>
                  </a:gsLst>
                  <a:lin ang="5400000" scaled="0"/>
                </a:gradFill>
              </a:rPr>
              <a:t> </a:t>
            </a:r>
            <a:r>
              <a:rPr lang="en-GB" dirty="0">
                <a:solidFill>
                  <a:srgbClr val="0070C0"/>
                </a:solidFill>
              </a:rPr>
              <a:t>out</a:t>
            </a:r>
            <a:r>
              <a:rPr lang="en-GB" dirty="0">
                <a:gradFill>
                  <a:gsLst>
                    <a:gs pos="2917">
                      <a:srgbClr val="000000"/>
                    </a:gs>
                    <a:gs pos="30000">
                      <a:srgbClr val="000000"/>
                    </a:gs>
                  </a:gsLst>
                  <a:lin ang="5400000" scaled="0"/>
                </a:gradFill>
              </a:rPr>
              <a:t>, </a:t>
            </a:r>
            <a:r>
              <a:rPr lang="en-GB" dirty="0">
                <a:solidFill>
                  <a:srgbClr val="0070C0"/>
                </a:solidFill>
              </a:rPr>
              <a:t>mature</a:t>
            </a:r>
            <a:r>
              <a:rPr lang="en-GB" dirty="0">
                <a:gradFill>
                  <a:gsLst>
                    <a:gs pos="2917">
                      <a:srgbClr val="000000"/>
                    </a:gs>
                    <a:gs pos="30000">
                      <a:srgbClr val="000000"/>
                    </a:gs>
                  </a:gsLst>
                  <a:lin ang="5400000" scaled="0"/>
                </a:gradFill>
              </a:rPr>
              <a:t> environment</a:t>
            </a:r>
          </a:p>
          <a:p>
            <a:pPr marL="349724" indent="-349724" defTabSz="932597">
              <a:spcAft>
                <a:spcPts val="1800"/>
              </a:spcAft>
              <a:buClr>
                <a:srgbClr val="000000"/>
              </a:buClr>
              <a:buFont typeface="Arial" panose="020B0604020202020204" pitchFamily="34" charset="0"/>
              <a:buChar char="•"/>
            </a:pPr>
            <a:r>
              <a:rPr lang="en-GB" dirty="0">
                <a:solidFill>
                  <a:srgbClr val="0070C0"/>
                </a:solidFill>
              </a:rPr>
              <a:t>Broad</a:t>
            </a:r>
            <a:r>
              <a:rPr lang="en-GB" dirty="0">
                <a:gradFill>
                  <a:gsLst>
                    <a:gs pos="2917">
                      <a:srgbClr val="000000"/>
                    </a:gs>
                    <a:gs pos="30000">
                      <a:srgbClr val="000000"/>
                    </a:gs>
                  </a:gsLst>
                  <a:lin ang="5400000" scaled="0"/>
                </a:gradFill>
              </a:rPr>
              <a:t> </a:t>
            </a:r>
            <a:r>
              <a:rPr lang="en-GB" dirty="0">
                <a:solidFill>
                  <a:srgbClr val="0070C0"/>
                </a:solidFill>
              </a:rPr>
              <a:t>range</a:t>
            </a:r>
            <a:r>
              <a:rPr lang="en-GB" dirty="0">
                <a:gradFill>
                  <a:gsLst>
                    <a:gs pos="2917">
                      <a:srgbClr val="000000"/>
                    </a:gs>
                    <a:gs pos="30000">
                      <a:srgbClr val="000000"/>
                    </a:gs>
                  </a:gsLst>
                  <a:lin ang="5400000" scaled="0"/>
                </a:gradFill>
              </a:rPr>
              <a:t> </a:t>
            </a:r>
            <a:r>
              <a:rPr lang="en-GB" dirty="0">
                <a:solidFill>
                  <a:srgbClr val="0070C0"/>
                </a:solidFill>
              </a:rPr>
              <a:t>of</a:t>
            </a:r>
            <a:r>
              <a:rPr lang="en-GB" dirty="0">
                <a:gradFill>
                  <a:gsLst>
                    <a:gs pos="2917">
                      <a:srgbClr val="000000"/>
                    </a:gs>
                    <a:gs pos="30000">
                      <a:srgbClr val="000000"/>
                    </a:gs>
                  </a:gsLst>
                  <a:lin ang="5400000" scaled="0"/>
                </a:gradFill>
              </a:rPr>
              <a:t> </a:t>
            </a:r>
            <a:r>
              <a:rPr lang="en-GB" dirty="0">
                <a:solidFill>
                  <a:srgbClr val="0070C0"/>
                </a:solidFill>
              </a:rPr>
              <a:t>Microsoft</a:t>
            </a:r>
            <a:r>
              <a:rPr lang="en-GB" dirty="0">
                <a:gradFill>
                  <a:gsLst>
                    <a:gs pos="2917">
                      <a:srgbClr val="000000"/>
                    </a:gs>
                    <a:gs pos="30000">
                      <a:srgbClr val="000000"/>
                    </a:gs>
                  </a:gsLst>
                  <a:lin ang="5400000" scaled="0"/>
                </a:gradFill>
              </a:rPr>
              <a:t> </a:t>
            </a:r>
            <a:r>
              <a:rPr lang="en-GB" dirty="0">
                <a:solidFill>
                  <a:srgbClr val="0070C0"/>
                </a:solidFill>
              </a:rPr>
              <a:t>best</a:t>
            </a:r>
            <a:r>
              <a:rPr lang="en-GB" dirty="0">
                <a:gradFill>
                  <a:gsLst>
                    <a:gs pos="2917">
                      <a:srgbClr val="000000"/>
                    </a:gs>
                    <a:gs pos="30000">
                      <a:srgbClr val="000000"/>
                    </a:gs>
                  </a:gsLst>
                  <a:lin ang="5400000" scaled="0"/>
                </a:gradFill>
              </a:rPr>
              <a:t> </a:t>
            </a:r>
            <a:r>
              <a:rPr lang="en-GB" dirty="0">
                <a:solidFill>
                  <a:srgbClr val="0070C0"/>
                </a:solidFill>
              </a:rPr>
              <a:t>practices</a:t>
            </a:r>
            <a:r>
              <a:rPr lang="en-GB" dirty="0">
                <a:gradFill>
                  <a:gsLst>
                    <a:gs pos="2917">
                      <a:srgbClr val="000000"/>
                    </a:gs>
                    <a:gs pos="30000">
                      <a:srgbClr val="000000"/>
                    </a:gs>
                  </a:gsLst>
                  <a:lin ang="5400000" scaled="0"/>
                </a:gradFill>
              </a:rPr>
              <a:t> for Azure environment design</a:t>
            </a:r>
          </a:p>
          <a:p>
            <a:pPr marL="349724" indent="-349724" defTabSz="932597">
              <a:spcAft>
                <a:spcPts val="1800"/>
              </a:spcAft>
              <a:buClr>
                <a:srgbClr val="000000"/>
              </a:buClr>
              <a:buFont typeface="Arial" panose="020B0604020202020204" pitchFamily="34" charset="0"/>
              <a:buChar char="•"/>
            </a:pPr>
            <a:r>
              <a:rPr lang="en-GB" dirty="0">
                <a:solidFill>
                  <a:srgbClr val="0070C0"/>
                </a:solidFill>
              </a:rPr>
              <a:t>Strong</a:t>
            </a:r>
            <a:r>
              <a:rPr lang="en-GB" dirty="0">
                <a:gradFill>
                  <a:gsLst>
                    <a:gs pos="2917">
                      <a:srgbClr val="000000"/>
                    </a:gs>
                    <a:gs pos="30000">
                      <a:srgbClr val="000000"/>
                    </a:gs>
                  </a:gsLst>
                  <a:lin ang="5400000" scaled="0"/>
                </a:gradFill>
              </a:rPr>
              <a:t> </a:t>
            </a:r>
            <a:r>
              <a:rPr lang="en-GB" dirty="0">
                <a:solidFill>
                  <a:srgbClr val="0070C0"/>
                </a:solidFill>
              </a:rPr>
              <a:t>foundation</a:t>
            </a:r>
            <a:r>
              <a:rPr lang="en-GB" dirty="0">
                <a:gradFill>
                  <a:gsLst>
                    <a:gs pos="2917">
                      <a:srgbClr val="000000"/>
                    </a:gs>
                    <a:gs pos="30000">
                      <a:srgbClr val="000000"/>
                    </a:gs>
                  </a:gsLst>
                  <a:lin ang="5400000" scaled="0"/>
                </a:gradFill>
              </a:rPr>
              <a:t> for organizations to </a:t>
            </a:r>
            <a:r>
              <a:rPr lang="en-GB" dirty="0">
                <a:solidFill>
                  <a:srgbClr val="0070C0"/>
                </a:solidFill>
              </a:rPr>
              <a:t>establish consistent</a:t>
            </a:r>
            <a:r>
              <a:rPr lang="en-GB" dirty="0">
                <a:gradFill>
                  <a:gsLst>
                    <a:gs pos="2917">
                      <a:srgbClr val="000000"/>
                    </a:gs>
                    <a:gs pos="30000">
                      <a:srgbClr val="000000"/>
                    </a:gs>
                  </a:gsLst>
                  <a:lin ang="5400000" scaled="0"/>
                </a:gradFill>
              </a:rPr>
              <a:t> </a:t>
            </a:r>
            <a:r>
              <a:rPr lang="en-GB" dirty="0">
                <a:solidFill>
                  <a:srgbClr val="0070C0"/>
                </a:solidFill>
              </a:rPr>
              <a:t>management</a:t>
            </a:r>
            <a:r>
              <a:rPr lang="en-GB" dirty="0">
                <a:gradFill>
                  <a:gsLst>
                    <a:gs pos="2917">
                      <a:srgbClr val="000000"/>
                    </a:gs>
                    <a:gs pos="30000">
                      <a:srgbClr val="000000"/>
                    </a:gs>
                  </a:gsLst>
                  <a:lin ang="5400000" scaled="0"/>
                </a:gradFill>
              </a:rPr>
              <a:t>, </a:t>
            </a:r>
            <a:r>
              <a:rPr lang="en-GB" dirty="0">
                <a:solidFill>
                  <a:srgbClr val="0070C0"/>
                </a:solidFill>
              </a:rPr>
              <a:t>governance</a:t>
            </a:r>
            <a:r>
              <a:rPr lang="en-GB" dirty="0">
                <a:gradFill>
                  <a:gsLst>
                    <a:gs pos="2917">
                      <a:srgbClr val="000000"/>
                    </a:gs>
                    <a:gs pos="30000">
                      <a:srgbClr val="000000"/>
                    </a:gs>
                  </a:gsLst>
                  <a:lin ang="5400000" scaled="0"/>
                </a:gradFill>
              </a:rPr>
              <a:t> and </a:t>
            </a:r>
            <a:r>
              <a:rPr lang="en-GB" dirty="0">
                <a:solidFill>
                  <a:srgbClr val="0070C0"/>
                </a:solidFill>
              </a:rPr>
              <a:t>security</a:t>
            </a:r>
            <a:r>
              <a:rPr lang="en-GB" dirty="0">
                <a:gradFill>
                  <a:gsLst>
                    <a:gs pos="2917">
                      <a:srgbClr val="000000"/>
                    </a:gs>
                    <a:gs pos="30000">
                      <a:srgbClr val="000000"/>
                    </a:gs>
                  </a:gsLst>
                  <a:lin ang="5400000" scaled="0"/>
                </a:gradFill>
              </a:rPr>
              <a:t> </a:t>
            </a:r>
            <a:r>
              <a:rPr lang="en-GB" dirty="0">
                <a:solidFill>
                  <a:srgbClr val="0070C0"/>
                </a:solidFill>
              </a:rPr>
              <a:t>processes</a:t>
            </a:r>
          </a:p>
        </p:txBody>
      </p:sp>
    </p:spTree>
    <p:extLst>
      <p:ext uri="{BB962C8B-B14F-4D97-AF65-F5344CB8AC3E}">
        <p14:creationId xmlns:p14="http://schemas.microsoft.com/office/powerpoint/2010/main" val="41318542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7222" y="2582863"/>
            <a:ext cx="9822245" cy="1828800"/>
          </a:xfrm>
        </p:spPr>
        <p:txBody>
          <a:bodyPr anchor="ctr">
            <a:normAutofit/>
          </a:bodyPr>
          <a:lstStyle/>
          <a:p>
            <a:r>
              <a:rPr lang="en-US" dirty="0">
                <a:solidFill>
                  <a:schemeClr val="accent5"/>
                </a:solidFill>
              </a:rPr>
              <a:t>Disciplines and best practices:</a:t>
            </a:r>
            <a:br>
              <a:rPr lang="en-US" dirty="0">
                <a:solidFill>
                  <a:schemeClr val="accent5"/>
                </a:solidFill>
              </a:rPr>
            </a:br>
            <a:r>
              <a:rPr lang="en-US" noProof="0" dirty="0"/>
              <a:t>Improve your security posture</a:t>
            </a:r>
            <a:endParaRPr lang="en-US" dirty="0"/>
          </a:p>
        </p:txBody>
      </p:sp>
    </p:spTree>
    <p:extLst>
      <p:ext uri="{BB962C8B-B14F-4D97-AF65-F5344CB8AC3E}">
        <p14:creationId xmlns:p14="http://schemas.microsoft.com/office/powerpoint/2010/main" val="17007958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4">
            <a:extLst>
              <a:ext uri="{FF2B5EF4-FFF2-40B4-BE49-F238E27FC236}">
                <a16:creationId xmlns:a16="http://schemas.microsoft.com/office/drawing/2014/main" id="{BDAB5EBF-895A-4ECE-A944-34CDAF696597}"/>
              </a:ext>
              <a:ext uri="{C183D7F6-B498-43B3-948B-1728B52AA6E4}">
                <adec:decorative xmlns:adec="http://schemas.microsoft.com/office/drawing/2017/decorative" val="1"/>
              </a:ext>
            </a:extLst>
          </p:cNvPr>
          <p:cNvSpPr/>
          <p:nvPr/>
        </p:nvSpPr>
        <p:spPr bwMode="auto">
          <a:xfrm>
            <a:off x="838200"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F0287504-AF2E-4802-9173-603B616ADD61}"/>
              </a:ext>
              <a:ext uri="{C183D7F6-B498-43B3-948B-1728B52AA6E4}">
                <adec:decorative xmlns:adec="http://schemas.microsoft.com/office/drawing/2017/decorative" val="1"/>
              </a:ext>
            </a:extLst>
          </p:cNvPr>
          <p:cNvSpPr/>
          <p:nvPr/>
        </p:nvSpPr>
        <p:spPr bwMode="auto">
          <a:xfrm>
            <a:off x="3153111"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a:extLst>
              <a:ext uri="{FF2B5EF4-FFF2-40B4-BE49-F238E27FC236}">
                <a16:creationId xmlns:a16="http://schemas.microsoft.com/office/drawing/2014/main" id="{EC1DF1B3-D9FD-456C-81A3-B430250E1104}"/>
              </a:ext>
              <a:ext uri="{C183D7F6-B498-43B3-948B-1728B52AA6E4}">
                <adec:decorative xmlns:adec="http://schemas.microsoft.com/office/drawing/2017/decorative" val="1"/>
              </a:ext>
            </a:extLst>
          </p:cNvPr>
          <p:cNvSpPr/>
          <p:nvPr/>
        </p:nvSpPr>
        <p:spPr bwMode="auto">
          <a:xfrm>
            <a:off x="5468022"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2744E24E-EB7F-4A84-891A-CB6EE420D77D}"/>
              </a:ext>
              <a:ext uri="{C183D7F6-B498-43B3-948B-1728B52AA6E4}">
                <adec:decorative xmlns:adec="http://schemas.microsoft.com/office/drawing/2017/decorative" val="1"/>
              </a:ext>
            </a:extLst>
          </p:cNvPr>
          <p:cNvSpPr/>
          <p:nvPr/>
        </p:nvSpPr>
        <p:spPr bwMode="auto">
          <a:xfrm>
            <a:off x="7782933"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4D95B625-E8F5-497A-8DEA-B2E4309B96DC}"/>
              </a:ext>
              <a:ext uri="{C183D7F6-B498-43B3-948B-1728B52AA6E4}">
                <adec:decorative xmlns:adec="http://schemas.microsoft.com/office/drawing/2017/decorative" val="1"/>
              </a:ext>
            </a:extLst>
          </p:cNvPr>
          <p:cNvSpPr/>
          <p:nvPr/>
        </p:nvSpPr>
        <p:spPr bwMode="auto">
          <a:xfrm>
            <a:off x="10097845" y="147915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26FB1736-3D99-4F0A-9831-8F252D771228}"/>
              </a:ext>
            </a:extLst>
          </p:cNvPr>
          <p:cNvSpPr>
            <a:spLocks noGrp="1"/>
          </p:cNvSpPr>
          <p:nvPr>
            <p:ph type="title"/>
          </p:nvPr>
        </p:nvSpPr>
        <p:spPr>
          <a:xfrm>
            <a:off x="465080" y="632780"/>
            <a:ext cx="11531716" cy="411162"/>
          </a:xfrm>
        </p:spPr>
        <p:txBody>
          <a:bodyPr/>
          <a:lstStyle/>
          <a:p>
            <a:r>
              <a:rPr lang="en-US" dirty="0"/>
              <a:t>Security disciplines</a:t>
            </a:r>
          </a:p>
        </p:txBody>
      </p:sp>
      <p:sp>
        <p:nvSpPr>
          <p:cNvPr id="5" name="TextBox 4">
            <a:extLst>
              <a:ext uri="{FF2B5EF4-FFF2-40B4-BE49-F238E27FC236}">
                <a16:creationId xmlns:a16="http://schemas.microsoft.com/office/drawing/2014/main" id="{758E9202-7A94-473A-8933-5D2A015E0BA6}"/>
              </a:ext>
            </a:extLst>
          </p:cNvPr>
          <p:cNvSpPr txBox="1"/>
          <p:nvPr/>
        </p:nvSpPr>
        <p:spPr>
          <a:xfrm>
            <a:off x="234362" y="2833853"/>
            <a:ext cx="2578608" cy="707886"/>
          </a:xfrm>
          <a:prstGeom prst="rect">
            <a:avLst/>
          </a:prstGeom>
          <a:noFill/>
        </p:spPr>
        <p:txBody>
          <a:bodyPr wrap="square" lIns="91440" tIns="45720" rIns="91440" bIns="45720" rtlCol="0" anchor="t">
            <a:spAutoFit/>
          </a:bodyPr>
          <a:lstStyle/>
          <a:p>
            <a:pPr algn="ctr"/>
            <a:r>
              <a:rPr lang="en-US" sz="2000" dirty="0">
                <a:latin typeface="Segoe UI Semibold" panose="020B0702040204020203" pitchFamily="34" charset="0"/>
                <a:cs typeface="Segoe UI Semibold" panose="020B0702040204020203" pitchFamily="34" charset="0"/>
              </a:rPr>
              <a:t>Access</a:t>
            </a:r>
            <a:br>
              <a:rPr lang="en-US" sz="2000" dirty="0">
                <a:latin typeface="Segoe UI Semibold" panose="020B0702040204020203" pitchFamily="34" charset="0"/>
                <a:cs typeface="Segoe UI Semibold" panose="020B0702040204020203" pitchFamily="34" charset="0"/>
              </a:rPr>
            </a:br>
            <a:r>
              <a:rPr lang="en-US" sz="2000" dirty="0">
                <a:latin typeface="Segoe UI Semibold" panose="020B0702040204020203" pitchFamily="34" charset="0"/>
                <a:cs typeface="Segoe UI Semibold" panose="020B0702040204020203" pitchFamily="34" charset="0"/>
              </a:rPr>
              <a:t>control </a:t>
            </a:r>
            <a:endParaRPr lang="en-US" sz="2000" dirty="0">
              <a:latin typeface="Segoe UI Semibold" panose="020B0702040204020203" pitchFamily="34" charset="0"/>
              <a:ea typeface="+mn-lt"/>
              <a:cs typeface="Segoe UI Semibold" panose="020B0702040204020203" pitchFamily="34" charset="0"/>
            </a:endParaRPr>
          </a:p>
        </p:txBody>
      </p:sp>
      <p:sp>
        <p:nvSpPr>
          <p:cNvPr id="10" name="TextBox 9">
            <a:extLst>
              <a:ext uri="{FF2B5EF4-FFF2-40B4-BE49-F238E27FC236}">
                <a16:creationId xmlns:a16="http://schemas.microsoft.com/office/drawing/2014/main" id="{590117B9-3CD2-4283-AE4E-9F62D7107098}"/>
              </a:ext>
            </a:extLst>
          </p:cNvPr>
          <p:cNvSpPr txBox="1"/>
          <p:nvPr/>
        </p:nvSpPr>
        <p:spPr>
          <a:xfrm>
            <a:off x="380666" y="3712904"/>
            <a:ext cx="2286000" cy="1569660"/>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Establish Zero Trust access model </a:t>
            </a:r>
            <a:r>
              <a:rPr lang="en-US" sz="1600" dirty="0">
                <a:latin typeface="Segoe UI" panose="020B0502040204020203" pitchFamily="34" charset="0"/>
                <a:cs typeface="Segoe UI" panose="020B0502040204020203" pitchFamily="34" charset="0"/>
              </a:rPr>
              <a:t>to modern and legacy assets using identity and network controls</a:t>
            </a:r>
          </a:p>
        </p:txBody>
      </p:sp>
      <p:sp>
        <p:nvSpPr>
          <p:cNvPr id="6" name="TextBox 5">
            <a:extLst>
              <a:ext uri="{FF2B5EF4-FFF2-40B4-BE49-F238E27FC236}">
                <a16:creationId xmlns:a16="http://schemas.microsoft.com/office/drawing/2014/main" id="{DE18C62E-1F9E-4AA5-AC56-B5D423F7AD20}"/>
              </a:ext>
            </a:extLst>
          </p:cNvPr>
          <p:cNvSpPr txBox="1"/>
          <p:nvPr/>
        </p:nvSpPr>
        <p:spPr>
          <a:xfrm>
            <a:off x="2528841" y="2833853"/>
            <a:ext cx="2578608" cy="707886"/>
          </a:xfrm>
          <a:prstGeom prst="rect">
            <a:avLst/>
          </a:prstGeom>
          <a:noFill/>
        </p:spPr>
        <p:txBody>
          <a:bodyPr wrap="square" lIns="91440" tIns="45720" rIns="91440" bIns="45720" rtlCol="0" anchor="t">
            <a:spAutoFit/>
          </a:bodyPr>
          <a:lstStyle/>
          <a:p>
            <a:pPr algn="ctr"/>
            <a:r>
              <a:rPr lang="en-US" sz="2000" dirty="0">
                <a:latin typeface="Segoe UI Semibold" panose="020B0702040204020203" pitchFamily="34" charset="0"/>
                <a:cs typeface="Segoe UI Semibold" panose="020B0702040204020203" pitchFamily="34" charset="0"/>
              </a:rPr>
              <a:t>Security</a:t>
            </a:r>
            <a:br>
              <a:rPr lang="en-US" sz="2000" dirty="0">
                <a:latin typeface="Segoe UI"/>
                <a:cs typeface="Segoe UI"/>
              </a:rPr>
            </a:br>
            <a:r>
              <a:rPr lang="en-US" sz="2000" dirty="0">
                <a:latin typeface="Segoe UI Semibold" panose="020B0702040204020203" pitchFamily="34" charset="0"/>
                <a:cs typeface="Segoe UI Semibold" panose="020B0702040204020203" pitchFamily="34" charset="0"/>
              </a:rPr>
              <a:t>operations</a:t>
            </a:r>
          </a:p>
        </p:txBody>
      </p:sp>
      <p:sp>
        <p:nvSpPr>
          <p:cNvPr id="11" name="TextBox 10">
            <a:extLst>
              <a:ext uri="{FF2B5EF4-FFF2-40B4-BE49-F238E27FC236}">
                <a16:creationId xmlns:a16="http://schemas.microsoft.com/office/drawing/2014/main" id="{90226A8D-6F92-44C0-868D-98762FDD213D}"/>
              </a:ext>
            </a:extLst>
          </p:cNvPr>
          <p:cNvSpPr txBox="1"/>
          <p:nvPr/>
        </p:nvSpPr>
        <p:spPr>
          <a:xfrm>
            <a:off x="2675145" y="3712904"/>
            <a:ext cx="2286000" cy="1323439"/>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Detect</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respond</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and</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recover</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from</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attacks</a:t>
            </a:r>
            <a:r>
              <a:rPr lang="en-US" sz="1600" dirty="0">
                <a:latin typeface="Segoe UI" panose="020B0502040204020203" pitchFamily="34" charset="0"/>
                <a:cs typeface="Segoe UI" panose="020B0502040204020203" pitchFamily="34" charset="0"/>
              </a:rPr>
              <a:t>—hunt for hidden threats; share threat intelligence broadly</a:t>
            </a:r>
          </a:p>
        </p:txBody>
      </p:sp>
      <p:sp>
        <p:nvSpPr>
          <p:cNvPr id="7" name="TextBox 6">
            <a:extLst>
              <a:ext uri="{FF2B5EF4-FFF2-40B4-BE49-F238E27FC236}">
                <a16:creationId xmlns:a16="http://schemas.microsoft.com/office/drawing/2014/main" id="{2B710A25-752B-48C3-8AF9-AB671305631A}"/>
              </a:ext>
            </a:extLst>
          </p:cNvPr>
          <p:cNvSpPr txBox="1"/>
          <p:nvPr/>
        </p:nvSpPr>
        <p:spPr>
          <a:xfrm>
            <a:off x="4834310" y="2833853"/>
            <a:ext cx="2578608" cy="707886"/>
          </a:xfrm>
          <a:prstGeom prst="rect">
            <a:avLst/>
          </a:prstGeom>
          <a:noFill/>
        </p:spPr>
        <p:txBody>
          <a:bodyPr wrap="square" lIns="91440" tIns="45720" rIns="91440" bIns="45720" rtlCol="0" anchor="t">
            <a:spAutoFit/>
          </a:bodyPr>
          <a:lstStyle/>
          <a:p>
            <a:pPr algn="ctr"/>
            <a:r>
              <a:rPr lang="en-US" sz="2000" dirty="0">
                <a:latin typeface="Segoe UI Semibold" panose="020B0702040204020203" pitchFamily="34" charset="0"/>
                <a:cs typeface="Segoe UI Semibold" panose="020B0702040204020203" pitchFamily="34" charset="0"/>
              </a:rPr>
              <a:t>Asset</a:t>
            </a:r>
            <a:br>
              <a:rPr lang="en-US" sz="2000" dirty="0">
                <a:latin typeface="Segoe UI Semibold" panose="020B0702040204020203" pitchFamily="34" charset="0"/>
                <a:cs typeface="Segoe UI Semibold" panose="020B0702040204020203" pitchFamily="34" charset="0"/>
              </a:rPr>
            </a:br>
            <a:r>
              <a:rPr lang="en-US" sz="2000" dirty="0">
                <a:latin typeface="Segoe UI Semibold" panose="020B0702040204020203" pitchFamily="34" charset="0"/>
                <a:cs typeface="Segoe UI Semibold" panose="020B0702040204020203" pitchFamily="34" charset="0"/>
              </a:rPr>
              <a:t>protection</a:t>
            </a:r>
          </a:p>
        </p:txBody>
      </p:sp>
      <p:sp>
        <p:nvSpPr>
          <p:cNvPr id="12" name="TextBox 11">
            <a:extLst>
              <a:ext uri="{FF2B5EF4-FFF2-40B4-BE49-F238E27FC236}">
                <a16:creationId xmlns:a16="http://schemas.microsoft.com/office/drawing/2014/main" id="{04068487-8592-4D0A-AEA4-A27BCF5E7EE8}"/>
              </a:ext>
            </a:extLst>
          </p:cNvPr>
          <p:cNvSpPr txBox="1"/>
          <p:nvPr/>
        </p:nvSpPr>
        <p:spPr>
          <a:xfrm>
            <a:off x="4980614" y="3712904"/>
            <a:ext cx="2286000" cy="1323439"/>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Protect</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sensitive</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data</a:t>
            </a:r>
            <a:r>
              <a:rPr lang="en-US" sz="1600" dirty="0">
                <a:latin typeface="Segoe UI" panose="020B0502040204020203" pitchFamily="34" charset="0"/>
                <a:cs typeface="Segoe UI" panose="020B0502040204020203" pitchFamily="34" charset="0"/>
              </a:rPr>
              <a:t> and systems. Continuously discover, classify, and secure assets</a:t>
            </a:r>
            <a:endParaRPr lang="en-US" sz="1600" dirty="0">
              <a:latin typeface="Segoe UI" panose="020B0502040204020203" pitchFamily="34" charset="0"/>
              <a:ea typeface="+mn-lt"/>
              <a:cs typeface="Segoe UI" panose="020B0502040204020203" pitchFamily="34" charset="0"/>
            </a:endParaRPr>
          </a:p>
        </p:txBody>
      </p:sp>
      <p:sp>
        <p:nvSpPr>
          <p:cNvPr id="8" name="TextBox 7">
            <a:extLst>
              <a:ext uri="{FF2B5EF4-FFF2-40B4-BE49-F238E27FC236}">
                <a16:creationId xmlns:a16="http://schemas.microsoft.com/office/drawing/2014/main" id="{90935DCA-647A-4DC1-9925-67307D06B86D}"/>
              </a:ext>
            </a:extLst>
          </p:cNvPr>
          <p:cNvSpPr txBox="1"/>
          <p:nvPr/>
        </p:nvSpPr>
        <p:spPr>
          <a:xfrm>
            <a:off x="7150772" y="2833853"/>
            <a:ext cx="2578608" cy="707886"/>
          </a:xfrm>
          <a:prstGeom prst="rect">
            <a:avLst/>
          </a:prstGeom>
          <a:noFill/>
        </p:spPr>
        <p:txBody>
          <a:bodyPr wrap="square" lIns="91440" tIns="45720" rIns="91440" bIns="45720" rtlCol="0" anchor="t">
            <a:spAutoFit/>
          </a:bodyPr>
          <a:lstStyle/>
          <a:p>
            <a:pPr algn="ctr"/>
            <a:r>
              <a:rPr lang="en-US" sz="2000" dirty="0">
                <a:latin typeface="Segoe UI Semibold" panose="020B0702040204020203" pitchFamily="34" charset="0"/>
                <a:cs typeface="Segoe UI Semibold" panose="020B0702040204020203" pitchFamily="34" charset="0"/>
              </a:rPr>
              <a:t>Security</a:t>
            </a:r>
            <a:br>
              <a:rPr lang="en-US" sz="2000" dirty="0">
                <a:latin typeface="Segoe UI"/>
                <a:cs typeface="Segoe UI"/>
              </a:rPr>
            </a:br>
            <a:r>
              <a:rPr lang="en-US" sz="2000" dirty="0">
                <a:latin typeface="Segoe UI Semibold" panose="020B0702040204020203" pitchFamily="34" charset="0"/>
                <a:cs typeface="Segoe UI Semibold" panose="020B0702040204020203" pitchFamily="34" charset="0"/>
              </a:rPr>
              <a:t>governance</a:t>
            </a:r>
          </a:p>
        </p:txBody>
      </p:sp>
      <p:sp>
        <p:nvSpPr>
          <p:cNvPr id="13" name="TextBox 12">
            <a:extLst>
              <a:ext uri="{FF2B5EF4-FFF2-40B4-BE49-F238E27FC236}">
                <a16:creationId xmlns:a16="http://schemas.microsoft.com/office/drawing/2014/main" id="{112A62FB-1BBA-4532-9230-2EE88F1125BE}"/>
              </a:ext>
            </a:extLst>
          </p:cNvPr>
          <p:cNvSpPr txBox="1"/>
          <p:nvPr/>
        </p:nvSpPr>
        <p:spPr>
          <a:xfrm>
            <a:off x="7207250" y="3712904"/>
            <a:ext cx="2465652" cy="1323439"/>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Continuously</a:t>
            </a:r>
            <a:r>
              <a:rPr lang="en-US" sz="1600" dirty="0">
                <a:latin typeface="Segoe UI" panose="020B0502040204020203" pitchFamily="34" charset="0"/>
                <a:ea typeface="+mn-lt"/>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identify</a:t>
            </a:r>
            <a:r>
              <a:rPr lang="en-US" sz="1600" dirty="0">
                <a:latin typeface="Segoe UI" panose="020B0502040204020203" pitchFamily="34" charset="0"/>
                <a:ea typeface="+mn-lt"/>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measure</a:t>
            </a:r>
            <a:r>
              <a:rPr lang="en-US" sz="1600" dirty="0">
                <a:latin typeface="Segoe UI" panose="020B0502040204020203" pitchFamily="34" charset="0"/>
                <a:ea typeface="+mn-lt"/>
                <a:cs typeface="Segoe UI" panose="020B0502040204020203" pitchFamily="34" charset="0"/>
              </a:rPr>
              <a:t>, and </a:t>
            </a:r>
            <a:r>
              <a:rPr lang="en-US" sz="1600" dirty="0">
                <a:solidFill>
                  <a:srgbClr val="0070C0"/>
                </a:solidFill>
                <a:latin typeface="Segoe UI" panose="020B0502040204020203" pitchFamily="34" charset="0"/>
                <a:cs typeface="Segoe UI" panose="020B0502040204020203" pitchFamily="34" charset="0"/>
              </a:rPr>
              <a:t>manage</a:t>
            </a:r>
            <a:r>
              <a:rPr lang="en-US" sz="1600" dirty="0">
                <a:latin typeface="Segoe UI" panose="020B0502040204020203" pitchFamily="34" charset="0"/>
                <a:ea typeface="+mn-lt"/>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security</a:t>
            </a:r>
            <a:r>
              <a:rPr lang="en-US" sz="1600" dirty="0">
                <a:latin typeface="Segoe UI" panose="020B0502040204020203" pitchFamily="34" charset="0"/>
                <a:ea typeface="+mn-lt"/>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posture</a:t>
            </a:r>
            <a:r>
              <a:rPr lang="en-US" sz="1600" dirty="0">
                <a:latin typeface="Segoe UI" panose="020B0502040204020203" pitchFamily="34" charset="0"/>
                <a:ea typeface="+mn-lt"/>
                <a:cs typeface="Segoe UI" panose="020B0502040204020203" pitchFamily="34" charset="0"/>
              </a:rPr>
              <a:t> to reduce risk and maintain compliance</a:t>
            </a:r>
            <a:endParaRPr lang="en-US" sz="1600"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3CAA516-125C-4678-9FDF-99704A038D5B}"/>
              </a:ext>
            </a:extLst>
          </p:cNvPr>
          <p:cNvSpPr txBox="1"/>
          <p:nvPr/>
        </p:nvSpPr>
        <p:spPr>
          <a:xfrm>
            <a:off x="9456241" y="2833853"/>
            <a:ext cx="2578608" cy="707886"/>
          </a:xfrm>
          <a:prstGeom prst="rect">
            <a:avLst/>
          </a:prstGeom>
          <a:noFill/>
        </p:spPr>
        <p:txBody>
          <a:bodyPr wrap="square" lIns="91440" tIns="45720" rIns="91440" bIns="45720" rtlCol="0" anchor="t">
            <a:spAutoFit/>
          </a:bodyPr>
          <a:lstStyle/>
          <a:p>
            <a:pPr algn="ctr" defTabSz="914554"/>
            <a:r>
              <a:rPr lang="en-US" sz="2000" dirty="0">
                <a:latin typeface="Segoe UI Semibold" panose="020B0702040204020203" pitchFamily="34" charset="0"/>
                <a:cs typeface="Segoe UI Semibold" panose="020B0702040204020203" pitchFamily="34" charset="0"/>
              </a:rPr>
              <a:t>Innovation</a:t>
            </a:r>
            <a:br>
              <a:rPr lang="en-US" sz="2000" dirty="0">
                <a:solidFill>
                  <a:srgbClr val="353535"/>
                </a:solidFill>
                <a:latin typeface="Segoe UI" panose="020B0502040204020203" pitchFamily="34" charset="0"/>
                <a:cs typeface="Segoe UI" panose="020B0502040204020203" pitchFamily="34" charset="0"/>
              </a:rPr>
            </a:br>
            <a:r>
              <a:rPr lang="en-US" sz="2000" dirty="0">
                <a:latin typeface="Segoe UI Semibold" panose="020B0702040204020203" pitchFamily="34" charset="0"/>
                <a:cs typeface="Segoe UI Semibold" panose="020B0702040204020203" pitchFamily="34" charset="0"/>
              </a:rPr>
              <a:t>security</a:t>
            </a:r>
          </a:p>
        </p:txBody>
      </p:sp>
      <p:sp>
        <p:nvSpPr>
          <p:cNvPr id="14" name="TextBox 13">
            <a:extLst>
              <a:ext uri="{FF2B5EF4-FFF2-40B4-BE49-F238E27FC236}">
                <a16:creationId xmlns:a16="http://schemas.microsoft.com/office/drawing/2014/main" id="{D7578BAE-31B3-4209-872A-68E7BBBE1510}"/>
              </a:ext>
            </a:extLst>
          </p:cNvPr>
          <p:cNvSpPr txBox="1"/>
          <p:nvPr/>
        </p:nvSpPr>
        <p:spPr>
          <a:xfrm>
            <a:off x="9602545" y="3712904"/>
            <a:ext cx="2286000" cy="1323439"/>
          </a:xfrm>
          <a:prstGeom prst="rect">
            <a:avLst/>
          </a:prstGeom>
          <a:noFill/>
        </p:spPr>
        <p:txBody>
          <a:bodyPr wrap="square" lIns="91440" tIns="45720" rIns="91440" bIns="45720" rtlCol="0" anchor="t">
            <a:spAutoFit/>
          </a:bodyPr>
          <a:lstStyle/>
          <a:p>
            <a:pPr algn="ctr"/>
            <a:r>
              <a:rPr lang="en-US" sz="1600" dirty="0">
                <a:solidFill>
                  <a:srgbClr val="0070C0"/>
                </a:solidFill>
                <a:latin typeface="Segoe UI" panose="020B0502040204020203" pitchFamily="34" charset="0"/>
                <a:cs typeface="Segoe UI" panose="020B0502040204020203" pitchFamily="34" charset="0"/>
              </a:rPr>
              <a:t>Integrate</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security</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into</a:t>
            </a:r>
            <a:r>
              <a:rPr lang="en-US" sz="1600" dirty="0">
                <a:latin typeface="Segoe UI" panose="020B0502040204020203" pitchFamily="34" charset="0"/>
                <a:cs typeface="Segoe UI" panose="020B0502040204020203" pitchFamily="34" charset="0"/>
              </a:rPr>
              <a:t> </a:t>
            </a:r>
            <a:r>
              <a:rPr lang="en-US" sz="1600" dirty="0" err="1">
                <a:solidFill>
                  <a:srgbClr val="0070C0"/>
                </a:solidFill>
                <a:latin typeface="Segoe UI" panose="020B0502040204020203" pitchFamily="34" charset="0"/>
                <a:cs typeface="Segoe UI" panose="020B0502040204020203" pitchFamily="34" charset="0"/>
              </a:rPr>
              <a:t>DevSecOps</a:t>
            </a:r>
            <a:r>
              <a:rPr lang="en-US" sz="1600" dirty="0">
                <a:latin typeface="Segoe UI" panose="020B0502040204020203" pitchFamily="34" charset="0"/>
                <a:cs typeface="Segoe UI" panose="020B0502040204020203" pitchFamily="34" charset="0"/>
              </a:rPr>
              <a:t> </a:t>
            </a:r>
            <a:r>
              <a:rPr lang="en-US" sz="1600" dirty="0">
                <a:solidFill>
                  <a:srgbClr val="0070C0"/>
                </a:solidFill>
                <a:latin typeface="Segoe UI" panose="020B0502040204020203" pitchFamily="34" charset="0"/>
                <a:cs typeface="Segoe UI" panose="020B0502040204020203" pitchFamily="34" charset="0"/>
              </a:rPr>
              <a:t>processes</a:t>
            </a:r>
            <a:r>
              <a:rPr lang="en-US" sz="1600" dirty="0">
                <a:latin typeface="Segoe UI" panose="020B0502040204020203" pitchFamily="34" charset="0"/>
                <a:cs typeface="Segoe UI" panose="020B0502040204020203" pitchFamily="34" charset="0"/>
              </a:rPr>
              <a:t>. Align security, development, and operations practices. </a:t>
            </a:r>
          </a:p>
        </p:txBody>
      </p:sp>
      <p:pic>
        <p:nvPicPr>
          <p:cNvPr id="77" name="Graphic 76">
            <a:extLst>
              <a:ext uri="{FF2B5EF4-FFF2-40B4-BE49-F238E27FC236}">
                <a16:creationId xmlns:a16="http://schemas.microsoft.com/office/drawing/2014/main" id="{9C4B6B76-4690-4896-BE4B-95C490FB742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9598" y="1752135"/>
            <a:ext cx="378465" cy="756930"/>
          </a:xfrm>
          <a:prstGeom prst="rect">
            <a:avLst/>
          </a:prstGeom>
        </p:spPr>
      </p:pic>
      <p:grpSp>
        <p:nvGrpSpPr>
          <p:cNvPr id="78" name="Group 77">
            <a:extLst>
              <a:ext uri="{FF2B5EF4-FFF2-40B4-BE49-F238E27FC236}">
                <a16:creationId xmlns:a16="http://schemas.microsoft.com/office/drawing/2014/main" id="{C145FCCC-D7C8-412A-89F2-7E335ED8E7AA}"/>
              </a:ext>
              <a:ext uri="{C183D7F6-B498-43B3-948B-1728B52AA6E4}">
                <adec:decorative xmlns:adec="http://schemas.microsoft.com/office/drawing/2017/decorative" val="1"/>
              </a:ext>
            </a:extLst>
          </p:cNvPr>
          <p:cNvGrpSpPr/>
          <p:nvPr/>
        </p:nvGrpSpPr>
        <p:grpSpPr>
          <a:xfrm>
            <a:off x="3378967" y="1699635"/>
            <a:ext cx="845293" cy="845293"/>
            <a:chOff x="3268023" y="3794471"/>
            <a:chExt cx="672737" cy="672737"/>
          </a:xfrm>
        </p:grpSpPr>
        <p:sp>
          <p:nvSpPr>
            <p:cNvPr id="79" name="Freeform: Shape 78">
              <a:extLst>
                <a:ext uri="{FF2B5EF4-FFF2-40B4-BE49-F238E27FC236}">
                  <a16:creationId xmlns:a16="http://schemas.microsoft.com/office/drawing/2014/main" id="{50814568-723B-45FA-9FC8-E76F4755281E}"/>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80" name="Group 79">
              <a:extLst>
                <a:ext uri="{FF2B5EF4-FFF2-40B4-BE49-F238E27FC236}">
                  <a16:creationId xmlns:a16="http://schemas.microsoft.com/office/drawing/2014/main" id="{3F61F923-711E-4D7B-B13C-595E57B3479D}"/>
                </a:ext>
              </a:extLst>
            </p:cNvPr>
            <p:cNvGrpSpPr/>
            <p:nvPr/>
          </p:nvGrpSpPr>
          <p:grpSpPr>
            <a:xfrm>
              <a:off x="3494080" y="4005903"/>
              <a:ext cx="221393" cy="265094"/>
              <a:chOff x="3102115" y="3813045"/>
              <a:chExt cx="402957" cy="482498"/>
            </a:xfrm>
          </p:grpSpPr>
          <p:sp>
            <p:nvSpPr>
              <p:cNvPr id="81" name="Rectangle: Top Corners Rounded 80">
                <a:extLst>
                  <a:ext uri="{FF2B5EF4-FFF2-40B4-BE49-F238E27FC236}">
                    <a16:creationId xmlns:a16="http://schemas.microsoft.com/office/drawing/2014/main" id="{7549E914-1A6B-4C5B-80C1-76B2F9ADE15C}"/>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B61EE1AB-4126-4170-8349-F86350AD2359}"/>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83" name="Graphic 35">
                <a:extLst>
                  <a:ext uri="{FF2B5EF4-FFF2-40B4-BE49-F238E27FC236}">
                    <a16:creationId xmlns:a16="http://schemas.microsoft.com/office/drawing/2014/main" id="{9AE9D6F2-B3C5-4668-9BA8-CDD25EAAB174}"/>
                  </a:ext>
                </a:extLst>
              </p:cNvPr>
              <p:cNvGrpSpPr/>
              <p:nvPr/>
            </p:nvGrpSpPr>
            <p:grpSpPr>
              <a:xfrm>
                <a:off x="3257098" y="4078024"/>
                <a:ext cx="92990" cy="155525"/>
                <a:chOff x="3407034" y="4465249"/>
                <a:chExt cx="92990" cy="155525"/>
              </a:xfrm>
              <a:solidFill>
                <a:srgbClr val="0075C9"/>
              </a:solidFill>
            </p:grpSpPr>
            <p:sp>
              <p:nvSpPr>
                <p:cNvPr id="84" name="Freeform: Shape 83">
                  <a:extLst>
                    <a:ext uri="{FF2B5EF4-FFF2-40B4-BE49-F238E27FC236}">
                      <a16:creationId xmlns:a16="http://schemas.microsoft.com/office/drawing/2014/main" id="{7F34BA1F-B5EE-483C-9C08-D48568BAA732}"/>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85" name="Freeform: Shape 84">
                  <a:extLst>
                    <a:ext uri="{FF2B5EF4-FFF2-40B4-BE49-F238E27FC236}">
                      <a16:creationId xmlns:a16="http://schemas.microsoft.com/office/drawing/2014/main" id="{8BBD6BF3-9D66-41D8-89F3-B87CBF410F08}"/>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nvGrpSpPr>
          <p:cNvPr id="86" name="Group 85">
            <a:extLst>
              <a:ext uri="{FF2B5EF4-FFF2-40B4-BE49-F238E27FC236}">
                <a16:creationId xmlns:a16="http://schemas.microsoft.com/office/drawing/2014/main" id="{3F07B581-1E40-4648-B4F6-5AF9AC3153C1}"/>
              </a:ext>
              <a:ext uri="{C183D7F6-B498-43B3-948B-1728B52AA6E4}">
                <adec:decorative xmlns:adec="http://schemas.microsoft.com/office/drawing/2017/decorative" val="1"/>
              </a:ext>
            </a:extLst>
          </p:cNvPr>
          <p:cNvGrpSpPr/>
          <p:nvPr/>
        </p:nvGrpSpPr>
        <p:grpSpPr>
          <a:xfrm>
            <a:off x="5802665" y="1756429"/>
            <a:ext cx="626114" cy="749703"/>
            <a:chOff x="5597700" y="3877784"/>
            <a:chExt cx="498300" cy="596660"/>
          </a:xfrm>
        </p:grpSpPr>
        <p:grpSp>
          <p:nvGrpSpPr>
            <p:cNvPr id="87" name="Group 86">
              <a:extLst>
                <a:ext uri="{FF2B5EF4-FFF2-40B4-BE49-F238E27FC236}">
                  <a16:creationId xmlns:a16="http://schemas.microsoft.com/office/drawing/2014/main" id="{6C801E89-2FAB-498A-BA23-DF413C29FA02}"/>
                </a:ext>
              </a:extLst>
            </p:cNvPr>
            <p:cNvGrpSpPr/>
            <p:nvPr/>
          </p:nvGrpSpPr>
          <p:grpSpPr>
            <a:xfrm>
              <a:off x="5597700" y="3877784"/>
              <a:ext cx="498300" cy="596660"/>
              <a:chOff x="3102115" y="3813045"/>
              <a:chExt cx="402957" cy="482498"/>
            </a:xfrm>
          </p:grpSpPr>
          <p:sp>
            <p:nvSpPr>
              <p:cNvPr id="89" name="Rectangle: Top Corners Rounded 88">
                <a:extLst>
                  <a:ext uri="{FF2B5EF4-FFF2-40B4-BE49-F238E27FC236}">
                    <a16:creationId xmlns:a16="http://schemas.microsoft.com/office/drawing/2014/main" id="{18C08453-07F0-4CBF-996A-696598433D2F}"/>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36429D82-E3E5-4063-BCBB-8FD5A1A7DBE5}"/>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pic>
          <p:nvPicPr>
            <p:cNvPr id="88" name="Graphic 87">
              <a:extLst>
                <a:ext uri="{FF2B5EF4-FFF2-40B4-BE49-F238E27FC236}">
                  <a16:creationId xmlns:a16="http://schemas.microsoft.com/office/drawing/2014/main" id="{4D7BE403-7CCB-41CF-A46C-FAC32DDF9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5648" y="4169867"/>
              <a:ext cx="382404" cy="235326"/>
            </a:xfrm>
            <a:prstGeom prst="rect">
              <a:avLst/>
            </a:prstGeom>
          </p:spPr>
        </p:pic>
      </p:grpSp>
      <p:grpSp>
        <p:nvGrpSpPr>
          <p:cNvPr id="91" name="Group 90">
            <a:extLst>
              <a:ext uri="{FF2B5EF4-FFF2-40B4-BE49-F238E27FC236}">
                <a16:creationId xmlns:a16="http://schemas.microsoft.com/office/drawing/2014/main" id="{B0962076-5090-4D88-AB65-7D897EAC86DE}"/>
              </a:ext>
              <a:ext uri="{C183D7F6-B498-43B3-948B-1728B52AA6E4}">
                <adec:decorative xmlns:adec="http://schemas.microsoft.com/office/drawing/2017/decorative" val="1"/>
              </a:ext>
            </a:extLst>
          </p:cNvPr>
          <p:cNvGrpSpPr/>
          <p:nvPr/>
        </p:nvGrpSpPr>
        <p:grpSpPr>
          <a:xfrm>
            <a:off x="8079519" y="1761833"/>
            <a:ext cx="730246" cy="740609"/>
            <a:chOff x="7524023" y="3784922"/>
            <a:chExt cx="672737" cy="682285"/>
          </a:xfrm>
        </p:grpSpPr>
        <p:sp>
          <p:nvSpPr>
            <p:cNvPr id="92" name="Rectangle 91">
              <a:extLst>
                <a:ext uri="{FF2B5EF4-FFF2-40B4-BE49-F238E27FC236}">
                  <a16:creationId xmlns:a16="http://schemas.microsoft.com/office/drawing/2014/main" id="{A1682E34-F8C6-42D9-B5D4-D2180D87772F}"/>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a:extLst>
                <a:ext uri="{FF2B5EF4-FFF2-40B4-BE49-F238E27FC236}">
                  <a16:creationId xmlns:a16="http://schemas.microsoft.com/office/drawing/2014/main" id="{95E5EA2E-4D41-4469-9AEB-2B07416508DE}"/>
                </a:ext>
              </a:extLst>
            </p:cNvPr>
            <p:cNvGrpSpPr/>
            <p:nvPr/>
          </p:nvGrpSpPr>
          <p:grpSpPr>
            <a:xfrm rot="10800000">
              <a:off x="7633929" y="3899601"/>
              <a:ext cx="452926" cy="452926"/>
              <a:chOff x="7318336" y="3244112"/>
              <a:chExt cx="1219200" cy="1219200"/>
            </a:xfrm>
          </p:grpSpPr>
          <p:sp>
            <p:nvSpPr>
              <p:cNvPr id="94" name="Graphic 50">
                <a:extLst>
                  <a:ext uri="{FF2B5EF4-FFF2-40B4-BE49-F238E27FC236}">
                    <a16:creationId xmlns:a16="http://schemas.microsoft.com/office/drawing/2014/main" id="{658A1C64-2996-450A-80A1-833DF504E2DE}"/>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95" name="Graphic 50">
                <a:extLst>
                  <a:ext uri="{FF2B5EF4-FFF2-40B4-BE49-F238E27FC236}">
                    <a16:creationId xmlns:a16="http://schemas.microsoft.com/office/drawing/2014/main" id="{4F043EB4-4C53-40DE-8678-921D4A818185}"/>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96" name="Graphic 50">
                <a:extLst>
                  <a:ext uri="{FF2B5EF4-FFF2-40B4-BE49-F238E27FC236}">
                    <a16:creationId xmlns:a16="http://schemas.microsoft.com/office/drawing/2014/main" id="{A5D33B40-9A6B-4AE4-AD7D-3583F09B4942}"/>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97" name="Graphic 50">
                <a:extLst>
                  <a:ext uri="{FF2B5EF4-FFF2-40B4-BE49-F238E27FC236}">
                    <a16:creationId xmlns:a16="http://schemas.microsoft.com/office/drawing/2014/main" id="{95E82B2D-E550-4B7E-8F01-3B49392703E6}"/>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nvGrpSpPr>
          <p:cNvPr id="98" name="Group 97">
            <a:extLst>
              <a:ext uri="{FF2B5EF4-FFF2-40B4-BE49-F238E27FC236}">
                <a16:creationId xmlns:a16="http://schemas.microsoft.com/office/drawing/2014/main" id="{65E2788C-D996-48ED-B4E8-3C9277F11818}"/>
              </a:ext>
              <a:ext uri="{C183D7F6-B498-43B3-948B-1728B52AA6E4}">
                <adec:decorative xmlns:adec="http://schemas.microsoft.com/office/drawing/2017/decorative" val="1"/>
              </a:ext>
            </a:extLst>
          </p:cNvPr>
          <p:cNvGrpSpPr/>
          <p:nvPr/>
        </p:nvGrpSpPr>
        <p:grpSpPr>
          <a:xfrm>
            <a:off x="10446448" y="1778109"/>
            <a:ext cx="598196" cy="713214"/>
            <a:chOff x="10031497" y="3869019"/>
            <a:chExt cx="476081" cy="567620"/>
          </a:xfrm>
        </p:grpSpPr>
        <p:sp>
          <p:nvSpPr>
            <p:cNvPr id="99" name="Graphic 154" descr="Shield with solid fill">
              <a:extLst>
                <a:ext uri="{FF2B5EF4-FFF2-40B4-BE49-F238E27FC236}">
                  <a16:creationId xmlns:a16="http://schemas.microsoft.com/office/drawing/2014/main" id="{74BAC578-3D73-41C2-BEDE-1CAB60E6A201}"/>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sz="1836"/>
            </a:p>
          </p:txBody>
        </p:sp>
        <p:grpSp>
          <p:nvGrpSpPr>
            <p:cNvPr id="100" name="Group 99">
              <a:extLst>
                <a:ext uri="{FF2B5EF4-FFF2-40B4-BE49-F238E27FC236}">
                  <a16:creationId xmlns:a16="http://schemas.microsoft.com/office/drawing/2014/main" id="{C3FE84C5-E228-4777-95DE-5094B4158931}"/>
                </a:ext>
              </a:extLst>
            </p:cNvPr>
            <p:cNvGrpSpPr/>
            <p:nvPr/>
          </p:nvGrpSpPr>
          <p:grpSpPr>
            <a:xfrm>
              <a:off x="10165775" y="4008464"/>
              <a:ext cx="207525" cy="288731"/>
              <a:chOff x="9599612" y="6361252"/>
              <a:chExt cx="360401" cy="501429"/>
            </a:xfrm>
          </p:grpSpPr>
          <p:sp>
            <p:nvSpPr>
              <p:cNvPr id="101" name="Graphic 156">
                <a:extLst>
                  <a:ext uri="{FF2B5EF4-FFF2-40B4-BE49-F238E27FC236}">
                    <a16:creationId xmlns:a16="http://schemas.microsoft.com/office/drawing/2014/main" id="{1E141B07-958B-42EF-885F-494E09DCD023}"/>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sz="1836"/>
              </a:p>
            </p:txBody>
          </p:sp>
          <p:sp>
            <p:nvSpPr>
              <p:cNvPr id="102" name="Graphic 156">
                <a:extLst>
                  <a:ext uri="{FF2B5EF4-FFF2-40B4-BE49-F238E27FC236}">
                    <a16:creationId xmlns:a16="http://schemas.microsoft.com/office/drawing/2014/main" id="{7FBADF8A-04AA-4163-B78B-A129E8F73292}"/>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03" name="Graphic 156">
                <a:extLst>
                  <a:ext uri="{FF2B5EF4-FFF2-40B4-BE49-F238E27FC236}">
                    <a16:creationId xmlns:a16="http://schemas.microsoft.com/office/drawing/2014/main" id="{204770F6-0161-4F85-99F0-7C5B4EDE78FD}"/>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04" name="Graphic 156">
                <a:extLst>
                  <a:ext uri="{FF2B5EF4-FFF2-40B4-BE49-F238E27FC236}">
                    <a16:creationId xmlns:a16="http://schemas.microsoft.com/office/drawing/2014/main" id="{9556DC1D-E3CE-4312-B0EB-6EEBA45AB9FD}"/>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sz="1836"/>
              </a:p>
            </p:txBody>
          </p:sp>
        </p:grpSp>
      </p:grpSp>
    </p:spTree>
    <p:extLst>
      <p:ext uri="{BB962C8B-B14F-4D97-AF65-F5344CB8AC3E}">
        <p14:creationId xmlns:p14="http://schemas.microsoft.com/office/powerpoint/2010/main" val="241671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par>
                                <p:cTn id="10" presetID="53" presetClass="entr" presetSubtype="16" fill="hold"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up)">
                                      <p:cBhvr>
                                        <p:cTn id="19" dur="500"/>
                                        <p:tgtEl>
                                          <p:spTgt spid="5"/>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06"/>
                                        </p:tgtEl>
                                        <p:attrNameLst>
                                          <p:attrName>style.visibility</p:attrName>
                                        </p:attrNameLst>
                                      </p:cBhvr>
                                      <p:to>
                                        <p:strVal val="visible"/>
                                      </p:to>
                                    </p:set>
                                    <p:anim calcmode="lin" valueType="num">
                                      <p:cBhvr>
                                        <p:cTn id="27" dur="500" fill="hold"/>
                                        <p:tgtEl>
                                          <p:spTgt spid="106"/>
                                        </p:tgtEl>
                                        <p:attrNameLst>
                                          <p:attrName>ppt_w</p:attrName>
                                        </p:attrNameLst>
                                      </p:cBhvr>
                                      <p:tavLst>
                                        <p:tav tm="0">
                                          <p:val>
                                            <p:fltVal val="0"/>
                                          </p:val>
                                        </p:tav>
                                        <p:tav tm="100000">
                                          <p:val>
                                            <p:strVal val="#ppt_w"/>
                                          </p:val>
                                        </p:tav>
                                      </p:tavLst>
                                    </p:anim>
                                    <p:anim calcmode="lin" valueType="num">
                                      <p:cBhvr>
                                        <p:cTn id="28" dur="500" fill="hold"/>
                                        <p:tgtEl>
                                          <p:spTgt spid="106"/>
                                        </p:tgtEl>
                                        <p:attrNameLst>
                                          <p:attrName>ppt_h</p:attrName>
                                        </p:attrNameLst>
                                      </p:cBhvr>
                                      <p:tavLst>
                                        <p:tav tm="0">
                                          <p:val>
                                            <p:fltVal val="0"/>
                                          </p:val>
                                        </p:tav>
                                        <p:tav tm="100000">
                                          <p:val>
                                            <p:strVal val="#ppt_h"/>
                                          </p:val>
                                        </p:tav>
                                      </p:tavLst>
                                    </p:anim>
                                    <p:animEffect transition="in" filter="fade">
                                      <p:cBhvr>
                                        <p:cTn id="29" dur="500"/>
                                        <p:tgtEl>
                                          <p:spTgt spid="106"/>
                                        </p:tgtEl>
                                      </p:cBhvr>
                                    </p:animEffect>
                                  </p:childTnLst>
                                </p:cTn>
                              </p:par>
                              <p:par>
                                <p:cTn id="30" presetID="53" presetClass="entr" presetSubtype="16"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 calcmode="lin" valueType="num">
                                      <p:cBhvr>
                                        <p:cTn id="32" dur="500" fill="hold"/>
                                        <p:tgtEl>
                                          <p:spTgt spid="78"/>
                                        </p:tgtEl>
                                        <p:attrNameLst>
                                          <p:attrName>ppt_w</p:attrName>
                                        </p:attrNameLst>
                                      </p:cBhvr>
                                      <p:tavLst>
                                        <p:tav tm="0">
                                          <p:val>
                                            <p:fltVal val="0"/>
                                          </p:val>
                                        </p:tav>
                                        <p:tav tm="100000">
                                          <p:val>
                                            <p:strVal val="#ppt_w"/>
                                          </p:val>
                                        </p:tav>
                                      </p:tavLst>
                                    </p:anim>
                                    <p:anim calcmode="lin" valueType="num">
                                      <p:cBhvr>
                                        <p:cTn id="33" dur="500" fill="hold"/>
                                        <p:tgtEl>
                                          <p:spTgt spid="78"/>
                                        </p:tgtEl>
                                        <p:attrNameLst>
                                          <p:attrName>ppt_h</p:attrName>
                                        </p:attrNameLst>
                                      </p:cBhvr>
                                      <p:tavLst>
                                        <p:tav tm="0">
                                          <p:val>
                                            <p:fltVal val="0"/>
                                          </p:val>
                                        </p:tav>
                                        <p:tav tm="100000">
                                          <p:val>
                                            <p:strVal val="#ppt_h"/>
                                          </p:val>
                                        </p:tav>
                                      </p:tavLst>
                                    </p:anim>
                                    <p:animEffect transition="in" filter="fade">
                                      <p:cBhvr>
                                        <p:cTn id="34" dur="500"/>
                                        <p:tgtEl>
                                          <p:spTgt spid="78"/>
                                        </p:tgtEl>
                                      </p:cBhvr>
                                    </p:animEffect>
                                  </p:childTnLst>
                                </p:cTn>
                              </p:par>
                            </p:childTnLst>
                          </p:cTn>
                        </p:par>
                        <p:par>
                          <p:cTn id="35" fill="hold">
                            <p:stCondLst>
                              <p:cond delay="2000"/>
                            </p:stCondLst>
                            <p:childTnLst>
                              <p:par>
                                <p:cTn id="36" presetID="12" presetClass="entr" presetSubtype="4"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p:tgtEl>
                                          <p:spTgt spid="6"/>
                                        </p:tgtEl>
                                        <p:attrNameLst>
                                          <p:attrName>ppt_y</p:attrName>
                                        </p:attrNameLst>
                                      </p:cBhvr>
                                      <p:tavLst>
                                        <p:tav tm="0">
                                          <p:val>
                                            <p:strVal val="#ppt_y+#ppt_h*1.125000"/>
                                          </p:val>
                                        </p:tav>
                                        <p:tav tm="100000">
                                          <p:val>
                                            <p:strVal val="#ppt_y"/>
                                          </p:val>
                                        </p:tav>
                                      </p:tavLst>
                                    </p:anim>
                                    <p:animEffect transition="in" filter="wipe(up)">
                                      <p:cBhvr>
                                        <p:cTn id="39" dur="500"/>
                                        <p:tgtEl>
                                          <p:spTgt spid="6"/>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107"/>
                                        </p:tgtEl>
                                        <p:attrNameLst>
                                          <p:attrName>style.visibility</p:attrName>
                                        </p:attrNameLst>
                                      </p:cBhvr>
                                      <p:to>
                                        <p:strVal val="visible"/>
                                      </p:to>
                                    </p:set>
                                    <p:anim calcmode="lin" valueType="num">
                                      <p:cBhvr>
                                        <p:cTn id="47" dur="500" fill="hold"/>
                                        <p:tgtEl>
                                          <p:spTgt spid="107"/>
                                        </p:tgtEl>
                                        <p:attrNameLst>
                                          <p:attrName>ppt_w</p:attrName>
                                        </p:attrNameLst>
                                      </p:cBhvr>
                                      <p:tavLst>
                                        <p:tav tm="0">
                                          <p:val>
                                            <p:fltVal val="0"/>
                                          </p:val>
                                        </p:tav>
                                        <p:tav tm="100000">
                                          <p:val>
                                            <p:strVal val="#ppt_w"/>
                                          </p:val>
                                        </p:tav>
                                      </p:tavLst>
                                    </p:anim>
                                    <p:anim calcmode="lin" valueType="num">
                                      <p:cBhvr>
                                        <p:cTn id="48" dur="500" fill="hold"/>
                                        <p:tgtEl>
                                          <p:spTgt spid="107"/>
                                        </p:tgtEl>
                                        <p:attrNameLst>
                                          <p:attrName>ppt_h</p:attrName>
                                        </p:attrNameLst>
                                      </p:cBhvr>
                                      <p:tavLst>
                                        <p:tav tm="0">
                                          <p:val>
                                            <p:fltVal val="0"/>
                                          </p:val>
                                        </p:tav>
                                        <p:tav tm="100000">
                                          <p:val>
                                            <p:strVal val="#ppt_h"/>
                                          </p:val>
                                        </p:tav>
                                      </p:tavLst>
                                    </p:anim>
                                    <p:animEffect transition="in" filter="fade">
                                      <p:cBhvr>
                                        <p:cTn id="49" dur="500"/>
                                        <p:tgtEl>
                                          <p:spTgt spid="107"/>
                                        </p:tgtEl>
                                      </p:cBhvr>
                                    </p:animEffect>
                                  </p:childTnLst>
                                </p:cTn>
                              </p:par>
                              <p:par>
                                <p:cTn id="50" presetID="53" presetClass="entr" presetSubtype="16" fill="hold" nodeType="withEffect">
                                  <p:stCondLst>
                                    <p:cond delay="0"/>
                                  </p:stCondLst>
                                  <p:childTnLst>
                                    <p:set>
                                      <p:cBhvr>
                                        <p:cTn id="51" dur="1" fill="hold">
                                          <p:stCondLst>
                                            <p:cond delay="0"/>
                                          </p:stCondLst>
                                        </p:cTn>
                                        <p:tgtEl>
                                          <p:spTgt spid="86"/>
                                        </p:tgtEl>
                                        <p:attrNameLst>
                                          <p:attrName>style.visibility</p:attrName>
                                        </p:attrNameLst>
                                      </p:cBhvr>
                                      <p:to>
                                        <p:strVal val="visible"/>
                                      </p:to>
                                    </p:set>
                                    <p:anim calcmode="lin" valueType="num">
                                      <p:cBhvr>
                                        <p:cTn id="52" dur="500" fill="hold"/>
                                        <p:tgtEl>
                                          <p:spTgt spid="86"/>
                                        </p:tgtEl>
                                        <p:attrNameLst>
                                          <p:attrName>ppt_w</p:attrName>
                                        </p:attrNameLst>
                                      </p:cBhvr>
                                      <p:tavLst>
                                        <p:tav tm="0">
                                          <p:val>
                                            <p:fltVal val="0"/>
                                          </p:val>
                                        </p:tav>
                                        <p:tav tm="100000">
                                          <p:val>
                                            <p:strVal val="#ppt_w"/>
                                          </p:val>
                                        </p:tav>
                                      </p:tavLst>
                                    </p:anim>
                                    <p:anim calcmode="lin" valueType="num">
                                      <p:cBhvr>
                                        <p:cTn id="53" dur="500" fill="hold"/>
                                        <p:tgtEl>
                                          <p:spTgt spid="86"/>
                                        </p:tgtEl>
                                        <p:attrNameLst>
                                          <p:attrName>ppt_h</p:attrName>
                                        </p:attrNameLst>
                                      </p:cBhvr>
                                      <p:tavLst>
                                        <p:tav tm="0">
                                          <p:val>
                                            <p:fltVal val="0"/>
                                          </p:val>
                                        </p:tav>
                                        <p:tav tm="100000">
                                          <p:val>
                                            <p:strVal val="#ppt_h"/>
                                          </p:val>
                                        </p:tav>
                                      </p:tavLst>
                                    </p:anim>
                                    <p:animEffect transition="in" filter="fade">
                                      <p:cBhvr>
                                        <p:cTn id="54" dur="500"/>
                                        <p:tgtEl>
                                          <p:spTgt spid="86"/>
                                        </p:tgtEl>
                                      </p:cBhvr>
                                    </p:animEffect>
                                  </p:childTnLst>
                                </p:cTn>
                              </p:par>
                            </p:childTnLst>
                          </p:cTn>
                        </p:par>
                        <p:par>
                          <p:cTn id="55" fill="hold">
                            <p:stCondLst>
                              <p:cond delay="3500"/>
                            </p:stCondLst>
                            <p:childTnLst>
                              <p:par>
                                <p:cTn id="56" presetID="12" presetClass="entr" presetSubtype="4"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p:tgtEl>
                                          <p:spTgt spid="7"/>
                                        </p:tgtEl>
                                        <p:attrNameLst>
                                          <p:attrName>ppt_y</p:attrName>
                                        </p:attrNameLst>
                                      </p:cBhvr>
                                      <p:tavLst>
                                        <p:tav tm="0">
                                          <p:val>
                                            <p:strVal val="#ppt_y+#ppt_h*1.125000"/>
                                          </p:val>
                                        </p:tav>
                                        <p:tav tm="100000">
                                          <p:val>
                                            <p:strVal val="#ppt_y"/>
                                          </p:val>
                                        </p:tav>
                                      </p:tavLst>
                                    </p:anim>
                                    <p:animEffect transition="in" filter="wipe(up)">
                                      <p:cBhvr>
                                        <p:cTn id="59" dur="500"/>
                                        <p:tgtEl>
                                          <p:spTgt spid="7"/>
                                        </p:tgtEl>
                                      </p:cBhvr>
                                    </p:animEffect>
                                  </p:childTnLst>
                                </p:cTn>
                              </p:par>
                            </p:childTnLst>
                          </p:cTn>
                        </p:par>
                        <p:par>
                          <p:cTn id="60" fill="hold">
                            <p:stCondLst>
                              <p:cond delay="4000"/>
                            </p:stCondLst>
                            <p:childTnLst>
                              <p:par>
                                <p:cTn id="61" presetID="10" presetClass="entr" presetSubtype="0"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par>
                          <p:cTn id="64" fill="hold">
                            <p:stCondLst>
                              <p:cond delay="4500"/>
                            </p:stCondLst>
                            <p:childTnLst>
                              <p:par>
                                <p:cTn id="65" presetID="53" presetClass="entr" presetSubtype="16" fill="hold" grpId="0" nodeType="after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p:cTn id="67" dur="500" fill="hold"/>
                                        <p:tgtEl>
                                          <p:spTgt spid="108"/>
                                        </p:tgtEl>
                                        <p:attrNameLst>
                                          <p:attrName>ppt_w</p:attrName>
                                        </p:attrNameLst>
                                      </p:cBhvr>
                                      <p:tavLst>
                                        <p:tav tm="0">
                                          <p:val>
                                            <p:fltVal val="0"/>
                                          </p:val>
                                        </p:tav>
                                        <p:tav tm="100000">
                                          <p:val>
                                            <p:strVal val="#ppt_w"/>
                                          </p:val>
                                        </p:tav>
                                      </p:tavLst>
                                    </p:anim>
                                    <p:anim calcmode="lin" valueType="num">
                                      <p:cBhvr>
                                        <p:cTn id="68" dur="500" fill="hold"/>
                                        <p:tgtEl>
                                          <p:spTgt spid="108"/>
                                        </p:tgtEl>
                                        <p:attrNameLst>
                                          <p:attrName>ppt_h</p:attrName>
                                        </p:attrNameLst>
                                      </p:cBhvr>
                                      <p:tavLst>
                                        <p:tav tm="0">
                                          <p:val>
                                            <p:fltVal val="0"/>
                                          </p:val>
                                        </p:tav>
                                        <p:tav tm="100000">
                                          <p:val>
                                            <p:strVal val="#ppt_h"/>
                                          </p:val>
                                        </p:tav>
                                      </p:tavLst>
                                    </p:anim>
                                    <p:animEffect transition="in" filter="fade">
                                      <p:cBhvr>
                                        <p:cTn id="69" dur="500"/>
                                        <p:tgtEl>
                                          <p:spTgt spid="108"/>
                                        </p:tgtEl>
                                      </p:cBhvr>
                                    </p:animEffect>
                                  </p:childTnLst>
                                </p:cTn>
                              </p:par>
                              <p:par>
                                <p:cTn id="70" presetID="53" presetClass="entr" presetSubtype="16" fill="hold" nodeType="withEffect">
                                  <p:stCondLst>
                                    <p:cond delay="0"/>
                                  </p:stCondLst>
                                  <p:childTnLst>
                                    <p:set>
                                      <p:cBhvr>
                                        <p:cTn id="71" dur="1" fill="hold">
                                          <p:stCondLst>
                                            <p:cond delay="0"/>
                                          </p:stCondLst>
                                        </p:cTn>
                                        <p:tgtEl>
                                          <p:spTgt spid="91"/>
                                        </p:tgtEl>
                                        <p:attrNameLst>
                                          <p:attrName>style.visibility</p:attrName>
                                        </p:attrNameLst>
                                      </p:cBhvr>
                                      <p:to>
                                        <p:strVal val="visible"/>
                                      </p:to>
                                    </p:set>
                                    <p:anim calcmode="lin" valueType="num">
                                      <p:cBhvr>
                                        <p:cTn id="72" dur="500" fill="hold"/>
                                        <p:tgtEl>
                                          <p:spTgt spid="91"/>
                                        </p:tgtEl>
                                        <p:attrNameLst>
                                          <p:attrName>ppt_w</p:attrName>
                                        </p:attrNameLst>
                                      </p:cBhvr>
                                      <p:tavLst>
                                        <p:tav tm="0">
                                          <p:val>
                                            <p:fltVal val="0"/>
                                          </p:val>
                                        </p:tav>
                                        <p:tav tm="100000">
                                          <p:val>
                                            <p:strVal val="#ppt_w"/>
                                          </p:val>
                                        </p:tav>
                                      </p:tavLst>
                                    </p:anim>
                                    <p:anim calcmode="lin" valueType="num">
                                      <p:cBhvr>
                                        <p:cTn id="73" dur="500" fill="hold"/>
                                        <p:tgtEl>
                                          <p:spTgt spid="91"/>
                                        </p:tgtEl>
                                        <p:attrNameLst>
                                          <p:attrName>ppt_h</p:attrName>
                                        </p:attrNameLst>
                                      </p:cBhvr>
                                      <p:tavLst>
                                        <p:tav tm="0">
                                          <p:val>
                                            <p:fltVal val="0"/>
                                          </p:val>
                                        </p:tav>
                                        <p:tav tm="100000">
                                          <p:val>
                                            <p:strVal val="#ppt_h"/>
                                          </p:val>
                                        </p:tav>
                                      </p:tavLst>
                                    </p:anim>
                                    <p:animEffect transition="in" filter="fade">
                                      <p:cBhvr>
                                        <p:cTn id="74" dur="500"/>
                                        <p:tgtEl>
                                          <p:spTgt spid="91"/>
                                        </p:tgtEl>
                                      </p:cBhvr>
                                    </p:animEffect>
                                  </p:childTnLst>
                                </p:cTn>
                              </p:par>
                            </p:childTnLst>
                          </p:cTn>
                        </p:par>
                        <p:par>
                          <p:cTn id="75" fill="hold">
                            <p:stCondLst>
                              <p:cond delay="5000"/>
                            </p:stCondLst>
                            <p:childTnLst>
                              <p:par>
                                <p:cTn id="76" presetID="12" presetClass="entr" presetSubtype="4" fill="hold" grpId="0" nodeType="afterEffect">
                                  <p:stCondLst>
                                    <p:cond delay="0"/>
                                  </p:stCondLst>
                                  <p:childTnLst>
                                    <p:set>
                                      <p:cBhvr>
                                        <p:cTn id="77" dur="1" fill="hold">
                                          <p:stCondLst>
                                            <p:cond delay="0"/>
                                          </p:stCondLst>
                                        </p:cTn>
                                        <p:tgtEl>
                                          <p:spTgt spid="8"/>
                                        </p:tgtEl>
                                        <p:attrNameLst>
                                          <p:attrName>style.visibility</p:attrName>
                                        </p:attrNameLst>
                                      </p:cBhvr>
                                      <p:to>
                                        <p:strVal val="visible"/>
                                      </p:to>
                                    </p:set>
                                    <p:anim calcmode="lin" valueType="num">
                                      <p:cBhvr additive="base">
                                        <p:cTn id="78" dur="500"/>
                                        <p:tgtEl>
                                          <p:spTgt spid="8"/>
                                        </p:tgtEl>
                                        <p:attrNameLst>
                                          <p:attrName>ppt_y</p:attrName>
                                        </p:attrNameLst>
                                      </p:cBhvr>
                                      <p:tavLst>
                                        <p:tav tm="0">
                                          <p:val>
                                            <p:strVal val="#ppt_y+#ppt_h*1.125000"/>
                                          </p:val>
                                        </p:tav>
                                        <p:tav tm="100000">
                                          <p:val>
                                            <p:strVal val="#ppt_y"/>
                                          </p:val>
                                        </p:tav>
                                      </p:tavLst>
                                    </p:anim>
                                    <p:animEffect transition="in" filter="wipe(up)">
                                      <p:cBhvr>
                                        <p:cTn id="79" dur="500"/>
                                        <p:tgtEl>
                                          <p:spTgt spid="8"/>
                                        </p:tgtEl>
                                      </p:cBhvr>
                                    </p:animEffect>
                                  </p:childTnLst>
                                </p:cTn>
                              </p:par>
                            </p:childTnLst>
                          </p:cTn>
                        </p:par>
                        <p:par>
                          <p:cTn id="80" fill="hold">
                            <p:stCondLst>
                              <p:cond delay="5500"/>
                            </p:stCondLst>
                            <p:childTnLst>
                              <p:par>
                                <p:cTn id="81" presetID="10" presetClass="entr" presetSubtype="0"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par>
                          <p:cTn id="84" fill="hold">
                            <p:stCondLst>
                              <p:cond delay="6000"/>
                            </p:stCondLst>
                            <p:childTnLst>
                              <p:par>
                                <p:cTn id="85" presetID="53" presetClass="entr" presetSubtype="16" fill="hold" grpId="0" nodeType="afterEffect">
                                  <p:stCondLst>
                                    <p:cond delay="0"/>
                                  </p:stCondLst>
                                  <p:childTnLst>
                                    <p:set>
                                      <p:cBhvr>
                                        <p:cTn id="86" dur="1" fill="hold">
                                          <p:stCondLst>
                                            <p:cond delay="0"/>
                                          </p:stCondLst>
                                        </p:cTn>
                                        <p:tgtEl>
                                          <p:spTgt spid="109"/>
                                        </p:tgtEl>
                                        <p:attrNameLst>
                                          <p:attrName>style.visibility</p:attrName>
                                        </p:attrNameLst>
                                      </p:cBhvr>
                                      <p:to>
                                        <p:strVal val="visible"/>
                                      </p:to>
                                    </p:set>
                                    <p:anim calcmode="lin" valueType="num">
                                      <p:cBhvr>
                                        <p:cTn id="87" dur="500" fill="hold"/>
                                        <p:tgtEl>
                                          <p:spTgt spid="109"/>
                                        </p:tgtEl>
                                        <p:attrNameLst>
                                          <p:attrName>ppt_w</p:attrName>
                                        </p:attrNameLst>
                                      </p:cBhvr>
                                      <p:tavLst>
                                        <p:tav tm="0">
                                          <p:val>
                                            <p:fltVal val="0"/>
                                          </p:val>
                                        </p:tav>
                                        <p:tav tm="100000">
                                          <p:val>
                                            <p:strVal val="#ppt_w"/>
                                          </p:val>
                                        </p:tav>
                                      </p:tavLst>
                                    </p:anim>
                                    <p:anim calcmode="lin" valueType="num">
                                      <p:cBhvr>
                                        <p:cTn id="88" dur="500" fill="hold"/>
                                        <p:tgtEl>
                                          <p:spTgt spid="109"/>
                                        </p:tgtEl>
                                        <p:attrNameLst>
                                          <p:attrName>ppt_h</p:attrName>
                                        </p:attrNameLst>
                                      </p:cBhvr>
                                      <p:tavLst>
                                        <p:tav tm="0">
                                          <p:val>
                                            <p:fltVal val="0"/>
                                          </p:val>
                                        </p:tav>
                                        <p:tav tm="100000">
                                          <p:val>
                                            <p:strVal val="#ppt_h"/>
                                          </p:val>
                                        </p:tav>
                                      </p:tavLst>
                                    </p:anim>
                                    <p:animEffect transition="in" filter="fade">
                                      <p:cBhvr>
                                        <p:cTn id="89" dur="500"/>
                                        <p:tgtEl>
                                          <p:spTgt spid="109"/>
                                        </p:tgtEl>
                                      </p:cBhvr>
                                    </p:animEffect>
                                  </p:childTnLst>
                                </p:cTn>
                              </p:par>
                              <p:par>
                                <p:cTn id="90" presetID="53" presetClass="entr" presetSubtype="16" fill="hold" nodeType="withEffect">
                                  <p:stCondLst>
                                    <p:cond delay="0"/>
                                  </p:stCondLst>
                                  <p:childTnLst>
                                    <p:set>
                                      <p:cBhvr>
                                        <p:cTn id="91" dur="1" fill="hold">
                                          <p:stCondLst>
                                            <p:cond delay="0"/>
                                          </p:stCondLst>
                                        </p:cTn>
                                        <p:tgtEl>
                                          <p:spTgt spid="98"/>
                                        </p:tgtEl>
                                        <p:attrNameLst>
                                          <p:attrName>style.visibility</p:attrName>
                                        </p:attrNameLst>
                                      </p:cBhvr>
                                      <p:to>
                                        <p:strVal val="visible"/>
                                      </p:to>
                                    </p:set>
                                    <p:anim calcmode="lin" valueType="num">
                                      <p:cBhvr>
                                        <p:cTn id="92" dur="500" fill="hold"/>
                                        <p:tgtEl>
                                          <p:spTgt spid="98"/>
                                        </p:tgtEl>
                                        <p:attrNameLst>
                                          <p:attrName>ppt_w</p:attrName>
                                        </p:attrNameLst>
                                      </p:cBhvr>
                                      <p:tavLst>
                                        <p:tav tm="0">
                                          <p:val>
                                            <p:fltVal val="0"/>
                                          </p:val>
                                        </p:tav>
                                        <p:tav tm="100000">
                                          <p:val>
                                            <p:strVal val="#ppt_w"/>
                                          </p:val>
                                        </p:tav>
                                      </p:tavLst>
                                    </p:anim>
                                    <p:anim calcmode="lin" valueType="num">
                                      <p:cBhvr>
                                        <p:cTn id="93" dur="500" fill="hold"/>
                                        <p:tgtEl>
                                          <p:spTgt spid="98"/>
                                        </p:tgtEl>
                                        <p:attrNameLst>
                                          <p:attrName>ppt_h</p:attrName>
                                        </p:attrNameLst>
                                      </p:cBhvr>
                                      <p:tavLst>
                                        <p:tav tm="0">
                                          <p:val>
                                            <p:fltVal val="0"/>
                                          </p:val>
                                        </p:tav>
                                        <p:tav tm="100000">
                                          <p:val>
                                            <p:strVal val="#ppt_h"/>
                                          </p:val>
                                        </p:tav>
                                      </p:tavLst>
                                    </p:anim>
                                    <p:animEffect transition="in" filter="fade">
                                      <p:cBhvr>
                                        <p:cTn id="94" dur="500"/>
                                        <p:tgtEl>
                                          <p:spTgt spid="98"/>
                                        </p:tgtEl>
                                      </p:cBhvr>
                                    </p:animEffect>
                                  </p:childTnLst>
                                </p:cTn>
                              </p:par>
                            </p:childTnLst>
                          </p:cTn>
                        </p:par>
                        <p:par>
                          <p:cTn id="95" fill="hold">
                            <p:stCondLst>
                              <p:cond delay="6500"/>
                            </p:stCondLst>
                            <p:childTnLst>
                              <p:par>
                                <p:cTn id="96" presetID="12" presetClass="entr" presetSubtype="4" fill="hold" grpId="0" nodeType="afterEffect">
                                  <p:stCondLst>
                                    <p:cond delay="0"/>
                                  </p:stCondLst>
                                  <p:childTnLst>
                                    <p:set>
                                      <p:cBhvr>
                                        <p:cTn id="97" dur="1" fill="hold">
                                          <p:stCondLst>
                                            <p:cond delay="0"/>
                                          </p:stCondLst>
                                        </p:cTn>
                                        <p:tgtEl>
                                          <p:spTgt spid="9"/>
                                        </p:tgtEl>
                                        <p:attrNameLst>
                                          <p:attrName>style.visibility</p:attrName>
                                        </p:attrNameLst>
                                      </p:cBhvr>
                                      <p:to>
                                        <p:strVal val="visible"/>
                                      </p:to>
                                    </p:set>
                                    <p:anim calcmode="lin" valueType="num">
                                      <p:cBhvr additive="base">
                                        <p:cTn id="98" dur="500"/>
                                        <p:tgtEl>
                                          <p:spTgt spid="9"/>
                                        </p:tgtEl>
                                        <p:attrNameLst>
                                          <p:attrName>ppt_y</p:attrName>
                                        </p:attrNameLst>
                                      </p:cBhvr>
                                      <p:tavLst>
                                        <p:tav tm="0">
                                          <p:val>
                                            <p:strVal val="#ppt_y+#ppt_h*1.125000"/>
                                          </p:val>
                                        </p:tav>
                                        <p:tav tm="100000">
                                          <p:val>
                                            <p:strVal val="#ppt_y"/>
                                          </p:val>
                                        </p:tav>
                                      </p:tavLst>
                                    </p:anim>
                                    <p:animEffect transition="in" filter="wipe(up)">
                                      <p:cBhvr>
                                        <p:cTn id="99" dur="500"/>
                                        <p:tgtEl>
                                          <p:spTgt spid="9"/>
                                        </p:tgtEl>
                                      </p:cBhvr>
                                    </p:animEffect>
                                  </p:childTnLst>
                                </p:cTn>
                              </p:par>
                            </p:childTnLst>
                          </p:cTn>
                        </p:par>
                        <p:par>
                          <p:cTn id="100" fill="hold">
                            <p:stCondLst>
                              <p:cond delay="7000"/>
                            </p:stCondLst>
                            <p:childTnLst>
                              <p:par>
                                <p:cTn id="101" presetID="10" presetClass="entr" presetSubtype="0" fill="hold" grpId="0"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5" grpId="0"/>
      <p:bldP spid="10" grpId="0"/>
      <p:bldP spid="6" grpId="0"/>
      <p:bldP spid="11" grpId="0"/>
      <p:bldP spid="7" grpId="0"/>
      <p:bldP spid="12" grpId="0"/>
      <p:bldP spid="8" grpId="0"/>
      <p:bldP spid="13" grpId="0"/>
      <p:bldP spid="9"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01F8-8976-4A3D-A48E-9EBAE8BD4077}"/>
              </a:ext>
            </a:extLst>
          </p:cNvPr>
          <p:cNvSpPr>
            <a:spLocks noGrp="1"/>
          </p:cNvSpPr>
          <p:nvPr>
            <p:ph type="title"/>
          </p:nvPr>
        </p:nvSpPr>
        <p:spPr>
          <a:xfrm>
            <a:off x="465080" y="632780"/>
            <a:ext cx="11531716" cy="411162"/>
          </a:xfrm>
        </p:spPr>
        <p:txBody>
          <a:bodyPr>
            <a:normAutofit/>
          </a:bodyPr>
          <a:lstStyle/>
          <a:p>
            <a:r>
              <a:rPr lang="en-US" dirty="0"/>
              <a:t>Security best practices</a:t>
            </a:r>
          </a:p>
        </p:txBody>
      </p:sp>
      <p:sp>
        <p:nvSpPr>
          <p:cNvPr id="44" name="Rectangle 43">
            <a:extLst>
              <a:ext uri="{FF2B5EF4-FFF2-40B4-BE49-F238E27FC236}">
                <a16:creationId xmlns:a16="http://schemas.microsoft.com/office/drawing/2014/main" id="{A6C102BD-9FFA-4C8D-A13E-81974264B87E}"/>
              </a:ext>
              <a:ext uri="{C183D7F6-B498-43B3-948B-1728B52AA6E4}">
                <adec:decorative xmlns:adec="http://schemas.microsoft.com/office/drawing/2017/decorative" val="1"/>
              </a:ext>
            </a:extLst>
          </p:cNvPr>
          <p:cNvSpPr/>
          <p:nvPr/>
        </p:nvSpPr>
        <p:spPr bwMode="auto">
          <a:xfrm>
            <a:off x="427038" y="1496318"/>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1A682431-3A3F-4B45-8E18-DC2198302167}"/>
              </a:ext>
              <a:ext uri="{C183D7F6-B498-43B3-948B-1728B52AA6E4}">
                <adec:decorative xmlns:adec="http://schemas.microsoft.com/office/drawing/2017/decorative" val="1"/>
              </a:ext>
            </a:extLst>
          </p:cNvPr>
          <p:cNvSpPr/>
          <p:nvPr/>
        </p:nvSpPr>
        <p:spPr bwMode="auto">
          <a:xfrm>
            <a:off x="427038" y="3440346"/>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83DFD03-E7AB-48AA-9627-96DB32C099CF}"/>
              </a:ext>
              <a:ext uri="{C183D7F6-B498-43B3-948B-1728B52AA6E4}">
                <adec:decorative xmlns:adec="http://schemas.microsoft.com/office/drawing/2017/decorative" val="1"/>
              </a:ext>
            </a:extLst>
          </p:cNvPr>
          <p:cNvSpPr/>
          <p:nvPr/>
        </p:nvSpPr>
        <p:spPr bwMode="auto">
          <a:xfrm>
            <a:off x="427038" y="4412360"/>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0AF8914E-FD62-45EB-AED1-8337E4B2BC4B}"/>
              </a:ext>
              <a:ext uri="{C183D7F6-B498-43B3-948B-1728B52AA6E4}">
                <adec:decorative xmlns:adec="http://schemas.microsoft.com/office/drawing/2017/decorative" val="1"/>
              </a:ext>
            </a:extLst>
          </p:cNvPr>
          <p:cNvSpPr/>
          <p:nvPr/>
        </p:nvSpPr>
        <p:spPr bwMode="auto">
          <a:xfrm>
            <a:off x="427038" y="2468332"/>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960F19CE-BFB9-4252-8FC7-B1357C01833E}"/>
              </a:ext>
              <a:ext uri="{C183D7F6-B498-43B3-948B-1728B52AA6E4}">
                <adec:decorative xmlns:adec="http://schemas.microsoft.com/office/drawing/2017/decorative" val="1"/>
              </a:ext>
            </a:extLst>
          </p:cNvPr>
          <p:cNvSpPr/>
          <p:nvPr/>
        </p:nvSpPr>
        <p:spPr bwMode="auto">
          <a:xfrm>
            <a:off x="427038" y="5384373"/>
            <a:ext cx="2587686" cy="907157"/>
          </a:xfrm>
          <a:prstGeom prst="rect">
            <a:avLst/>
          </a:pr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669ED73F-606C-40CA-9A50-6A961C28DCBB}"/>
              </a:ext>
            </a:extLst>
          </p:cNvPr>
          <p:cNvSpPr txBox="1"/>
          <p:nvPr/>
        </p:nvSpPr>
        <p:spPr>
          <a:xfrm>
            <a:off x="1390002" y="1587177"/>
            <a:ext cx="1598473" cy="707886"/>
          </a:xfrm>
          <a:prstGeom prst="rect">
            <a:avLst/>
          </a:prstGeom>
          <a:noFill/>
        </p:spPr>
        <p:txBody>
          <a:bodyPr wrap="square" lIns="91440" tIns="45720" rIns="91440" bIns="45720" rtlCol="0" anchor="t">
            <a:spAutoFit/>
          </a:bodyPr>
          <a:lstStyle/>
          <a:p>
            <a:pPr algn="ctr"/>
            <a:r>
              <a:rPr lang="en-US" sz="2000" dirty="0">
                <a:solidFill>
                  <a:schemeClr val="bg1"/>
                </a:solidFill>
                <a:latin typeface="+mj-lt"/>
                <a:cs typeface="Segoe UI"/>
              </a:rPr>
              <a:t>Access control </a:t>
            </a:r>
            <a:endParaRPr lang="en-US" sz="2000" dirty="0">
              <a:solidFill>
                <a:schemeClr val="bg1"/>
              </a:solidFill>
              <a:latin typeface="+mj-lt"/>
              <a:ea typeface="+mn-lt"/>
              <a:cs typeface="+mn-lt"/>
            </a:endParaRPr>
          </a:p>
        </p:txBody>
      </p:sp>
      <p:sp>
        <p:nvSpPr>
          <p:cNvPr id="3" name="Rectangle 2">
            <a:extLst>
              <a:ext uri="{FF2B5EF4-FFF2-40B4-BE49-F238E27FC236}">
                <a16:creationId xmlns:a16="http://schemas.microsoft.com/office/drawing/2014/main" id="{C58A43CA-19D7-4D2E-8481-D180E2004AE3}"/>
              </a:ext>
            </a:extLst>
          </p:cNvPr>
          <p:cNvSpPr/>
          <p:nvPr/>
        </p:nvSpPr>
        <p:spPr>
          <a:xfrm>
            <a:off x="3014724" y="1496318"/>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r>
              <a:rPr lang="en-US" dirty="0">
                <a:solidFill>
                  <a:schemeClr val="bg1"/>
                </a:solidFill>
              </a:rPr>
              <a:t>RBAC controls,  Identity, NSGs, Firewalls, WAF, Gateways, Encryption, …   </a:t>
            </a:r>
          </a:p>
        </p:txBody>
      </p:sp>
      <p:sp>
        <p:nvSpPr>
          <p:cNvPr id="7" name="TextBox 6">
            <a:extLst>
              <a:ext uri="{FF2B5EF4-FFF2-40B4-BE49-F238E27FC236}">
                <a16:creationId xmlns:a16="http://schemas.microsoft.com/office/drawing/2014/main" id="{1790B0C1-4D42-442F-94D0-6A3AEF5A4878}"/>
              </a:ext>
            </a:extLst>
          </p:cNvPr>
          <p:cNvSpPr txBox="1"/>
          <p:nvPr/>
        </p:nvSpPr>
        <p:spPr>
          <a:xfrm>
            <a:off x="1427145" y="2562205"/>
            <a:ext cx="1524186" cy="707886"/>
          </a:xfrm>
          <a:prstGeom prst="rect">
            <a:avLst/>
          </a:prstGeom>
          <a:noFill/>
        </p:spPr>
        <p:txBody>
          <a:bodyPr wrap="square" lIns="91440" tIns="45720" rIns="91440" bIns="45720" rtlCol="0" anchor="t">
            <a:spAutoFit/>
          </a:bodyPr>
          <a:lstStyle/>
          <a:p>
            <a:pPr algn="ctr"/>
            <a:r>
              <a:rPr lang="en-US" sz="2000" dirty="0">
                <a:solidFill>
                  <a:schemeClr val="bg1"/>
                </a:solidFill>
                <a:latin typeface="+mj-lt"/>
                <a:cs typeface="Segoe UI"/>
              </a:rPr>
              <a:t>Security operations</a:t>
            </a:r>
            <a:endParaRPr lang="en-US" sz="2800" dirty="0">
              <a:solidFill>
                <a:schemeClr val="bg1"/>
              </a:solidFill>
              <a:latin typeface="+mj-lt"/>
            </a:endParaRPr>
          </a:p>
        </p:txBody>
      </p:sp>
      <p:sp>
        <p:nvSpPr>
          <p:cNvPr id="77" name="Rectangle 76">
            <a:extLst>
              <a:ext uri="{FF2B5EF4-FFF2-40B4-BE49-F238E27FC236}">
                <a16:creationId xmlns:a16="http://schemas.microsoft.com/office/drawing/2014/main" id="{9301B2B4-98A1-49E5-BB72-0352D07855ED}"/>
              </a:ext>
            </a:extLst>
          </p:cNvPr>
          <p:cNvSpPr/>
          <p:nvPr/>
        </p:nvSpPr>
        <p:spPr>
          <a:xfrm>
            <a:off x="3014724" y="2468332"/>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r>
              <a:rPr lang="en-US" dirty="0">
                <a:solidFill>
                  <a:schemeClr val="bg1"/>
                </a:solidFill>
              </a:rPr>
              <a:t>Sentinel (SIEM/SOAR), BCDR</a:t>
            </a:r>
          </a:p>
        </p:txBody>
      </p:sp>
      <p:sp>
        <p:nvSpPr>
          <p:cNvPr id="9" name="TextBox 8">
            <a:extLst>
              <a:ext uri="{FF2B5EF4-FFF2-40B4-BE49-F238E27FC236}">
                <a16:creationId xmlns:a16="http://schemas.microsoft.com/office/drawing/2014/main" id="{C99CAD35-E5A0-4FBB-B465-10E2004017A1}"/>
              </a:ext>
            </a:extLst>
          </p:cNvPr>
          <p:cNvSpPr txBox="1"/>
          <p:nvPr/>
        </p:nvSpPr>
        <p:spPr>
          <a:xfrm>
            <a:off x="1347170" y="3537233"/>
            <a:ext cx="1684136" cy="707886"/>
          </a:xfrm>
          <a:prstGeom prst="rect">
            <a:avLst/>
          </a:prstGeom>
          <a:noFill/>
        </p:spPr>
        <p:txBody>
          <a:bodyPr wrap="square" lIns="91440" tIns="45720" rIns="91440" bIns="45720" rtlCol="0" anchor="t">
            <a:spAutoFit/>
          </a:bodyPr>
          <a:lstStyle/>
          <a:p>
            <a:pPr algn="ctr"/>
            <a:r>
              <a:rPr lang="en-US" sz="2000" dirty="0">
                <a:solidFill>
                  <a:schemeClr val="bg1"/>
                </a:solidFill>
                <a:latin typeface="+mj-lt"/>
                <a:cs typeface="Segoe UI"/>
              </a:rPr>
              <a:t>Asset protection</a:t>
            </a:r>
            <a:endParaRPr lang="en-US" sz="2800" dirty="0">
              <a:solidFill>
                <a:schemeClr val="bg1"/>
              </a:solidFill>
              <a:latin typeface="+mj-lt"/>
            </a:endParaRPr>
          </a:p>
        </p:txBody>
      </p:sp>
      <p:sp>
        <p:nvSpPr>
          <p:cNvPr id="76" name="Rectangle 75">
            <a:extLst>
              <a:ext uri="{FF2B5EF4-FFF2-40B4-BE49-F238E27FC236}">
                <a16:creationId xmlns:a16="http://schemas.microsoft.com/office/drawing/2014/main" id="{0B8BBEEE-72A0-4A74-9B26-E35F48E7A264}"/>
              </a:ext>
            </a:extLst>
          </p:cNvPr>
          <p:cNvSpPr/>
          <p:nvPr/>
        </p:nvSpPr>
        <p:spPr>
          <a:xfrm>
            <a:off x="3014724" y="3440346"/>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r>
              <a:rPr lang="en-US" dirty="0">
                <a:solidFill>
                  <a:schemeClr val="bg1"/>
                </a:solidFill>
              </a:rPr>
              <a:t>Azure Policy, encryption, backup</a:t>
            </a:r>
          </a:p>
        </p:txBody>
      </p:sp>
      <p:sp>
        <p:nvSpPr>
          <p:cNvPr id="11" name="TextBox 10">
            <a:extLst>
              <a:ext uri="{FF2B5EF4-FFF2-40B4-BE49-F238E27FC236}">
                <a16:creationId xmlns:a16="http://schemas.microsoft.com/office/drawing/2014/main" id="{149982FE-B3D9-4BE7-A5E0-D85A591497CA}"/>
              </a:ext>
            </a:extLst>
          </p:cNvPr>
          <p:cNvSpPr txBox="1"/>
          <p:nvPr/>
        </p:nvSpPr>
        <p:spPr>
          <a:xfrm>
            <a:off x="1289381" y="4512261"/>
            <a:ext cx="1799714" cy="707886"/>
          </a:xfrm>
          <a:prstGeom prst="rect">
            <a:avLst/>
          </a:prstGeom>
          <a:noFill/>
        </p:spPr>
        <p:txBody>
          <a:bodyPr wrap="square" lIns="91440" tIns="45720" rIns="91440" bIns="45720" rtlCol="0" anchor="t">
            <a:spAutoFit/>
          </a:bodyPr>
          <a:lstStyle/>
          <a:p>
            <a:pPr algn="ctr"/>
            <a:r>
              <a:rPr lang="en-US" sz="2000" dirty="0">
                <a:solidFill>
                  <a:schemeClr val="bg1"/>
                </a:solidFill>
                <a:latin typeface="+mj-lt"/>
                <a:cs typeface="Segoe UI"/>
              </a:rPr>
              <a:t>Security governance</a:t>
            </a:r>
            <a:endParaRPr lang="en-US" sz="2800" dirty="0">
              <a:solidFill>
                <a:schemeClr val="bg1"/>
              </a:solidFill>
              <a:latin typeface="+mj-lt"/>
            </a:endParaRPr>
          </a:p>
        </p:txBody>
      </p:sp>
      <p:sp>
        <p:nvSpPr>
          <p:cNvPr id="78" name="Rectangle 77">
            <a:extLst>
              <a:ext uri="{FF2B5EF4-FFF2-40B4-BE49-F238E27FC236}">
                <a16:creationId xmlns:a16="http://schemas.microsoft.com/office/drawing/2014/main" id="{F8A48B7B-FF1F-4BAD-816C-A1D2D8B1F802}"/>
              </a:ext>
            </a:extLst>
          </p:cNvPr>
          <p:cNvSpPr/>
          <p:nvPr/>
        </p:nvSpPr>
        <p:spPr>
          <a:xfrm>
            <a:off x="3014724" y="4418259"/>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28600"/>
            <a:r>
              <a:rPr lang="en-US" dirty="0">
                <a:solidFill>
                  <a:schemeClr val="bg1"/>
                </a:solidFill>
              </a:rPr>
              <a:t>Defender for Cloud, Blueprints, Management Groups</a:t>
            </a:r>
          </a:p>
        </p:txBody>
      </p:sp>
      <p:sp>
        <p:nvSpPr>
          <p:cNvPr id="13" name="TextBox 12">
            <a:extLst>
              <a:ext uri="{FF2B5EF4-FFF2-40B4-BE49-F238E27FC236}">
                <a16:creationId xmlns:a16="http://schemas.microsoft.com/office/drawing/2014/main" id="{EBEFF1A3-12E5-4E36-8F7A-50A7948FE4BA}"/>
              </a:ext>
            </a:extLst>
          </p:cNvPr>
          <p:cNvSpPr txBox="1"/>
          <p:nvPr/>
        </p:nvSpPr>
        <p:spPr>
          <a:xfrm>
            <a:off x="1320813" y="5487288"/>
            <a:ext cx="1736850" cy="707886"/>
          </a:xfrm>
          <a:prstGeom prst="rect">
            <a:avLst/>
          </a:prstGeom>
          <a:noFill/>
        </p:spPr>
        <p:txBody>
          <a:bodyPr wrap="square" lIns="91440" tIns="45720" rIns="91440" bIns="45720" rtlCol="0" anchor="t">
            <a:spAutoFit/>
          </a:bodyPr>
          <a:lstStyle/>
          <a:p>
            <a:pPr algn="ctr" defTabSz="914554"/>
            <a:r>
              <a:rPr lang="en-US" sz="2000" dirty="0">
                <a:solidFill>
                  <a:schemeClr val="bg1"/>
                </a:solidFill>
                <a:latin typeface="+mj-lt"/>
                <a:cs typeface="Segoe UI" panose="020B0502040204020203" pitchFamily="34" charset="0"/>
              </a:rPr>
              <a:t>Innovation security</a:t>
            </a:r>
          </a:p>
        </p:txBody>
      </p:sp>
      <p:sp>
        <p:nvSpPr>
          <p:cNvPr id="79" name="Rectangle 78">
            <a:extLst>
              <a:ext uri="{FF2B5EF4-FFF2-40B4-BE49-F238E27FC236}">
                <a16:creationId xmlns:a16="http://schemas.microsoft.com/office/drawing/2014/main" id="{ED312F02-4D2B-4D22-BE29-A04002CDDE72}"/>
              </a:ext>
            </a:extLst>
          </p:cNvPr>
          <p:cNvSpPr/>
          <p:nvPr/>
        </p:nvSpPr>
        <p:spPr>
          <a:xfrm>
            <a:off x="3014724" y="5384373"/>
            <a:ext cx="7900926" cy="90715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a:r>
              <a:rPr lang="en-US" dirty="0">
                <a:solidFill>
                  <a:schemeClr val="bg1"/>
                </a:solidFill>
              </a:rPr>
              <a:t>Security architect, secure DevOps, secure development practices  </a:t>
            </a:r>
          </a:p>
        </p:txBody>
      </p:sp>
      <p:grpSp>
        <p:nvGrpSpPr>
          <p:cNvPr id="8" name="Group 7">
            <a:extLst>
              <a:ext uri="{FF2B5EF4-FFF2-40B4-BE49-F238E27FC236}">
                <a16:creationId xmlns:a16="http://schemas.microsoft.com/office/drawing/2014/main" id="{3493C66E-6447-4FE1-83FD-AF5196905D48}"/>
              </a:ext>
              <a:ext uri="{C183D7F6-B498-43B3-948B-1728B52AA6E4}">
                <adec:decorative xmlns:adec="http://schemas.microsoft.com/office/drawing/2017/decorative" val="1"/>
              </a:ext>
            </a:extLst>
          </p:cNvPr>
          <p:cNvGrpSpPr/>
          <p:nvPr/>
        </p:nvGrpSpPr>
        <p:grpSpPr>
          <a:xfrm>
            <a:off x="618852" y="1549077"/>
            <a:ext cx="791401" cy="791401"/>
            <a:chOff x="838200" y="-1581745"/>
            <a:chExt cx="1295400" cy="1295400"/>
          </a:xfrm>
        </p:grpSpPr>
        <p:sp>
          <p:nvSpPr>
            <p:cNvPr id="71" name="Oval 70">
              <a:extLst>
                <a:ext uri="{FF2B5EF4-FFF2-40B4-BE49-F238E27FC236}">
                  <a16:creationId xmlns:a16="http://schemas.microsoft.com/office/drawing/2014/main" id="{CB1DD234-D0E2-4C5B-903B-52C988E58AFB}"/>
                </a:ext>
              </a:extLst>
            </p:cNvPr>
            <p:cNvSpPr/>
            <p:nvPr/>
          </p:nvSpPr>
          <p:spPr bwMode="auto">
            <a:xfrm>
              <a:off x="838200"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D8533AE9-8989-4A37-AE05-034DEAB3AD2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8" y="-1308765"/>
              <a:ext cx="378465" cy="756930"/>
            </a:xfrm>
            <a:prstGeom prst="rect">
              <a:avLst/>
            </a:prstGeom>
          </p:spPr>
        </p:pic>
      </p:grpSp>
      <p:grpSp>
        <p:nvGrpSpPr>
          <p:cNvPr id="10" name="Group 9">
            <a:extLst>
              <a:ext uri="{FF2B5EF4-FFF2-40B4-BE49-F238E27FC236}">
                <a16:creationId xmlns:a16="http://schemas.microsoft.com/office/drawing/2014/main" id="{015305FE-985A-438A-A06A-D833210934D5}"/>
              </a:ext>
              <a:ext uri="{C183D7F6-B498-43B3-948B-1728B52AA6E4}">
                <adec:decorative xmlns:adec="http://schemas.microsoft.com/office/drawing/2017/decorative" val="1"/>
              </a:ext>
            </a:extLst>
          </p:cNvPr>
          <p:cNvGrpSpPr/>
          <p:nvPr/>
        </p:nvGrpSpPr>
        <p:grpSpPr>
          <a:xfrm>
            <a:off x="618852" y="2522370"/>
            <a:ext cx="791401" cy="791401"/>
            <a:chOff x="3153111" y="-1581745"/>
            <a:chExt cx="1295400" cy="1295400"/>
          </a:xfrm>
        </p:grpSpPr>
        <p:sp>
          <p:nvSpPr>
            <p:cNvPr id="72" name="Oval 71">
              <a:extLst>
                <a:ext uri="{FF2B5EF4-FFF2-40B4-BE49-F238E27FC236}">
                  <a16:creationId xmlns:a16="http://schemas.microsoft.com/office/drawing/2014/main" id="{28195802-741F-439D-8ED3-E86FED0AE122}"/>
                </a:ext>
              </a:extLst>
            </p:cNvPr>
            <p:cNvSpPr/>
            <p:nvPr/>
          </p:nvSpPr>
          <p:spPr bwMode="auto">
            <a:xfrm>
              <a:off x="3153111"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3BB8817E-608A-4526-95E1-48DDD1C384B8}"/>
                </a:ext>
                <a:ext uri="{C183D7F6-B498-43B3-948B-1728B52AA6E4}">
                  <adec:decorative xmlns:adec="http://schemas.microsoft.com/office/drawing/2017/decorative" val="1"/>
                </a:ext>
              </a:extLst>
            </p:cNvPr>
            <p:cNvGrpSpPr/>
            <p:nvPr/>
          </p:nvGrpSpPr>
          <p:grpSpPr>
            <a:xfrm>
              <a:off x="3378165" y="-1356691"/>
              <a:ext cx="845293" cy="845293"/>
              <a:chOff x="3268023" y="3794471"/>
              <a:chExt cx="672737" cy="672737"/>
            </a:xfrm>
          </p:grpSpPr>
          <p:sp>
            <p:nvSpPr>
              <p:cNvPr id="82" name="Freeform: Shape 81">
                <a:extLst>
                  <a:ext uri="{FF2B5EF4-FFF2-40B4-BE49-F238E27FC236}">
                    <a16:creationId xmlns:a16="http://schemas.microsoft.com/office/drawing/2014/main" id="{F3249F95-4AF6-4438-8633-EBA0172B6233}"/>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83" name="Group 82">
                <a:extLst>
                  <a:ext uri="{FF2B5EF4-FFF2-40B4-BE49-F238E27FC236}">
                    <a16:creationId xmlns:a16="http://schemas.microsoft.com/office/drawing/2014/main" id="{1E293C2C-8C7F-4CEF-A7F9-D61D9E41DD1A}"/>
                  </a:ext>
                </a:extLst>
              </p:cNvPr>
              <p:cNvGrpSpPr/>
              <p:nvPr/>
            </p:nvGrpSpPr>
            <p:grpSpPr>
              <a:xfrm>
                <a:off x="3494080" y="4005903"/>
                <a:ext cx="221393" cy="265094"/>
                <a:chOff x="3102115" y="3813045"/>
                <a:chExt cx="402957" cy="482498"/>
              </a:xfrm>
            </p:grpSpPr>
            <p:sp>
              <p:nvSpPr>
                <p:cNvPr id="84" name="Rectangle: Top Corners Rounded 83">
                  <a:extLst>
                    <a:ext uri="{FF2B5EF4-FFF2-40B4-BE49-F238E27FC236}">
                      <a16:creationId xmlns:a16="http://schemas.microsoft.com/office/drawing/2014/main" id="{0988EA44-A773-4FED-BF18-45DA4FD0F664}"/>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1849B65E-C210-425B-AC81-C068339DB714}"/>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86" name="Graphic 35">
                  <a:extLst>
                    <a:ext uri="{FF2B5EF4-FFF2-40B4-BE49-F238E27FC236}">
                      <a16:creationId xmlns:a16="http://schemas.microsoft.com/office/drawing/2014/main" id="{3A75B6E8-A11D-45DE-A34C-0E0ED1297ABB}"/>
                    </a:ext>
                  </a:extLst>
                </p:cNvPr>
                <p:cNvGrpSpPr/>
                <p:nvPr/>
              </p:nvGrpSpPr>
              <p:grpSpPr>
                <a:xfrm>
                  <a:off x="3257098" y="4078024"/>
                  <a:ext cx="92990" cy="155525"/>
                  <a:chOff x="3407034" y="4465249"/>
                  <a:chExt cx="92990" cy="155525"/>
                </a:xfrm>
                <a:solidFill>
                  <a:srgbClr val="0075C9"/>
                </a:solidFill>
              </p:grpSpPr>
              <p:sp>
                <p:nvSpPr>
                  <p:cNvPr id="87" name="Freeform: Shape 86">
                    <a:extLst>
                      <a:ext uri="{FF2B5EF4-FFF2-40B4-BE49-F238E27FC236}">
                        <a16:creationId xmlns:a16="http://schemas.microsoft.com/office/drawing/2014/main" id="{719F9807-61BD-4B07-B2AC-930CE2387C39}"/>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88" name="Freeform: Shape 87">
                    <a:extLst>
                      <a:ext uri="{FF2B5EF4-FFF2-40B4-BE49-F238E27FC236}">
                        <a16:creationId xmlns:a16="http://schemas.microsoft.com/office/drawing/2014/main" id="{841BF2E7-9CF7-4737-A1F6-289C53B248F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grpSp>
        <p:nvGrpSpPr>
          <p:cNvPr id="12" name="Group 11">
            <a:extLst>
              <a:ext uri="{FF2B5EF4-FFF2-40B4-BE49-F238E27FC236}">
                <a16:creationId xmlns:a16="http://schemas.microsoft.com/office/drawing/2014/main" id="{7D162278-A7AE-49C8-A87B-CA8AE363C090}"/>
              </a:ext>
              <a:ext uri="{C183D7F6-B498-43B3-948B-1728B52AA6E4}">
                <adec:decorative xmlns:adec="http://schemas.microsoft.com/office/drawing/2017/decorative" val="1"/>
              </a:ext>
            </a:extLst>
          </p:cNvPr>
          <p:cNvGrpSpPr/>
          <p:nvPr/>
        </p:nvGrpSpPr>
        <p:grpSpPr>
          <a:xfrm>
            <a:off x="618852" y="3495663"/>
            <a:ext cx="791401" cy="791401"/>
            <a:chOff x="5468022" y="-1581745"/>
            <a:chExt cx="1295400" cy="1295400"/>
          </a:xfrm>
        </p:grpSpPr>
        <p:sp>
          <p:nvSpPr>
            <p:cNvPr id="73" name="Oval 72">
              <a:extLst>
                <a:ext uri="{FF2B5EF4-FFF2-40B4-BE49-F238E27FC236}">
                  <a16:creationId xmlns:a16="http://schemas.microsoft.com/office/drawing/2014/main" id="{2954A0E0-B418-4D68-BA0A-1D0548CE0C55}"/>
                </a:ext>
              </a:extLst>
            </p:cNvPr>
            <p:cNvSpPr/>
            <p:nvPr/>
          </p:nvSpPr>
          <p:spPr bwMode="auto">
            <a:xfrm>
              <a:off x="5468022"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a:extLst>
                <a:ext uri="{FF2B5EF4-FFF2-40B4-BE49-F238E27FC236}">
                  <a16:creationId xmlns:a16="http://schemas.microsoft.com/office/drawing/2014/main" id="{7904BCB9-0802-41A6-B39A-46E727DA75DB}"/>
                </a:ext>
                <a:ext uri="{C183D7F6-B498-43B3-948B-1728B52AA6E4}">
                  <adec:decorative xmlns:adec="http://schemas.microsoft.com/office/drawing/2017/decorative" val="1"/>
                </a:ext>
              </a:extLst>
            </p:cNvPr>
            <p:cNvGrpSpPr/>
            <p:nvPr/>
          </p:nvGrpSpPr>
          <p:grpSpPr>
            <a:xfrm>
              <a:off x="5802665" y="-1308896"/>
              <a:ext cx="626114" cy="749703"/>
              <a:chOff x="5597700" y="3877784"/>
              <a:chExt cx="498300" cy="596660"/>
            </a:xfrm>
          </p:grpSpPr>
          <p:grpSp>
            <p:nvGrpSpPr>
              <p:cNvPr id="90" name="Group 89">
                <a:extLst>
                  <a:ext uri="{FF2B5EF4-FFF2-40B4-BE49-F238E27FC236}">
                    <a16:creationId xmlns:a16="http://schemas.microsoft.com/office/drawing/2014/main" id="{5B15CDDB-5871-4A14-A9B8-FB933A3DF37F}"/>
                  </a:ext>
                </a:extLst>
              </p:cNvPr>
              <p:cNvGrpSpPr/>
              <p:nvPr/>
            </p:nvGrpSpPr>
            <p:grpSpPr>
              <a:xfrm>
                <a:off x="5597700" y="3877784"/>
                <a:ext cx="498300" cy="596660"/>
                <a:chOff x="3102115" y="3813045"/>
                <a:chExt cx="402957" cy="482498"/>
              </a:xfrm>
            </p:grpSpPr>
            <p:sp>
              <p:nvSpPr>
                <p:cNvPr id="92" name="Rectangle: Top Corners Rounded 91">
                  <a:extLst>
                    <a:ext uri="{FF2B5EF4-FFF2-40B4-BE49-F238E27FC236}">
                      <a16:creationId xmlns:a16="http://schemas.microsoft.com/office/drawing/2014/main" id="{E55158F3-C2AA-41DF-8CCA-C69014AB4065}"/>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829BFDC2-C309-4B5F-B36B-B790592852A0}"/>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pic>
            <p:nvPicPr>
              <p:cNvPr id="91" name="Graphic 90">
                <a:extLst>
                  <a:ext uri="{FF2B5EF4-FFF2-40B4-BE49-F238E27FC236}">
                    <a16:creationId xmlns:a16="http://schemas.microsoft.com/office/drawing/2014/main" id="{7E178DBF-B6A4-4B30-B096-C5510FDEEB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5648" y="4169867"/>
                <a:ext cx="382404" cy="235326"/>
              </a:xfrm>
              <a:prstGeom prst="rect">
                <a:avLst/>
              </a:prstGeom>
            </p:spPr>
          </p:pic>
        </p:grpSp>
      </p:grpSp>
      <p:grpSp>
        <p:nvGrpSpPr>
          <p:cNvPr id="14" name="Group 13">
            <a:extLst>
              <a:ext uri="{FF2B5EF4-FFF2-40B4-BE49-F238E27FC236}">
                <a16:creationId xmlns:a16="http://schemas.microsoft.com/office/drawing/2014/main" id="{3631E349-8F7B-4AB1-8AAC-98B96A081B33}"/>
              </a:ext>
              <a:ext uri="{C183D7F6-B498-43B3-948B-1728B52AA6E4}">
                <adec:decorative xmlns:adec="http://schemas.microsoft.com/office/drawing/2017/decorative" val="1"/>
              </a:ext>
            </a:extLst>
          </p:cNvPr>
          <p:cNvGrpSpPr/>
          <p:nvPr/>
        </p:nvGrpSpPr>
        <p:grpSpPr>
          <a:xfrm>
            <a:off x="618852" y="4468956"/>
            <a:ext cx="791401" cy="791401"/>
            <a:chOff x="7782933" y="-1581745"/>
            <a:chExt cx="1295400" cy="1295400"/>
          </a:xfrm>
        </p:grpSpPr>
        <p:sp>
          <p:nvSpPr>
            <p:cNvPr id="74" name="Oval 73">
              <a:extLst>
                <a:ext uri="{FF2B5EF4-FFF2-40B4-BE49-F238E27FC236}">
                  <a16:creationId xmlns:a16="http://schemas.microsoft.com/office/drawing/2014/main" id="{FA1FBC79-3962-4156-AD9F-A9EF771374B5}"/>
                </a:ext>
              </a:extLst>
            </p:cNvPr>
            <p:cNvSpPr/>
            <p:nvPr/>
          </p:nvSpPr>
          <p:spPr bwMode="auto">
            <a:xfrm>
              <a:off x="7782933"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93">
              <a:extLst>
                <a:ext uri="{FF2B5EF4-FFF2-40B4-BE49-F238E27FC236}">
                  <a16:creationId xmlns:a16="http://schemas.microsoft.com/office/drawing/2014/main" id="{C88ADFAF-D7D0-441B-ADE0-BD0428D1E447}"/>
                </a:ext>
                <a:ext uri="{C183D7F6-B498-43B3-948B-1728B52AA6E4}">
                  <adec:decorative xmlns:adec="http://schemas.microsoft.com/office/drawing/2017/decorative" val="1"/>
                </a:ext>
              </a:extLst>
            </p:cNvPr>
            <p:cNvGrpSpPr/>
            <p:nvPr/>
          </p:nvGrpSpPr>
          <p:grpSpPr>
            <a:xfrm>
              <a:off x="8065510" y="-1304349"/>
              <a:ext cx="730246" cy="740609"/>
              <a:chOff x="7524023" y="3784922"/>
              <a:chExt cx="672737" cy="682285"/>
            </a:xfrm>
          </p:grpSpPr>
          <p:sp>
            <p:nvSpPr>
              <p:cNvPr id="95" name="Rectangle 94">
                <a:extLst>
                  <a:ext uri="{FF2B5EF4-FFF2-40B4-BE49-F238E27FC236}">
                    <a16:creationId xmlns:a16="http://schemas.microsoft.com/office/drawing/2014/main" id="{FD12DADC-499B-4DF2-89B3-A04C6D44D964}"/>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a:extLst>
                  <a:ext uri="{FF2B5EF4-FFF2-40B4-BE49-F238E27FC236}">
                    <a16:creationId xmlns:a16="http://schemas.microsoft.com/office/drawing/2014/main" id="{C96A2694-8573-4924-8077-73EFBC998888}"/>
                  </a:ext>
                </a:extLst>
              </p:cNvPr>
              <p:cNvGrpSpPr/>
              <p:nvPr/>
            </p:nvGrpSpPr>
            <p:grpSpPr>
              <a:xfrm rot="10800000">
                <a:off x="7633929" y="3899601"/>
                <a:ext cx="452926" cy="452926"/>
                <a:chOff x="7318336" y="3244112"/>
                <a:chExt cx="1219200" cy="1219200"/>
              </a:xfrm>
            </p:grpSpPr>
            <p:sp>
              <p:nvSpPr>
                <p:cNvPr id="97" name="Graphic 50">
                  <a:extLst>
                    <a:ext uri="{FF2B5EF4-FFF2-40B4-BE49-F238E27FC236}">
                      <a16:creationId xmlns:a16="http://schemas.microsoft.com/office/drawing/2014/main" id="{4E0F57B9-739B-4971-8CAB-F8B07819CFBD}"/>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98" name="Graphic 50">
                  <a:extLst>
                    <a:ext uri="{FF2B5EF4-FFF2-40B4-BE49-F238E27FC236}">
                      <a16:creationId xmlns:a16="http://schemas.microsoft.com/office/drawing/2014/main" id="{38D7839D-06D4-45D3-9864-AD872280499F}"/>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99" name="Graphic 50">
                  <a:extLst>
                    <a:ext uri="{FF2B5EF4-FFF2-40B4-BE49-F238E27FC236}">
                      <a16:creationId xmlns:a16="http://schemas.microsoft.com/office/drawing/2014/main" id="{C559AC12-DB21-4DCA-9EEF-8B40A88412FC}"/>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100" name="Graphic 50">
                  <a:extLst>
                    <a:ext uri="{FF2B5EF4-FFF2-40B4-BE49-F238E27FC236}">
                      <a16:creationId xmlns:a16="http://schemas.microsoft.com/office/drawing/2014/main" id="{25DCBEC8-25C0-42B2-BC5C-988EE40D0EF3}"/>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grpSp>
        <p:nvGrpSpPr>
          <p:cNvPr id="16" name="Group 15">
            <a:extLst>
              <a:ext uri="{FF2B5EF4-FFF2-40B4-BE49-F238E27FC236}">
                <a16:creationId xmlns:a16="http://schemas.microsoft.com/office/drawing/2014/main" id="{962B1030-CB5A-4921-BEB1-7B98BBDF12AC}"/>
              </a:ext>
              <a:ext uri="{C183D7F6-B498-43B3-948B-1728B52AA6E4}">
                <adec:decorative xmlns:adec="http://schemas.microsoft.com/office/drawing/2017/decorative" val="1"/>
              </a:ext>
            </a:extLst>
          </p:cNvPr>
          <p:cNvGrpSpPr/>
          <p:nvPr/>
        </p:nvGrpSpPr>
        <p:grpSpPr>
          <a:xfrm>
            <a:off x="618852" y="5442250"/>
            <a:ext cx="791401" cy="791401"/>
            <a:chOff x="10097845" y="-1581745"/>
            <a:chExt cx="1295400" cy="1295400"/>
          </a:xfrm>
        </p:grpSpPr>
        <p:sp>
          <p:nvSpPr>
            <p:cNvPr id="75" name="Oval 74">
              <a:extLst>
                <a:ext uri="{FF2B5EF4-FFF2-40B4-BE49-F238E27FC236}">
                  <a16:creationId xmlns:a16="http://schemas.microsoft.com/office/drawing/2014/main" id="{BF9D7C20-7C62-4826-80D7-CFEB496A4934}"/>
                </a:ext>
              </a:extLst>
            </p:cNvPr>
            <p:cNvSpPr/>
            <p:nvPr/>
          </p:nvSpPr>
          <p:spPr bwMode="auto">
            <a:xfrm>
              <a:off x="10097845"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a:extLst>
                <a:ext uri="{FF2B5EF4-FFF2-40B4-BE49-F238E27FC236}">
                  <a16:creationId xmlns:a16="http://schemas.microsoft.com/office/drawing/2014/main" id="{20030C73-2A91-448A-B881-B099836F378E}"/>
                </a:ext>
                <a:ext uri="{C183D7F6-B498-43B3-948B-1728B52AA6E4}">
                  <adec:decorative xmlns:adec="http://schemas.microsoft.com/office/drawing/2017/decorative" val="1"/>
                </a:ext>
              </a:extLst>
            </p:cNvPr>
            <p:cNvGrpSpPr/>
            <p:nvPr/>
          </p:nvGrpSpPr>
          <p:grpSpPr>
            <a:xfrm>
              <a:off x="10446447" y="-1290652"/>
              <a:ext cx="598196" cy="713214"/>
              <a:chOff x="10031497" y="3869019"/>
              <a:chExt cx="476081" cy="567620"/>
            </a:xfrm>
          </p:grpSpPr>
          <p:sp>
            <p:nvSpPr>
              <p:cNvPr id="102" name="Graphic 154" descr="Shield with solid fill">
                <a:extLst>
                  <a:ext uri="{FF2B5EF4-FFF2-40B4-BE49-F238E27FC236}">
                    <a16:creationId xmlns:a16="http://schemas.microsoft.com/office/drawing/2014/main" id="{1D0993B4-955B-4CF5-A11E-5E5F75597BC3}"/>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endParaRPr lang="en-US" sz="1836"/>
              </a:p>
            </p:txBody>
          </p:sp>
          <p:grpSp>
            <p:nvGrpSpPr>
              <p:cNvPr id="103" name="Group 102">
                <a:extLst>
                  <a:ext uri="{FF2B5EF4-FFF2-40B4-BE49-F238E27FC236}">
                    <a16:creationId xmlns:a16="http://schemas.microsoft.com/office/drawing/2014/main" id="{9CD3845F-7DBC-48B6-A8A8-FA8630917C5C}"/>
                  </a:ext>
                </a:extLst>
              </p:cNvPr>
              <p:cNvGrpSpPr/>
              <p:nvPr/>
            </p:nvGrpSpPr>
            <p:grpSpPr>
              <a:xfrm>
                <a:off x="10165775" y="4008464"/>
                <a:ext cx="207525" cy="288731"/>
                <a:chOff x="9599612" y="6361252"/>
                <a:chExt cx="360401" cy="501429"/>
              </a:xfrm>
            </p:grpSpPr>
            <p:sp>
              <p:nvSpPr>
                <p:cNvPr id="104" name="Graphic 156">
                  <a:extLst>
                    <a:ext uri="{FF2B5EF4-FFF2-40B4-BE49-F238E27FC236}">
                      <a16:creationId xmlns:a16="http://schemas.microsoft.com/office/drawing/2014/main" id="{1FEEED38-AF31-4213-8755-AF05EF1EDB96}"/>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endParaRPr lang="en-US" sz="1836"/>
                </a:p>
              </p:txBody>
            </p:sp>
            <p:sp>
              <p:nvSpPr>
                <p:cNvPr id="105" name="Graphic 156">
                  <a:extLst>
                    <a:ext uri="{FF2B5EF4-FFF2-40B4-BE49-F238E27FC236}">
                      <a16:creationId xmlns:a16="http://schemas.microsoft.com/office/drawing/2014/main" id="{DBE4BF6F-E9C0-4DC0-A907-7876FDAFB3D1}"/>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06" name="Graphic 156">
                  <a:extLst>
                    <a:ext uri="{FF2B5EF4-FFF2-40B4-BE49-F238E27FC236}">
                      <a16:creationId xmlns:a16="http://schemas.microsoft.com/office/drawing/2014/main" id="{DF5A9B72-C652-43F1-8189-F5B3C9E1B5CF}"/>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endParaRPr lang="en-US" sz="1836"/>
                </a:p>
              </p:txBody>
            </p:sp>
            <p:sp>
              <p:nvSpPr>
                <p:cNvPr id="107" name="Graphic 156">
                  <a:extLst>
                    <a:ext uri="{FF2B5EF4-FFF2-40B4-BE49-F238E27FC236}">
                      <a16:creationId xmlns:a16="http://schemas.microsoft.com/office/drawing/2014/main" id="{12E7CA23-EA93-4BCC-B2A3-F12BAE6AD23B}"/>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endParaRPr lang="en-US" sz="1836"/>
                </a:p>
              </p:txBody>
            </p:sp>
          </p:grpSp>
        </p:grpSp>
      </p:grpSp>
    </p:spTree>
    <p:extLst>
      <p:ext uri="{BB962C8B-B14F-4D97-AF65-F5344CB8AC3E}">
        <p14:creationId xmlns:p14="http://schemas.microsoft.com/office/powerpoint/2010/main" val="140426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decel="100000" fill="hold" grpId="0" nodeType="afterEffect">
                                  <p:stCondLst>
                                    <p:cond delay="0"/>
                                  </p:stCondLst>
                                  <p:childTnLst>
                                    <p:set>
                                      <p:cBhvr>
                                        <p:cTn id="23" dur="1" fill="hold">
                                          <p:stCondLst>
                                            <p:cond delay="0"/>
                                          </p:stCondLst>
                                        </p:cTn>
                                        <p:tgtEl>
                                          <p:spTgt spid="110"/>
                                        </p:tgtEl>
                                        <p:attrNameLst>
                                          <p:attrName>style.visibility</p:attrName>
                                        </p:attrNameLst>
                                      </p:cBhvr>
                                      <p:to>
                                        <p:strVal val="visible"/>
                                      </p:to>
                                    </p:set>
                                    <p:anim calcmode="lin" valueType="num">
                                      <p:cBhvr additive="base">
                                        <p:cTn id="24" dur="500" fill="hold"/>
                                        <p:tgtEl>
                                          <p:spTgt spid="110"/>
                                        </p:tgtEl>
                                        <p:attrNameLst>
                                          <p:attrName>ppt_x</p:attrName>
                                        </p:attrNameLst>
                                      </p:cBhvr>
                                      <p:tavLst>
                                        <p:tav tm="0">
                                          <p:val>
                                            <p:strVal val="#ppt_x"/>
                                          </p:val>
                                        </p:tav>
                                        <p:tav tm="100000">
                                          <p:val>
                                            <p:strVal val="#ppt_x"/>
                                          </p:val>
                                        </p:tav>
                                      </p:tavLst>
                                    </p:anim>
                                    <p:anim calcmode="lin" valueType="num">
                                      <p:cBhvr additive="base">
                                        <p:cTn id="25" dur="500" fill="hold"/>
                                        <p:tgtEl>
                                          <p:spTgt spid="110"/>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 calcmode="lin" valueType="num">
                                      <p:cBhvr additive="base">
                                        <p:cTn id="28" dur="500" fill="hold"/>
                                        <p:tgtEl>
                                          <p:spTgt spid="77"/>
                                        </p:tgtEl>
                                        <p:attrNameLst>
                                          <p:attrName>ppt_x</p:attrName>
                                        </p:attrNameLst>
                                      </p:cBhvr>
                                      <p:tavLst>
                                        <p:tav tm="0">
                                          <p:val>
                                            <p:strVal val="#ppt_x"/>
                                          </p:val>
                                        </p:tav>
                                        <p:tav tm="100000">
                                          <p:val>
                                            <p:strVal val="#ppt_x"/>
                                          </p:val>
                                        </p:tav>
                                      </p:tavLst>
                                    </p:anim>
                                    <p:anim calcmode="lin" valueType="num">
                                      <p:cBhvr additive="base">
                                        <p:cTn id="29" dur="500" fill="hold"/>
                                        <p:tgtEl>
                                          <p:spTgt spid="77"/>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decel="100000" fill="hold" grpId="0" nodeType="afterEffect">
                                  <p:stCondLst>
                                    <p:cond delay="0"/>
                                  </p:stCondLst>
                                  <p:childTnLst>
                                    <p:set>
                                      <p:cBhvr>
                                        <p:cTn id="40" dur="1" fill="hold">
                                          <p:stCondLst>
                                            <p:cond delay="0"/>
                                          </p:stCondLst>
                                        </p:cTn>
                                        <p:tgtEl>
                                          <p:spTgt spid="108"/>
                                        </p:tgtEl>
                                        <p:attrNameLst>
                                          <p:attrName>style.visibility</p:attrName>
                                        </p:attrNameLst>
                                      </p:cBhvr>
                                      <p:to>
                                        <p:strVal val="visible"/>
                                      </p:to>
                                    </p:set>
                                    <p:anim calcmode="lin" valueType="num">
                                      <p:cBhvr additive="base">
                                        <p:cTn id="41" dur="500" fill="hold"/>
                                        <p:tgtEl>
                                          <p:spTgt spid="108"/>
                                        </p:tgtEl>
                                        <p:attrNameLst>
                                          <p:attrName>ppt_x</p:attrName>
                                        </p:attrNameLst>
                                      </p:cBhvr>
                                      <p:tavLst>
                                        <p:tav tm="0">
                                          <p:val>
                                            <p:strVal val="#ppt_x"/>
                                          </p:val>
                                        </p:tav>
                                        <p:tav tm="100000">
                                          <p:val>
                                            <p:strVal val="#ppt_x"/>
                                          </p:val>
                                        </p:tav>
                                      </p:tavLst>
                                    </p:anim>
                                    <p:anim calcmode="lin" valueType="num">
                                      <p:cBhvr additive="base">
                                        <p:cTn id="42" dur="500" fill="hold"/>
                                        <p:tgtEl>
                                          <p:spTgt spid="108"/>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additive="base">
                                        <p:cTn id="45" dur="500" fill="hold"/>
                                        <p:tgtEl>
                                          <p:spTgt spid="76"/>
                                        </p:tgtEl>
                                        <p:attrNameLst>
                                          <p:attrName>ppt_x</p:attrName>
                                        </p:attrNameLst>
                                      </p:cBhvr>
                                      <p:tavLst>
                                        <p:tav tm="0">
                                          <p:val>
                                            <p:strVal val="#ppt_x"/>
                                          </p:val>
                                        </p:tav>
                                        <p:tav tm="100000">
                                          <p:val>
                                            <p:strVal val="#ppt_x"/>
                                          </p:val>
                                        </p:tav>
                                      </p:tavLst>
                                    </p:anim>
                                    <p:anim calcmode="lin" valueType="num">
                                      <p:cBhvr additive="base">
                                        <p:cTn id="46" dur="500" fill="hold"/>
                                        <p:tgtEl>
                                          <p:spTgt spid="76"/>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par>
                                <p:cTn id="51" presetID="2" presetClass="entr" presetSubtype="4" decel="10000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decel="100000" fill="hold" grpId="0" nodeType="afterEffect">
                                  <p:stCondLst>
                                    <p:cond delay="0"/>
                                  </p:stCondLst>
                                  <p:childTnLst>
                                    <p:set>
                                      <p:cBhvr>
                                        <p:cTn id="57" dur="1" fill="hold">
                                          <p:stCondLst>
                                            <p:cond delay="0"/>
                                          </p:stCondLst>
                                        </p:cTn>
                                        <p:tgtEl>
                                          <p:spTgt spid="109"/>
                                        </p:tgtEl>
                                        <p:attrNameLst>
                                          <p:attrName>style.visibility</p:attrName>
                                        </p:attrNameLst>
                                      </p:cBhvr>
                                      <p:to>
                                        <p:strVal val="visible"/>
                                      </p:to>
                                    </p:set>
                                    <p:anim calcmode="lin" valueType="num">
                                      <p:cBhvr additive="base">
                                        <p:cTn id="58" dur="500" fill="hold"/>
                                        <p:tgtEl>
                                          <p:spTgt spid="109"/>
                                        </p:tgtEl>
                                        <p:attrNameLst>
                                          <p:attrName>ppt_x</p:attrName>
                                        </p:attrNameLst>
                                      </p:cBhvr>
                                      <p:tavLst>
                                        <p:tav tm="0">
                                          <p:val>
                                            <p:strVal val="#ppt_x"/>
                                          </p:val>
                                        </p:tav>
                                        <p:tav tm="100000">
                                          <p:val>
                                            <p:strVal val="#ppt_x"/>
                                          </p:val>
                                        </p:tav>
                                      </p:tavLst>
                                    </p:anim>
                                    <p:anim calcmode="lin" valueType="num">
                                      <p:cBhvr additive="base">
                                        <p:cTn id="59" dur="500" fill="hold"/>
                                        <p:tgtEl>
                                          <p:spTgt spid="109"/>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anim calcmode="lin" valueType="num">
                                      <p:cBhvr additive="base">
                                        <p:cTn id="62" dur="500" fill="hold"/>
                                        <p:tgtEl>
                                          <p:spTgt spid="78"/>
                                        </p:tgtEl>
                                        <p:attrNameLst>
                                          <p:attrName>ppt_x</p:attrName>
                                        </p:attrNameLst>
                                      </p:cBhvr>
                                      <p:tavLst>
                                        <p:tav tm="0">
                                          <p:val>
                                            <p:strVal val="#ppt_x"/>
                                          </p:val>
                                        </p:tav>
                                        <p:tav tm="100000">
                                          <p:val>
                                            <p:strVal val="#ppt_x"/>
                                          </p:val>
                                        </p:tav>
                                      </p:tavLst>
                                    </p:anim>
                                    <p:anim calcmode="lin" valueType="num">
                                      <p:cBhvr additive="base">
                                        <p:cTn id="63" dur="500" fill="hold"/>
                                        <p:tgtEl>
                                          <p:spTgt spid="78"/>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additive="base">
                                        <p:cTn id="66" dur="500" fill="hold"/>
                                        <p:tgtEl>
                                          <p:spTgt spid="11"/>
                                        </p:tgtEl>
                                        <p:attrNameLst>
                                          <p:attrName>ppt_x</p:attrName>
                                        </p:attrNameLst>
                                      </p:cBhvr>
                                      <p:tavLst>
                                        <p:tav tm="0">
                                          <p:val>
                                            <p:strVal val="#ppt_x"/>
                                          </p:val>
                                        </p:tav>
                                        <p:tav tm="100000">
                                          <p:val>
                                            <p:strVal val="#ppt_x"/>
                                          </p:val>
                                        </p:tav>
                                      </p:tavLst>
                                    </p:anim>
                                    <p:anim calcmode="lin" valueType="num">
                                      <p:cBhvr additive="base">
                                        <p:cTn id="67" dur="500" fill="hold"/>
                                        <p:tgtEl>
                                          <p:spTgt spid="11"/>
                                        </p:tgtEl>
                                        <p:attrNameLst>
                                          <p:attrName>ppt_y</p:attrName>
                                        </p:attrNameLst>
                                      </p:cBhvr>
                                      <p:tavLst>
                                        <p:tav tm="0">
                                          <p:val>
                                            <p:strVal val="1+#ppt_h/2"/>
                                          </p:val>
                                        </p:tav>
                                        <p:tav tm="100000">
                                          <p:val>
                                            <p:strVal val="#ppt_y"/>
                                          </p:val>
                                        </p:tav>
                                      </p:tavLst>
                                    </p:anim>
                                  </p:childTnLst>
                                </p:cTn>
                              </p:par>
                              <p:par>
                                <p:cTn id="68" presetID="2" presetClass="entr" presetSubtype="4" decel="10000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500" fill="hold"/>
                                        <p:tgtEl>
                                          <p:spTgt spid="14"/>
                                        </p:tgtEl>
                                        <p:attrNameLst>
                                          <p:attrName>ppt_x</p:attrName>
                                        </p:attrNameLst>
                                      </p:cBhvr>
                                      <p:tavLst>
                                        <p:tav tm="0">
                                          <p:val>
                                            <p:strVal val="#ppt_x"/>
                                          </p:val>
                                        </p:tav>
                                        <p:tav tm="100000">
                                          <p:val>
                                            <p:strVal val="#ppt_x"/>
                                          </p:val>
                                        </p:tav>
                                      </p:tavLst>
                                    </p:anim>
                                    <p:anim calcmode="lin" valueType="num">
                                      <p:cBhvr additive="base">
                                        <p:cTn id="71" dur="500" fill="hold"/>
                                        <p:tgtEl>
                                          <p:spTgt spid="14"/>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decel="100000" fill="hold" grpId="0" nodeType="after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additive="base">
                                        <p:cTn id="75" dur="500" fill="hold"/>
                                        <p:tgtEl>
                                          <p:spTgt spid="111"/>
                                        </p:tgtEl>
                                        <p:attrNameLst>
                                          <p:attrName>ppt_x</p:attrName>
                                        </p:attrNameLst>
                                      </p:cBhvr>
                                      <p:tavLst>
                                        <p:tav tm="0">
                                          <p:val>
                                            <p:strVal val="#ppt_x"/>
                                          </p:val>
                                        </p:tav>
                                        <p:tav tm="100000">
                                          <p:val>
                                            <p:strVal val="#ppt_x"/>
                                          </p:val>
                                        </p:tav>
                                      </p:tavLst>
                                    </p:anim>
                                    <p:anim calcmode="lin" valueType="num">
                                      <p:cBhvr additive="base">
                                        <p:cTn id="76" dur="500" fill="hold"/>
                                        <p:tgtEl>
                                          <p:spTgt spid="111"/>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 calcmode="lin" valueType="num">
                                      <p:cBhvr additive="base">
                                        <p:cTn id="79" dur="500" fill="hold"/>
                                        <p:tgtEl>
                                          <p:spTgt spid="79"/>
                                        </p:tgtEl>
                                        <p:attrNameLst>
                                          <p:attrName>ppt_x</p:attrName>
                                        </p:attrNameLst>
                                      </p:cBhvr>
                                      <p:tavLst>
                                        <p:tav tm="0">
                                          <p:val>
                                            <p:strVal val="#ppt_x"/>
                                          </p:val>
                                        </p:tav>
                                        <p:tav tm="100000">
                                          <p:val>
                                            <p:strVal val="#ppt_x"/>
                                          </p:val>
                                        </p:tav>
                                      </p:tavLst>
                                    </p:anim>
                                    <p:anim calcmode="lin" valueType="num">
                                      <p:cBhvr additive="base">
                                        <p:cTn id="80" dur="500" fill="hold"/>
                                        <p:tgtEl>
                                          <p:spTgt spid="79"/>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500" fill="hold"/>
                                        <p:tgtEl>
                                          <p:spTgt spid="13"/>
                                        </p:tgtEl>
                                        <p:attrNameLst>
                                          <p:attrName>ppt_x</p:attrName>
                                        </p:attrNameLst>
                                      </p:cBhvr>
                                      <p:tavLst>
                                        <p:tav tm="0">
                                          <p:val>
                                            <p:strVal val="#ppt_x"/>
                                          </p:val>
                                        </p:tav>
                                        <p:tav tm="100000">
                                          <p:val>
                                            <p:strVal val="#ppt_x"/>
                                          </p:val>
                                        </p:tav>
                                      </p:tavLst>
                                    </p:anim>
                                    <p:anim calcmode="lin" valueType="num">
                                      <p:cBhvr additive="base">
                                        <p:cTn id="84" dur="500" fill="hold"/>
                                        <p:tgtEl>
                                          <p:spTgt spid="13"/>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additive="base">
                                        <p:cTn id="87" dur="500" fill="hold"/>
                                        <p:tgtEl>
                                          <p:spTgt spid="16"/>
                                        </p:tgtEl>
                                        <p:attrNameLst>
                                          <p:attrName>ppt_x</p:attrName>
                                        </p:attrNameLst>
                                      </p:cBhvr>
                                      <p:tavLst>
                                        <p:tav tm="0">
                                          <p:val>
                                            <p:strVal val="#ppt_x"/>
                                          </p:val>
                                        </p:tav>
                                        <p:tav tm="100000">
                                          <p:val>
                                            <p:strVal val="#ppt_x"/>
                                          </p:val>
                                        </p:tav>
                                      </p:tavLst>
                                    </p:anim>
                                    <p:anim calcmode="lin" valueType="num">
                                      <p:cBhvr additive="base">
                                        <p:cTn id="8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8" grpId="0" animBg="1"/>
      <p:bldP spid="109" grpId="0" animBg="1"/>
      <p:bldP spid="110" grpId="0" animBg="1"/>
      <p:bldP spid="111" grpId="0" animBg="1"/>
      <p:bldP spid="5" grpId="0"/>
      <p:bldP spid="3" grpId="0" animBg="1"/>
      <p:bldP spid="7" grpId="0"/>
      <p:bldP spid="77" grpId="0" animBg="1"/>
      <p:bldP spid="9" grpId="0"/>
      <p:bldP spid="76" grpId="0" animBg="1"/>
      <p:bldP spid="11" grpId="0"/>
      <p:bldP spid="78" grpId="0" animBg="1"/>
      <p:bldP spid="13" grpId="0"/>
      <p:bldP spid="79" grpId="0" animBg="1"/>
    </p:bld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01F8-8976-4A3D-A48E-9EBAE8BD4077}"/>
              </a:ext>
            </a:extLst>
          </p:cNvPr>
          <p:cNvSpPr>
            <a:spLocks noGrp="1"/>
          </p:cNvSpPr>
          <p:nvPr>
            <p:ph type="title"/>
          </p:nvPr>
        </p:nvSpPr>
        <p:spPr>
          <a:xfrm>
            <a:off x="465080" y="632780"/>
            <a:ext cx="11531716" cy="411162"/>
          </a:xfrm>
          <a:noFill/>
        </p:spPr>
        <p:txBody>
          <a:bodyPr>
            <a:noAutofit/>
          </a:bodyPr>
          <a:lstStyle/>
          <a:p>
            <a:r>
              <a:rPr lang="en-US" dirty="0"/>
              <a:t>Why are these disciplines important?</a:t>
            </a:r>
          </a:p>
        </p:txBody>
      </p:sp>
      <p:sp>
        <p:nvSpPr>
          <p:cNvPr id="9" name="TextBox 8">
            <a:extLst>
              <a:ext uri="{FF2B5EF4-FFF2-40B4-BE49-F238E27FC236}">
                <a16:creationId xmlns:a16="http://schemas.microsoft.com/office/drawing/2014/main" id="{D60DB7CB-AB79-40B6-A660-FF7D2DD0BFF4}"/>
              </a:ext>
            </a:extLst>
          </p:cNvPr>
          <p:cNvSpPr txBox="1"/>
          <p:nvPr/>
        </p:nvSpPr>
        <p:spPr>
          <a:xfrm>
            <a:off x="682762" y="3963000"/>
            <a:ext cx="2666174"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Competition</a:t>
            </a:r>
          </a:p>
        </p:txBody>
      </p:sp>
      <p:sp>
        <p:nvSpPr>
          <p:cNvPr id="11" name="TextBox 10">
            <a:extLst>
              <a:ext uri="{FF2B5EF4-FFF2-40B4-BE49-F238E27FC236}">
                <a16:creationId xmlns:a16="http://schemas.microsoft.com/office/drawing/2014/main" id="{FC6CBC9E-A4A9-4372-A355-112575716F3F}"/>
              </a:ext>
            </a:extLst>
          </p:cNvPr>
          <p:cNvSpPr txBox="1"/>
          <p:nvPr/>
        </p:nvSpPr>
        <p:spPr>
          <a:xfrm>
            <a:off x="8576762" y="3993777"/>
            <a:ext cx="3550006" cy="461665"/>
          </a:xfrm>
          <a:prstGeom prst="rect">
            <a:avLst/>
          </a:prstGeom>
          <a:noFill/>
        </p:spPr>
        <p:txBody>
          <a:bodyPr wrap="square" rtlCol="0">
            <a:spAutoFit/>
          </a:bodyPr>
          <a:lstStyle>
            <a:defPPr>
              <a:defRPr lang="en-US"/>
            </a:defPPr>
            <a:lvl1pPr>
              <a:defRPr b="1"/>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solidFill>
                <a:effectLst/>
                <a:uLnTx/>
                <a:uFillTx/>
                <a:ea typeface="+mn-ea"/>
                <a:cs typeface="+mn-cs"/>
              </a:rPr>
              <a:t>Operational efficiency </a:t>
            </a:r>
          </a:p>
        </p:txBody>
      </p:sp>
      <p:sp>
        <p:nvSpPr>
          <p:cNvPr id="14" name="TextBox 13">
            <a:extLst>
              <a:ext uri="{FF2B5EF4-FFF2-40B4-BE49-F238E27FC236}">
                <a16:creationId xmlns:a16="http://schemas.microsoft.com/office/drawing/2014/main" id="{2B9A6403-F031-474F-94F2-3E7C9FE38492}"/>
              </a:ext>
            </a:extLst>
          </p:cNvPr>
          <p:cNvSpPr txBox="1"/>
          <p:nvPr/>
        </p:nvSpPr>
        <p:spPr>
          <a:xfrm>
            <a:off x="51512" y="3114932"/>
            <a:ext cx="392867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Accidental change</a:t>
            </a:r>
          </a:p>
        </p:txBody>
      </p:sp>
      <p:sp>
        <p:nvSpPr>
          <p:cNvPr id="15" name="TextBox 14">
            <a:extLst>
              <a:ext uri="{FF2B5EF4-FFF2-40B4-BE49-F238E27FC236}">
                <a16:creationId xmlns:a16="http://schemas.microsoft.com/office/drawing/2014/main" id="{228B8087-23C4-434A-8218-EC329BB93978}"/>
              </a:ext>
            </a:extLst>
          </p:cNvPr>
          <p:cNvSpPr txBox="1"/>
          <p:nvPr/>
        </p:nvSpPr>
        <p:spPr>
          <a:xfrm>
            <a:off x="8425971" y="3084154"/>
            <a:ext cx="385158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Brand/reputation erosion</a:t>
            </a:r>
          </a:p>
        </p:txBody>
      </p:sp>
      <p:sp>
        <p:nvSpPr>
          <p:cNvPr id="16" name="TextBox 15">
            <a:extLst>
              <a:ext uri="{FF2B5EF4-FFF2-40B4-BE49-F238E27FC236}">
                <a16:creationId xmlns:a16="http://schemas.microsoft.com/office/drawing/2014/main" id="{A235536B-3EE4-45F0-81CE-EBF24FDB4321}"/>
              </a:ext>
            </a:extLst>
          </p:cNvPr>
          <p:cNvSpPr txBox="1"/>
          <p:nvPr/>
        </p:nvSpPr>
        <p:spPr>
          <a:xfrm>
            <a:off x="8454703" y="2082198"/>
            <a:ext cx="3794125"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Productivity impact</a:t>
            </a:r>
          </a:p>
        </p:txBody>
      </p:sp>
      <p:sp>
        <p:nvSpPr>
          <p:cNvPr id="17" name="TextBox 16">
            <a:extLst>
              <a:ext uri="{FF2B5EF4-FFF2-40B4-BE49-F238E27FC236}">
                <a16:creationId xmlns:a16="http://schemas.microsoft.com/office/drawing/2014/main" id="{49F74134-51ED-4399-A1F5-C5253C78F61F}"/>
              </a:ext>
            </a:extLst>
          </p:cNvPr>
          <p:cNvSpPr txBox="1"/>
          <p:nvPr/>
        </p:nvSpPr>
        <p:spPr>
          <a:xfrm>
            <a:off x="772535" y="2082198"/>
            <a:ext cx="2486629"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Client data </a:t>
            </a:r>
          </a:p>
        </p:txBody>
      </p:sp>
      <p:sp>
        <p:nvSpPr>
          <p:cNvPr id="8" name="TextBox 7">
            <a:extLst>
              <a:ext uri="{FF2B5EF4-FFF2-40B4-BE49-F238E27FC236}">
                <a16:creationId xmlns:a16="http://schemas.microsoft.com/office/drawing/2014/main" id="{39406A55-DFA6-456E-9E1E-BF8C93A52DA1}"/>
              </a:ext>
            </a:extLst>
          </p:cNvPr>
          <p:cNvSpPr txBox="1"/>
          <p:nvPr/>
        </p:nvSpPr>
        <p:spPr>
          <a:xfrm>
            <a:off x="4330172" y="3538966"/>
            <a:ext cx="32945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Business continuity</a:t>
            </a:r>
          </a:p>
        </p:txBody>
      </p:sp>
      <p:sp>
        <p:nvSpPr>
          <p:cNvPr id="10" name="TextBox 9">
            <a:extLst>
              <a:ext uri="{FF2B5EF4-FFF2-40B4-BE49-F238E27FC236}">
                <a16:creationId xmlns:a16="http://schemas.microsoft.com/office/drawing/2014/main" id="{2D2DD92A-95FB-443F-9420-8FA865CD7072}"/>
              </a:ext>
            </a:extLst>
          </p:cNvPr>
          <p:cNvSpPr txBox="1"/>
          <p:nvPr/>
        </p:nvSpPr>
        <p:spPr>
          <a:xfrm>
            <a:off x="3458810" y="2598565"/>
            <a:ext cx="5037300"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Intellectual property protection</a:t>
            </a:r>
          </a:p>
        </p:txBody>
      </p:sp>
      <p:sp>
        <p:nvSpPr>
          <p:cNvPr id="12" name="TextBox 11">
            <a:extLst>
              <a:ext uri="{FF2B5EF4-FFF2-40B4-BE49-F238E27FC236}">
                <a16:creationId xmlns:a16="http://schemas.microsoft.com/office/drawing/2014/main" id="{9C78830E-FAB7-4EC2-B3F6-B2C3A5A783AF}"/>
              </a:ext>
            </a:extLst>
          </p:cNvPr>
          <p:cNvSpPr txBox="1"/>
          <p:nvPr/>
        </p:nvSpPr>
        <p:spPr>
          <a:xfrm>
            <a:off x="4110477" y="4479367"/>
            <a:ext cx="3733966"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Disgruntled employees</a:t>
            </a:r>
          </a:p>
        </p:txBody>
      </p:sp>
      <p:sp>
        <p:nvSpPr>
          <p:cNvPr id="13" name="TextBox 12">
            <a:extLst>
              <a:ext uri="{FF2B5EF4-FFF2-40B4-BE49-F238E27FC236}">
                <a16:creationId xmlns:a16="http://schemas.microsoft.com/office/drawing/2014/main" id="{342458CB-1709-408D-A747-9F4A3AF04A2C}"/>
              </a:ext>
            </a:extLst>
          </p:cNvPr>
          <p:cNvSpPr txBox="1"/>
          <p:nvPr/>
        </p:nvSpPr>
        <p:spPr>
          <a:xfrm>
            <a:off x="4110477" y="5512098"/>
            <a:ext cx="3733966"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Extortion - ransomware</a:t>
            </a:r>
          </a:p>
        </p:txBody>
      </p:sp>
      <p:sp>
        <p:nvSpPr>
          <p:cNvPr id="18" name="TextBox 17">
            <a:extLst>
              <a:ext uri="{FF2B5EF4-FFF2-40B4-BE49-F238E27FC236}">
                <a16:creationId xmlns:a16="http://schemas.microsoft.com/office/drawing/2014/main" id="{0000D858-E868-41D0-BBBF-882634D95DB5}"/>
              </a:ext>
            </a:extLst>
          </p:cNvPr>
          <p:cNvSpPr txBox="1"/>
          <p:nvPr/>
        </p:nvSpPr>
        <p:spPr>
          <a:xfrm>
            <a:off x="4217656" y="1565831"/>
            <a:ext cx="3519608"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National security</a:t>
            </a:r>
          </a:p>
        </p:txBody>
      </p:sp>
      <p:sp>
        <p:nvSpPr>
          <p:cNvPr id="19" name="TextBox 18">
            <a:extLst>
              <a:ext uri="{FF2B5EF4-FFF2-40B4-BE49-F238E27FC236}">
                <a16:creationId xmlns:a16="http://schemas.microsoft.com/office/drawing/2014/main" id="{B6EC7920-8DC0-40E4-AD50-92314F92F52E}"/>
              </a:ext>
            </a:extLst>
          </p:cNvPr>
          <p:cNvSpPr txBox="1"/>
          <p:nvPr/>
        </p:nvSpPr>
        <p:spPr>
          <a:xfrm>
            <a:off x="8408132" y="4995734"/>
            <a:ext cx="3887266"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Partner relationships</a:t>
            </a:r>
          </a:p>
        </p:txBody>
      </p:sp>
      <p:sp>
        <p:nvSpPr>
          <p:cNvPr id="20" name="TextBox 19">
            <a:extLst>
              <a:ext uri="{FF2B5EF4-FFF2-40B4-BE49-F238E27FC236}">
                <a16:creationId xmlns:a16="http://schemas.microsoft.com/office/drawing/2014/main" id="{4EBE5BB9-3284-4EFF-A5DF-261D4BD682CD}"/>
              </a:ext>
            </a:extLst>
          </p:cNvPr>
          <p:cNvSpPr txBox="1"/>
          <p:nvPr/>
        </p:nvSpPr>
        <p:spPr>
          <a:xfrm>
            <a:off x="55662" y="4995734"/>
            <a:ext cx="3920375"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tx2"/>
                </a:solidFill>
                <a:effectLst/>
                <a:uLnTx/>
                <a:uFillTx/>
                <a:ea typeface="+mn-ea"/>
                <a:cs typeface="+mn-cs"/>
              </a:rPr>
              <a:t>Employee retention</a:t>
            </a:r>
          </a:p>
        </p:txBody>
      </p:sp>
    </p:spTree>
    <p:extLst>
      <p:ext uri="{BB962C8B-B14F-4D97-AF65-F5344CB8AC3E}">
        <p14:creationId xmlns:p14="http://schemas.microsoft.com/office/powerpoint/2010/main" val="302445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remove" grpId="0" nodeType="afterEffect">
                                  <p:stCondLst>
                                    <p:cond delay="0"/>
                                  </p:stCondLst>
                                  <p:childTnLst>
                                    <p:animClr clrSpc="rgb" dir="cw">
                                      <p:cBhvr override="childStyle">
                                        <p:cTn id="6" dur="750" fill="hold"/>
                                        <p:tgtEl>
                                          <p:spTgt spid="10"/>
                                        </p:tgtEl>
                                        <p:attrNameLst>
                                          <p:attrName>style.color</p:attrName>
                                        </p:attrNameLst>
                                      </p:cBhvr>
                                      <p:to>
                                        <a:srgbClr val="000000"/>
                                      </p:to>
                                    </p:animClr>
                                  </p:childTnLst>
                                </p:cTn>
                              </p:par>
                            </p:childTnLst>
                          </p:cTn>
                        </p:par>
                        <p:par>
                          <p:cTn id="7" fill="hold">
                            <p:stCondLst>
                              <p:cond delay="750"/>
                            </p:stCondLst>
                            <p:childTnLst>
                              <p:par>
                                <p:cTn id="8" presetID="3" presetClass="emph" presetSubtype="2" fill="remove" grpId="0" nodeType="afterEffect">
                                  <p:stCondLst>
                                    <p:cond delay="0"/>
                                  </p:stCondLst>
                                  <p:childTnLst>
                                    <p:animClr clrSpc="rgb" dir="cw">
                                      <p:cBhvr override="childStyle">
                                        <p:cTn id="9" dur="750" fill="hold"/>
                                        <p:tgtEl>
                                          <p:spTgt spid="14"/>
                                        </p:tgtEl>
                                        <p:attrNameLst>
                                          <p:attrName>style.color</p:attrName>
                                        </p:attrNameLst>
                                      </p:cBhvr>
                                      <p:to>
                                        <a:srgbClr val="000000"/>
                                      </p:to>
                                    </p:animClr>
                                  </p:childTnLst>
                                </p:cTn>
                              </p:par>
                            </p:childTnLst>
                          </p:cTn>
                        </p:par>
                        <p:par>
                          <p:cTn id="10" fill="hold">
                            <p:stCondLst>
                              <p:cond delay="1500"/>
                            </p:stCondLst>
                            <p:childTnLst>
                              <p:par>
                                <p:cTn id="11" presetID="3" presetClass="emph" presetSubtype="2" fill="remove" grpId="0" nodeType="afterEffect">
                                  <p:stCondLst>
                                    <p:cond delay="0"/>
                                  </p:stCondLst>
                                  <p:childTnLst>
                                    <p:animClr clrSpc="rgb" dir="cw">
                                      <p:cBhvr override="childStyle">
                                        <p:cTn id="12" dur="750" fill="hold"/>
                                        <p:tgtEl>
                                          <p:spTgt spid="12"/>
                                        </p:tgtEl>
                                        <p:attrNameLst>
                                          <p:attrName>style.color</p:attrName>
                                        </p:attrNameLst>
                                      </p:cBhvr>
                                      <p:to>
                                        <a:srgbClr val="000000"/>
                                      </p:to>
                                    </p:animClr>
                                  </p:childTnLst>
                                </p:cTn>
                              </p:par>
                            </p:childTnLst>
                          </p:cTn>
                        </p:par>
                        <p:par>
                          <p:cTn id="13" fill="hold">
                            <p:stCondLst>
                              <p:cond delay="2250"/>
                            </p:stCondLst>
                            <p:childTnLst>
                              <p:par>
                                <p:cTn id="14" presetID="3" presetClass="emph" presetSubtype="2" fill="remove" grpId="0" nodeType="afterEffect">
                                  <p:stCondLst>
                                    <p:cond delay="0"/>
                                  </p:stCondLst>
                                  <p:childTnLst>
                                    <p:animClr clrSpc="rgb" dir="cw">
                                      <p:cBhvr override="childStyle">
                                        <p:cTn id="15" dur="750" fill="hold"/>
                                        <p:tgtEl>
                                          <p:spTgt spid="16"/>
                                        </p:tgtEl>
                                        <p:attrNameLst>
                                          <p:attrName>style.color</p:attrName>
                                        </p:attrNameLst>
                                      </p:cBhvr>
                                      <p:to>
                                        <a:srgbClr val="000000"/>
                                      </p:to>
                                    </p:animClr>
                                  </p:childTnLst>
                                </p:cTn>
                              </p:par>
                            </p:childTnLst>
                          </p:cTn>
                        </p:par>
                        <p:par>
                          <p:cTn id="16" fill="hold">
                            <p:stCondLst>
                              <p:cond delay="3000"/>
                            </p:stCondLst>
                            <p:childTnLst>
                              <p:par>
                                <p:cTn id="17" presetID="3" presetClass="emph" presetSubtype="2" fill="remove" grpId="0" nodeType="afterEffect">
                                  <p:stCondLst>
                                    <p:cond delay="0"/>
                                  </p:stCondLst>
                                  <p:childTnLst>
                                    <p:animClr clrSpc="rgb" dir="cw">
                                      <p:cBhvr override="childStyle">
                                        <p:cTn id="18" dur="750" fill="hold"/>
                                        <p:tgtEl>
                                          <p:spTgt spid="19"/>
                                        </p:tgtEl>
                                        <p:attrNameLst>
                                          <p:attrName>style.color</p:attrName>
                                        </p:attrNameLst>
                                      </p:cBhvr>
                                      <p:to>
                                        <a:srgbClr val="000000"/>
                                      </p:to>
                                    </p:animClr>
                                  </p:childTnLst>
                                </p:cTn>
                              </p:par>
                            </p:childTnLst>
                          </p:cTn>
                        </p:par>
                        <p:par>
                          <p:cTn id="19" fill="hold">
                            <p:stCondLst>
                              <p:cond delay="3750"/>
                            </p:stCondLst>
                            <p:childTnLst>
                              <p:par>
                                <p:cTn id="20" presetID="3" presetClass="emph" presetSubtype="2" fill="remove" grpId="0" nodeType="afterEffect">
                                  <p:stCondLst>
                                    <p:cond delay="0"/>
                                  </p:stCondLst>
                                  <p:childTnLst>
                                    <p:animClr clrSpc="rgb" dir="cw">
                                      <p:cBhvr override="childStyle">
                                        <p:cTn id="21" dur="750" fill="hold"/>
                                        <p:tgtEl>
                                          <p:spTgt spid="17"/>
                                        </p:tgtEl>
                                        <p:attrNameLst>
                                          <p:attrName>style.color</p:attrName>
                                        </p:attrNameLst>
                                      </p:cBhvr>
                                      <p:to>
                                        <a:srgbClr val="000000"/>
                                      </p:to>
                                    </p:animClr>
                                  </p:childTnLst>
                                </p:cTn>
                              </p:par>
                            </p:childTnLst>
                          </p:cTn>
                        </p:par>
                        <p:par>
                          <p:cTn id="22" fill="hold">
                            <p:stCondLst>
                              <p:cond delay="4500"/>
                            </p:stCondLst>
                            <p:childTnLst>
                              <p:par>
                                <p:cTn id="23" presetID="3" presetClass="emph" presetSubtype="2" fill="remove" grpId="0" nodeType="afterEffect">
                                  <p:stCondLst>
                                    <p:cond delay="0"/>
                                  </p:stCondLst>
                                  <p:childTnLst>
                                    <p:animClr clrSpc="rgb" dir="cw">
                                      <p:cBhvr override="childStyle">
                                        <p:cTn id="24" dur="750" fill="hold"/>
                                        <p:tgtEl>
                                          <p:spTgt spid="13"/>
                                        </p:tgtEl>
                                        <p:attrNameLst>
                                          <p:attrName>style.color</p:attrName>
                                        </p:attrNameLst>
                                      </p:cBhvr>
                                      <p:to>
                                        <a:srgbClr val="000000"/>
                                      </p:to>
                                    </p:animClr>
                                  </p:childTnLst>
                                </p:cTn>
                              </p:par>
                            </p:childTnLst>
                          </p:cTn>
                        </p:par>
                        <p:par>
                          <p:cTn id="25" fill="hold">
                            <p:stCondLst>
                              <p:cond delay="5250"/>
                            </p:stCondLst>
                            <p:childTnLst>
                              <p:par>
                                <p:cTn id="26" presetID="3" presetClass="emph" presetSubtype="2" fill="remove" grpId="0" nodeType="afterEffect">
                                  <p:stCondLst>
                                    <p:cond delay="0"/>
                                  </p:stCondLst>
                                  <p:childTnLst>
                                    <p:animClr clrSpc="rgb" dir="cw">
                                      <p:cBhvr override="childStyle">
                                        <p:cTn id="27" dur="750" fill="hold"/>
                                        <p:tgtEl>
                                          <p:spTgt spid="18"/>
                                        </p:tgtEl>
                                        <p:attrNameLst>
                                          <p:attrName>style.color</p:attrName>
                                        </p:attrNameLst>
                                      </p:cBhvr>
                                      <p:to>
                                        <a:srgbClr val="000000"/>
                                      </p:to>
                                    </p:animClr>
                                  </p:childTnLst>
                                </p:cTn>
                              </p:par>
                            </p:childTnLst>
                          </p:cTn>
                        </p:par>
                        <p:par>
                          <p:cTn id="28" fill="hold">
                            <p:stCondLst>
                              <p:cond delay="6000"/>
                            </p:stCondLst>
                            <p:childTnLst>
                              <p:par>
                                <p:cTn id="29" presetID="3" presetClass="emph" presetSubtype="2" fill="remove" grpId="0" nodeType="afterEffect">
                                  <p:stCondLst>
                                    <p:cond delay="0"/>
                                  </p:stCondLst>
                                  <p:childTnLst>
                                    <p:animClr clrSpc="rgb" dir="cw">
                                      <p:cBhvr override="childStyle">
                                        <p:cTn id="30" dur="750" fill="hold"/>
                                        <p:tgtEl>
                                          <p:spTgt spid="15"/>
                                        </p:tgtEl>
                                        <p:attrNameLst>
                                          <p:attrName>style.color</p:attrName>
                                        </p:attrNameLst>
                                      </p:cBhvr>
                                      <p:to>
                                        <a:srgbClr val="000000"/>
                                      </p:to>
                                    </p:animClr>
                                  </p:childTnLst>
                                </p:cTn>
                              </p:par>
                            </p:childTnLst>
                          </p:cTn>
                        </p:par>
                        <p:par>
                          <p:cTn id="31" fill="hold">
                            <p:stCondLst>
                              <p:cond delay="6750"/>
                            </p:stCondLst>
                            <p:childTnLst>
                              <p:par>
                                <p:cTn id="32" presetID="3" presetClass="emph" presetSubtype="2" fill="remove" grpId="0" nodeType="afterEffect">
                                  <p:stCondLst>
                                    <p:cond delay="0"/>
                                  </p:stCondLst>
                                  <p:childTnLst>
                                    <p:animClr clrSpc="rgb" dir="cw">
                                      <p:cBhvr override="childStyle">
                                        <p:cTn id="33" dur="750" fill="hold"/>
                                        <p:tgtEl>
                                          <p:spTgt spid="9"/>
                                        </p:tgtEl>
                                        <p:attrNameLst>
                                          <p:attrName>style.color</p:attrName>
                                        </p:attrNameLst>
                                      </p:cBhvr>
                                      <p:to>
                                        <a:srgbClr val="000000"/>
                                      </p:to>
                                    </p:animClr>
                                  </p:childTnLst>
                                </p:cTn>
                              </p:par>
                            </p:childTnLst>
                          </p:cTn>
                        </p:par>
                        <p:par>
                          <p:cTn id="34" fill="hold">
                            <p:stCondLst>
                              <p:cond delay="7500"/>
                            </p:stCondLst>
                            <p:childTnLst>
                              <p:par>
                                <p:cTn id="35" presetID="3" presetClass="emph" presetSubtype="2" fill="remove" grpId="0" nodeType="afterEffect">
                                  <p:stCondLst>
                                    <p:cond delay="0"/>
                                  </p:stCondLst>
                                  <p:childTnLst>
                                    <p:animClr clrSpc="rgb" dir="cw">
                                      <p:cBhvr override="childStyle">
                                        <p:cTn id="36" dur="750" fill="hold"/>
                                        <p:tgtEl>
                                          <p:spTgt spid="11"/>
                                        </p:tgtEl>
                                        <p:attrNameLst>
                                          <p:attrName>style.color</p:attrName>
                                        </p:attrNameLst>
                                      </p:cBhvr>
                                      <p:to>
                                        <a:srgbClr val="000000"/>
                                      </p:to>
                                    </p:animClr>
                                  </p:childTnLst>
                                </p:cTn>
                              </p:par>
                            </p:childTnLst>
                          </p:cTn>
                        </p:par>
                        <p:par>
                          <p:cTn id="37" fill="hold">
                            <p:stCondLst>
                              <p:cond delay="8250"/>
                            </p:stCondLst>
                            <p:childTnLst>
                              <p:par>
                                <p:cTn id="38" presetID="3" presetClass="emph" presetSubtype="2" fill="remove" grpId="0" nodeType="afterEffect">
                                  <p:stCondLst>
                                    <p:cond delay="0"/>
                                  </p:stCondLst>
                                  <p:childTnLst>
                                    <p:animClr clrSpc="rgb" dir="cw">
                                      <p:cBhvr override="childStyle">
                                        <p:cTn id="39" dur="750" fill="hold"/>
                                        <p:tgtEl>
                                          <p:spTgt spid="8"/>
                                        </p:tgtEl>
                                        <p:attrNameLst>
                                          <p:attrName>style.color</p:attrName>
                                        </p:attrNameLst>
                                      </p:cBhvr>
                                      <p:to>
                                        <a:srgbClr val="000000"/>
                                      </p:to>
                                    </p:animClr>
                                  </p:childTnLst>
                                </p:cTn>
                              </p:par>
                            </p:childTnLst>
                          </p:cTn>
                        </p:par>
                        <p:par>
                          <p:cTn id="40" fill="hold">
                            <p:stCondLst>
                              <p:cond delay="9000"/>
                            </p:stCondLst>
                            <p:childTnLst>
                              <p:par>
                                <p:cTn id="41" presetID="3" presetClass="emph" presetSubtype="2" fill="remove" grpId="0" nodeType="afterEffect">
                                  <p:stCondLst>
                                    <p:cond delay="0"/>
                                  </p:stCondLst>
                                  <p:childTnLst>
                                    <p:animClr clrSpc="rgb" dir="cw">
                                      <p:cBhvr override="childStyle">
                                        <p:cTn id="42" dur="750" fill="hold"/>
                                        <p:tgtEl>
                                          <p:spTgt spid="20"/>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5" grpId="0"/>
      <p:bldP spid="16" grpId="0"/>
      <p:bldP spid="17" grpId="0"/>
      <p:bldP spid="8" grpId="0"/>
      <p:bldP spid="10" grpId="0"/>
      <p:bldP spid="12" grpId="0"/>
      <p:bldP spid="13" grpId="0"/>
      <p:bldP spid="18" grpId="0"/>
      <p:bldP spid="19"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543C-6FB7-441B-AEB1-9DCAE9FE67FE}"/>
              </a:ext>
            </a:extLst>
          </p:cNvPr>
          <p:cNvSpPr>
            <a:spLocks noGrp="1"/>
          </p:cNvSpPr>
          <p:nvPr>
            <p:ph type="title"/>
          </p:nvPr>
        </p:nvSpPr>
        <p:spPr>
          <a:xfrm>
            <a:off x="465080" y="632780"/>
            <a:ext cx="11531716" cy="411162"/>
          </a:xfrm>
        </p:spPr>
        <p:txBody>
          <a:bodyPr vert="horz" lIns="91440" tIns="45720" rIns="91440" bIns="45720" rtlCol="0" anchor="ctr">
            <a:normAutofit fontScale="90000"/>
          </a:bodyPr>
          <a:lstStyle/>
          <a:p>
            <a:r>
              <a:rPr lang="en-US" dirty="0"/>
              <a:t>The demo environment</a:t>
            </a:r>
          </a:p>
        </p:txBody>
      </p:sp>
      <p:grpSp>
        <p:nvGrpSpPr>
          <p:cNvPr id="6" name="Group 5">
            <a:extLst>
              <a:ext uri="{FF2B5EF4-FFF2-40B4-BE49-F238E27FC236}">
                <a16:creationId xmlns:a16="http://schemas.microsoft.com/office/drawing/2014/main" id="{31A0D9F6-6CF4-4F0A-AD65-7742CAC676A4}"/>
              </a:ext>
              <a:ext uri="{C183D7F6-B498-43B3-948B-1728B52AA6E4}">
                <adec:decorative xmlns:adec="http://schemas.microsoft.com/office/drawing/2017/decorative" val="1"/>
              </a:ext>
            </a:extLst>
          </p:cNvPr>
          <p:cNvGrpSpPr/>
          <p:nvPr/>
        </p:nvGrpSpPr>
        <p:grpSpPr>
          <a:xfrm>
            <a:off x="504690" y="2997775"/>
            <a:ext cx="1252118" cy="748725"/>
            <a:chOff x="8409489" y="1347373"/>
            <a:chExt cx="426573" cy="255077"/>
          </a:xfrm>
          <a:solidFill>
            <a:schemeClr val="tx2"/>
          </a:solidFill>
        </p:grpSpPr>
        <p:grpSp>
          <p:nvGrpSpPr>
            <p:cNvPr id="8" name="Group 7">
              <a:extLst>
                <a:ext uri="{FF2B5EF4-FFF2-40B4-BE49-F238E27FC236}">
                  <a16:creationId xmlns:a16="http://schemas.microsoft.com/office/drawing/2014/main" id="{BC0AD332-ACC5-4E1D-87A0-43501CEE292A}"/>
                </a:ext>
              </a:extLst>
            </p:cNvPr>
            <p:cNvGrpSpPr/>
            <p:nvPr/>
          </p:nvGrpSpPr>
          <p:grpSpPr>
            <a:xfrm>
              <a:off x="8409489" y="1347373"/>
              <a:ext cx="167116" cy="181043"/>
              <a:chOff x="4386313" y="3827187"/>
              <a:chExt cx="457200" cy="495300"/>
            </a:xfrm>
            <a:grpFill/>
          </p:grpSpPr>
          <p:sp>
            <p:nvSpPr>
              <p:cNvPr id="16" name="Freeform: Shape 15">
                <a:extLst>
                  <a:ext uri="{FF2B5EF4-FFF2-40B4-BE49-F238E27FC236}">
                    <a16:creationId xmlns:a16="http://schemas.microsoft.com/office/drawing/2014/main" id="{1138FB39-30D2-434B-8D6A-D88F064AD5CC}"/>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7" name="Freeform: Shape 16">
                <a:extLst>
                  <a:ext uri="{FF2B5EF4-FFF2-40B4-BE49-F238E27FC236}">
                    <a16:creationId xmlns:a16="http://schemas.microsoft.com/office/drawing/2014/main" id="{C2B6A6A4-1C22-4C3B-9662-E7902E5E491A}"/>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9" name="Group 8">
              <a:extLst>
                <a:ext uri="{FF2B5EF4-FFF2-40B4-BE49-F238E27FC236}">
                  <a16:creationId xmlns:a16="http://schemas.microsoft.com/office/drawing/2014/main" id="{757C7EC1-FCA8-4051-99C1-EEE93612E072}"/>
                </a:ext>
              </a:extLst>
            </p:cNvPr>
            <p:cNvGrpSpPr/>
            <p:nvPr/>
          </p:nvGrpSpPr>
          <p:grpSpPr>
            <a:xfrm>
              <a:off x="8668946" y="1352591"/>
              <a:ext cx="167116" cy="181043"/>
              <a:chOff x="4386313" y="3827187"/>
              <a:chExt cx="457200" cy="495300"/>
            </a:xfrm>
            <a:grpFill/>
          </p:grpSpPr>
          <p:sp>
            <p:nvSpPr>
              <p:cNvPr id="13" name="Freeform: Shape 12">
                <a:extLst>
                  <a:ext uri="{FF2B5EF4-FFF2-40B4-BE49-F238E27FC236}">
                    <a16:creationId xmlns:a16="http://schemas.microsoft.com/office/drawing/2014/main" id="{D52CCE38-3D78-4C27-9A43-6DCF1D0692D2}"/>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 name="Freeform: Shape 14">
                <a:extLst>
                  <a:ext uri="{FF2B5EF4-FFF2-40B4-BE49-F238E27FC236}">
                    <a16:creationId xmlns:a16="http://schemas.microsoft.com/office/drawing/2014/main" id="{5FE60EF3-E021-4D37-9D4D-D5CC1234E8DA}"/>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defTabSz="914554"/>
                <a:endParaRPr lang="en-US" sz="1765" dirty="0">
                  <a:solidFill>
                    <a:srgbClr val="000000"/>
                  </a:solidFill>
                  <a:latin typeface="Segoe UI"/>
                </a:endParaRPr>
              </a:p>
            </p:txBody>
          </p:sp>
        </p:grpSp>
        <p:grpSp>
          <p:nvGrpSpPr>
            <p:cNvPr id="10" name="Group 9">
              <a:extLst>
                <a:ext uri="{FF2B5EF4-FFF2-40B4-BE49-F238E27FC236}">
                  <a16:creationId xmlns:a16="http://schemas.microsoft.com/office/drawing/2014/main" id="{9A4E3300-52A8-4C8D-B9AF-A6F292D66949}"/>
                </a:ext>
              </a:extLst>
            </p:cNvPr>
            <p:cNvGrpSpPr/>
            <p:nvPr/>
          </p:nvGrpSpPr>
          <p:grpSpPr>
            <a:xfrm>
              <a:off x="8539218" y="1421407"/>
              <a:ext cx="167116" cy="181043"/>
              <a:chOff x="4386313" y="3827187"/>
              <a:chExt cx="457200" cy="495300"/>
            </a:xfrm>
            <a:grpFill/>
          </p:grpSpPr>
          <p:sp>
            <p:nvSpPr>
              <p:cNvPr id="11" name="Freeform: Shape 10">
                <a:extLst>
                  <a:ext uri="{FF2B5EF4-FFF2-40B4-BE49-F238E27FC236}">
                    <a16:creationId xmlns:a16="http://schemas.microsoft.com/office/drawing/2014/main" id="{AF380E12-F12D-46BC-B741-C6C8FC95D973}"/>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2" name="Freeform: Shape 11">
                <a:extLst>
                  <a:ext uri="{FF2B5EF4-FFF2-40B4-BE49-F238E27FC236}">
                    <a16:creationId xmlns:a16="http://schemas.microsoft.com/office/drawing/2014/main" id="{BED60B85-D515-48C8-8A72-F1B93268C848}"/>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grpSp>
        <p:nvGrpSpPr>
          <p:cNvPr id="41" name="Group 40">
            <a:extLst>
              <a:ext uri="{FF2B5EF4-FFF2-40B4-BE49-F238E27FC236}">
                <a16:creationId xmlns:a16="http://schemas.microsoft.com/office/drawing/2014/main" id="{8D2C13EA-1632-4EB4-8AB7-E41CB8CF0B45}"/>
              </a:ext>
              <a:ext uri="{C183D7F6-B498-43B3-948B-1728B52AA6E4}">
                <adec:decorative xmlns:adec="http://schemas.microsoft.com/office/drawing/2017/decorative" val="1"/>
              </a:ext>
            </a:extLst>
          </p:cNvPr>
          <p:cNvGrpSpPr/>
          <p:nvPr/>
        </p:nvGrpSpPr>
        <p:grpSpPr>
          <a:xfrm>
            <a:off x="7431783" y="1628233"/>
            <a:ext cx="851437" cy="857063"/>
            <a:chOff x="-930682" y="6967171"/>
            <a:chExt cx="694020" cy="694018"/>
          </a:xfrm>
          <a:solidFill>
            <a:srgbClr val="3C3B40"/>
          </a:solidFill>
        </p:grpSpPr>
        <p:pic>
          <p:nvPicPr>
            <p:cNvPr id="43" name="Graphic 42" descr="Monitor">
              <a:extLst>
                <a:ext uri="{FF2B5EF4-FFF2-40B4-BE49-F238E27FC236}">
                  <a16:creationId xmlns:a16="http://schemas.microsoft.com/office/drawing/2014/main" id="{1BEB1D42-A817-4002-BE9F-12BE09876C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44" name="Graphic 43">
              <a:extLst>
                <a:ext uri="{FF2B5EF4-FFF2-40B4-BE49-F238E27FC236}">
                  <a16:creationId xmlns:a16="http://schemas.microsoft.com/office/drawing/2014/main" id="{783D6514-E2E4-40BD-BCB9-F6E3F30187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grpSp>
        <p:nvGrpSpPr>
          <p:cNvPr id="45" name="Group 44">
            <a:extLst>
              <a:ext uri="{FF2B5EF4-FFF2-40B4-BE49-F238E27FC236}">
                <a16:creationId xmlns:a16="http://schemas.microsoft.com/office/drawing/2014/main" id="{2D4E6837-34A5-4D0F-B75F-5F9691C0D8A0}"/>
              </a:ext>
              <a:ext uri="{C183D7F6-B498-43B3-948B-1728B52AA6E4}">
                <adec:decorative xmlns:adec="http://schemas.microsoft.com/office/drawing/2017/decorative" val="1"/>
              </a:ext>
            </a:extLst>
          </p:cNvPr>
          <p:cNvGrpSpPr/>
          <p:nvPr/>
        </p:nvGrpSpPr>
        <p:grpSpPr>
          <a:xfrm>
            <a:off x="9678074" y="1811130"/>
            <a:ext cx="1129698" cy="1129698"/>
            <a:chOff x="8487369" y="4083457"/>
            <a:chExt cx="653072" cy="653072"/>
          </a:xfrm>
        </p:grpSpPr>
        <p:pic>
          <p:nvPicPr>
            <p:cNvPr id="46" name="Graphic 45" descr="Shield">
              <a:extLst>
                <a:ext uri="{FF2B5EF4-FFF2-40B4-BE49-F238E27FC236}">
                  <a16:creationId xmlns:a16="http://schemas.microsoft.com/office/drawing/2014/main" id="{A374FC52-D548-45C9-809C-E79606B5B2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87369" y="4083457"/>
              <a:ext cx="653072" cy="653072"/>
            </a:xfrm>
            <a:prstGeom prst="rect">
              <a:avLst/>
            </a:prstGeom>
          </p:spPr>
        </p:pic>
        <p:grpSp>
          <p:nvGrpSpPr>
            <p:cNvPr id="47" name="Group 46">
              <a:extLst>
                <a:ext uri="{FF2B5EF4-FFF2-40B4-BE49-F238E27FC236}">
                  <a16:creationId xmlns:a16="http://schemas.microsoft.com/office/drawing/2014/main" id="{C97AFE23-8AB9-4375-82CA-3BB3ADBF0BB4}"/>
                </a:ext>
              </a:extLst>
            </p:cNvPr>
            <p:cNvGrpSpPr/>
            <p:nvPr/>
          </p:nvGrpSpPr>
          <p:grpSpPr>
            <a:xfrm>
              <a:off x="8721137" y="4298912"/>
              <a:ext cx="185537" cy="222161"/>
              <a:chOff x="3102115" y="3813045"/>
              <a:chExt cx="402957" cy="482498"/>
            </a:xfrm>
          </p:grpSpPr>
          <p:sp>
            <p:nvSpPr>
              <p:cNvPr id="48" name="Rectangle: Top Corners Rounded 47">
                <a:extLst>
                  <a:ext uri="{FF2B5EF4-FFF2-40B4-BE49-F238E27FC236}">
                    <a16:creationId xmlns:a16="http://schemas.microsoft.com/office/drawing/2014/main" id="{6C6ECE97-0F42-4CB6-BC03-C13111F61580}"/>
                  </a:ext>
                </a:extLst>
              </p:cNvPr>
              <p:cNvSpPr/>
              <p:nvPr/>
            </p:nvSpPr>
            <p:spPr bwMode="auto">
              <a:xfrm>
                <a:off x="3183649" y="3813045"/>
                <a:ext cx="239888" cy="278892"/>
              </a:xfrm>
              <a:prstGeom prst="round2SameRect">
                <a:avLst>
                  <a:gd name="adj1" fmla="val 50000"/>
                  <a:gd name="adj2" fmla="val 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CE6DB5E-7081-45DD-9E46-73F3C185A2CF}"/>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50" name="Graphic 35">
                <a:extLst>
                  <a:ext uri="{FF2B5EF4-FFF2-40B4-BE49-F238E27FC236}">
                    <a16:creationId xmlns:a16="http://schemas.microsoft.com/office/drawing/2014/main" id="{32D7C84A-A60E-44C2-976B-435F37082977}"/>
                  </a:ext>
                </a:extLst>
              </p:cNvPr>
              <p:cNvGrpSpPr/>
              <p:nvPr/>
            </p:nvGrpSpPr>
            <p:grpSpPr>
              <a:xfrm>
                <a:off x="3257098" y="4078024"/>
                <a:ext cx="92990" cy="155525"/>
                <a:chOff x="3407034" y="4465249"/>
                <a:chExt cx="92990" cy="155525"/>
              </a:xfrm>
              <a:solidFill>
                <a:srgbClr val="0075C9"/>
              </a:solidFill>
            </p:grpSpPr>
            <p:sp>
              <p:nvSpPr>
                <p:cNvPr id="51" name="Freeform: Shape 50">
                  <a:extLst>
                    <a:ext uri="{FF2B5EF4-FFF2-40B4-BE49-F238E27FC236}">
                      <a16:creationId xmlns:a16="http://schemas.microsoft.com/office/drawing/2014/main" id="{1A6F7450-CD4A-4F29-941A-785C75CF3040}"/>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1"/>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52" name="Freeform: Shape 51">
                  <a:extLst>
                    <a:ext uri="{FF2B5EF4-FFF2-40B4-BE49-F238E27FC236}">
                      <a16:creationId xmlns:a16="http://schemas.microsoft.com/office/drawing/2014/main" id="{3D170A2D-BE6F-4BD8-83BF-804E793E7327}"/>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1"/>
                </a:solidFill>
                <a:ln w="3847" cap="flat">
                  <a:noFill/>
                  <a:prstDash val="solid"/>
                  <a:miter/>
                </a:ln>
              </p:spPr>
              <p:txBody>
                <a:bodyPr rtlCol="0" anchor="ctr"/>
                <a:lstStyle/>
                <a:p>
                  <a:pPr defTabSz="914554"/>
                  <a:endParaRPr lang="en-US" sz="1373">
                    <a:solidFill>
                      <a:srgbClr val="000000"/>
                    </a:solidFill>
                    <a:latin typeface="Segoe UI"/>
                  </a:endParaRPr>
                </a:p>
              </p:txBody>
            </p:sp>
          </p:grpSp>
        </p:grpSp>
      </p:grpSp>
      <p:sp>
        <p:nvSpPr>
          <p:cNvPr id="4" name="TextBox 3">
            <a:extLst>
              <a:ext uri="{FF2B5EF4-FFF2-40B4-BE49-F238E27FC236}">
                <a16:creationId xmlns:a16="http://schemas.microsoft.com/office/drawing/2014/main" id="{42D5372B-B16C-4DED-AFCC-FBA60E2739B1}"/>
              </a:ext>
            </a:extLst>
          </p:cNvPr>
          <p:cNvSpPr txBox="1"/>
          <p:nvPr/>
        </p:nvSpPr>
        <p:spPr>
          <a:xfrm>
            <a:off x="635838" y="3912635"/>
            <a:ext cx="989823" cy="572464"/>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Users</a:t>
            </a:r>
          </a:p>
        </p:txBody>
      </p:sp>
      <p:cxnSp>
        <p:nvCxnSpPr>
          <p:cNvPr id="54" name="Straight Arrow Connector 53" descr="arrow pointing right&#10;">
            <a:extLst>
              <a:ext uri="{FF2B5EF4-FFF2-40B4-BE49-F238E27FC236}">
                <a16:creationId xmlns:a16="http://schemas.microsoft.com/office/drawing/2014/main" id="{452D685C-CA0B-43E7-B166-45B53E2D0C1F}"/>
              </a:ext>
            </a:extLst>
          </p:cNvPr>
          <p:cNvCxnSpPr>
            <a:cxnSpLocks/>
          </p:cNvCxnSpPr>
          <p:nvPr/>
        </p:nvCxnSpPr>
        <p:spPr>
          <a:xfrm>
            <a:off x="2062548" y="3623866"/>
            <a:ext cx="885543" cy="0"/>
          </a:xfrm>
          <a:prstGeom prst="straightConnector1">
            <a:avLst/>
          </a:prstGeom>
          <a:ln w="38100" cap="rnd">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EB6200-B8C7-451B-9A41-E09554FC1C5F}"/>
              </a:ext>
            </a:extLst>
          </p:cNvPr>
          <p:cNvSpPr txBox="1"/>
          <p:nvPr/>
        </p:nvSpPr>
        <p:spPr>
          <a:xfrm>
            <a:off x="2450448" y="3816490"/>
            <a:ext cx="2718677"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Web Application Firewall App GW</a:t>
            </a:r>
          </a:p>
        </p:txBody>
      </p:sp>
      <p:cxnSp>
        <p:nvCxnSpPr>
          <p:cNvPr id="84" name="Straight Arrow Connector 83" descr="arrow pointing right">
            <a:extLst>
              <a:ext uri="{FF2B5EF4-FFF2-40B4-BE49-F238E27FC236}">
                <a16:creationId xmlns:a16="http://schemas.microsoft.com/office/drawing/2014/main" id="{5D35DDE7-FA68-4B70-84D6-3BE4D2ABE64E}"/>
              </a:ext>
            </a:extLst>
          </p:cNvPr>
          <p:cNvCxnSpPr>
            <a:cxnSpLocks/>
          </p:cNvCxnSpPr>
          <p:nvPr/>
        </p:nvCxnSpPr>
        <p:spPr>
          <a:xfrm>
            <a:off x="4678748" y="3623866"/>
            <a:ext cx="885543" cy="0"/>
          </a:xfrm>
          <a:prstGeom prst="straightConnector1">
            <a:avLst/>
          </a:prstGeom>
          <a:ln w="38100" cap="rnd">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A96C954-EB5F-4902-A6D9-998CFF8F06F1}"/>
              </a:ext>
            </a:extLst>
          </p:cNvPr>
          <p:cNvSpPr txBox="1"/>
          <p:nvPr/>
        </p:nvSpPr>
        <p:spPr>
          <a:xfrm>
            <a:off x="5319275" y="3816490"/>
            <a:ext cx="2070977"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Firewall Premium</a:t>
            </a:r>
          </a:p>
        </p:txBody>
      </p:sp>
      <p:grpSp>
        <p:nvGrpSpPr>
          <p:cNvPr id="94" name="Group 93" descr="arrows pointing to web servers&#10;">
            <a:extLst>
              <a:ext uri="{FF2B5EF4-FFF2-40B4-BE49-F238E27FC236}">
                <a16:creationId xmlns:a16="http://schemas.microsoft.com/office/drawing/2014/main" id="{F970F1CD-E790-485C-9CFA-6A6CB8950576}"/>
              </a:ext>
            </a:extLst>
          </p:cNvPr>
          <p:cNvGrpSpPr/>
          <p:nvPr/>
        </p:nvGrpSpPr>
        <p:grpSpPr>
          <a:xfrm>
            <a:off x="6611724" y="2412603"/>
            <a:ext cx="1219421" cy="2442051"/>
            <a:chOff x="7088665" y="2412603"/>
            <a:chExt cx="1219421" cy="2442051"/>
          </a:xfrm>
        </p:grpSpPr>
        <p:sp>
          <p:nvSpPr>
            <p:cNvPr id="92" name="Arc 91">
              <a:extLst>
                <a:ext uri="{FF2B5EF4-FFF2-40B4-BE49-F238E27FC236}">
                  <a16:creationId xmlns:a16="http://schemas.microsoft.com/office/drawing/2014/main" id="{5AF61896-8CE3-4A57-B71D-5A2AD6650424}"/>
                </a:ext>
              </a:extLst>
            </p:cNvPr>
            <p:cNvSpPr/>
            <p:nvPr/>
          </p:nvSpPr>
          <p:spPr>
            <a:xfrm rot="5400000">
              <a:off x="7088665" y="2412603"/>
              <a:ext cx="1219421" cy="1219421"/>
            </a:xfrm>
            <a:prstGeom prst="arc">
              <a:avLst/>
            </a:prstGeom>
            <a:ln w="38100" cap="rnd">
              <a:solidFill>
                <a:schemeClr val="accent2"/>
              </a:solidFill>
              <a:headEnd type="arrow" w="med"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Arc 92">
              <a:extLst>
                <a:ext uri="{FF2B5EF4-FFF2-40B4-BE49-F238E27FC236}">
                  <a16:creationId xmlns:a16="http://schemas.microsoft.com/office/drawing/2014/main" id="{C935F907-840A-4AD4-BA9F-566CDEAA1E3E}"/>
                </a:ext>
              </a:extLst>
            </p:cNvPr>
            <p:cNvSpPr/>
            <p:nvPr/>
          </p:nvSpPr>
          <p:spPr>
            <a:xfrm rot="16200000" flipV="1">
              <a:off x="7088665" y="3635233"/>
              <a:ext cx="1219421" cy="1219421"/>
            </a:xfrm>
            <a:prstGeom prst="arc">
              <a:avLst/>
            </a:prstGeom>
            <a:ln w="38100" cap="rnd">
              <a:solidFill>
                <a:schemeClr val="accent2"/>
              </a:solidFill>
              <a:headEnd type="arrow" w="med"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5FEC3810-E6D8-4096-B0A5-8F8863745330}"/>
              </a:ext>
              <a:ext uri="{C183D7F6-B498-43B3-948B-1728B52AA6E4}">
                <adec:decorative xmlns:adec="http://schemas.microsoft.com/office/drawing/2017/decorative" val="1"/>
              </a:ext>
            </a:extLst>
          </p:cNvPr>
          <p:cNvGrpSpPr/>
          <p:nvPr/>
        </p:nvGrpSpPr>
        <p:grpSpPr>
          <a:xfrm>
            <a:off x="3274536" y="3120991"/>
            <a:ext cx="1070501" cy="553596"/>
            <a:chOff x="3861836" y="3120991"/>
            <a:chExt cx="1070501" cy="553596"/>
          </a:xfrm>
        </p:grpSpPr>
        <p:grpSp>
          <p:nvGrpSpPr>
            <p:cNvPr id="58" name="Group 57">
              <a:extLst>
                <a:ext uri="{FF2B5EF4-FFF2-40B4-BE49-F238E27FC236}">
                  <a16:creationId xmlns:a16="http://schemas.microsoft.com/office/drawing/2014/main" id="{7B519F80-5741-4E26-9580-A1D1F0220DEE}"/>
                </a:ext>
              </a:extLst>
            </p:cNvPr>
            <p:cNvGrpSpPr/>
            <p:nvPr/>
          </p:nvGrpSpPr>
          <p:grpSpPr>
            <a:xfrm flipH="1">
              <a:off x="4288785" y="3181083"/>
              <a:ext cx="643552" cy="433412"/>
              <a:chOff x="6725610" y="3864935"/>
              <a:chExt cx="467316" cy="314723"/>
            </a:xfrm>
          </p:grpSpPr>
          <p:sp>
            <p:nvSpPr>
              <p:cNvPr id="59" name="Freeform: Shape 58">
                <a:extLst>
                  <a:ext uri="{FF2B5EF4-FFF2-40B4-BE49-F238E27FC236}">
                    <a16:creationId xmlns:a16="http://schemas.microsoft.com/office/drawing/2014/main" id="{A4628A1F-7296-435D-84EF-EA5BA421024A}"/>
                  </a:ext>
                </a:extLst>
              </p:cNvPr>
              <p:cNvSpPr/>
              <p:nvPr/>
            </p:nvSpPr>
            <p:spPr bwMode="auto">
              <a:xfrm>
                <a:off x="6725610" y="3864935"/>
                <a:ext cx="182880" cy="91440"/>
              </a:xfrm>
              <a:custGeom>
                <a:avLst/>
                <a:gdLst>
                  <a:gd name="connsiteX0" fmla="*/ 0 w 182880"/>
                  <a:gd name="connsiteY0" fmla="*/ 0 h 91440"/>
                  <a:gd name="connsiteX1" fmla="*/ 182880 w 182880"/>
                  <a:gd name="connsiteY1" fmla="*/ 0 h 91440"/>
                  <a:gd name="connsiteX2" fmla="*/ 182880 w 182880"/>
                  <a:gd name="connsiteY2" fmla="*/ 91440 h 91440"/>
                  <a:gd name="connsiteX3" fmla="*/ 0 w 18288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82880" h="91440">
                    <a:moveTo>
                      <a:pt x="0" y="0"/>
                    </a:moveTo>
                    <a:lnTo>
                      <a:pt x="182880" y="0"/>
                    </a:lnTo>
                    <a:lnTo>
                      <a:pt x="18288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75CA1B6C-BD3C-419E-9B2C-483A88764A7F}"/>
                  </a:ext>
                </a:extLst>
              </p:cNvPr>
              <p:cNvSpPr/>
              <p:nvPr/>
            </p:nvSpPr>
            <p:spPr bwMode="auto">
              <a:xfrm>
                <a:off x="6927629" y="3864935"/>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0B9725B9-BFCE-4EB3-80AC-D2D50F688B1F}"/>
                  </a:ext>
                </a:extLst>
              </p:cNvPr>
              <p:cNvSpPr/>
              <p:nvPr/>
            </p:nvSpPr>
            <p:spPr bwMode="auto">
              <a:xfrm>
                <a:off x="7129648" y="3864935"/>
                <a:ext cx="63278" cy="91440"/>
              </a:xfrm>
              <a:custGeom>
                <a:avLst/>
                <a:gdLst>
                  <a:gd name="connsiteX0" fmla="*/ 0 w 63278"/>
                  <a:gd name="connsiteY0" fmla="*/ 0 h 91440"/>
                  <a:gd name="connsiteX1" fmla="*/ 63278 w 63278"/>
                  <a:gd name="connsiteY1" fmla="*/ 0 h 91440"/>
                  <a:gd name="connsiteX2" fmla="*/ 63278 w 63278"/>
                  <a:gd name="connsiteY2" fmla="*/ 91440 h 91440"/>
                  <a:gd name="connsiteX3" fmla="*/ 0 w 6327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63278" h="91440">
                    <a:moveTo>
                      <a:pt x="0" y="0"/>
                    </a:moveTo>
                    <a:lnTo>
                      <a:pt x="63278" y="0"/>
                    </a:lnTo>
                    <a:lnTo>
                      <a:pt x="6327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A3781B9D-78C0-4EB5-9568-6016C195A091}"/>
                  </a:ext>
                </a:extLst>
              </p:cNvPr>
              <p:cNvSpPr/>
              <p:nvPr/>
            </p:nvSpPr>
            <p:spPr bwMode="auto">
              <a:xfrm>
                <a:off x="6725610" y="3976577"/>
                <a:ext cx="73728" cy="91440"/>
              </a:xfrm>
              <a:custGeom>
                <a:avLst/>
                <a:gdLst>
                  <a:gd name="connsiteX0" fmla="*/ 0 w 73728"/>
                  <a:gd name="connsiteY0" fmla="*/ 0 h 91440"/>
                  <a:gd name="connsiteX1" fmla="*/ 73728 w 73728"/>
                  <a:gd name="connsiteY1" fmla="*/ 0 h 91440"/>
                  <a:gd name="connsiteX2" fmla="*/ 73728 w 73728"/>
                  <a:gd name="connsiteY2" fmla="*/ 91440 h 91440"/>
                  <a:gd name="connsiteX3" fmla="*/ 0 w 7372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73728" h="91440">
                    <a:moveTo>
                      <a:pt x="0" y="0"/>
                    </a:moveTo>
                    <a:lnTo>
                      <a:pt x="73728" y="0"/>
                    </a:lnTo>
                    <a:lnTo>
                      <a:pt x="7372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78FBAE10-17C2-4681-919C-FC8DFC930140}"/>
                  </a:ext>
                </a:extLst>
              </p:cNvPr>
              <p:cNvSpPr/>
              <p:nvPr/>
            </p:nvSpPr>
            <p:spPr bwMode="auto">
              <a:xfrm>
                <a:off x="6818477" y="3976577"/>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3A642DDC-FB52-4C55-BDD0-9E745DF42EB8}"/>
                  </a:ext>
                </a:extLst>
              </p:cNvPr>
              <p:cNvSpPr/>
              <p:nvPr/>
            </p:nvSpPr>
            <p:spPr bwMode="auto">
              <a:xfrm>
                <a:off x="7020496" y="3976577"/>
                <a:ext cx="172430" cy="91440"/>
              </a:xfrm>
              <a:custGeom>
                <a:avLst/>
                <a:gdLst>
                  <a:gd name="connsiteX0" fmla="*/ 0 w 172430"/>
                  <a:gd name="connsiteY0" fmla="*/ 0 h 91440"/>
                  <a:gd name="connsiteX1" fmla="*/ 172430 w 172430"/>
                  <a:gd name="connsiteY1" fmla="*/ 0 h 91440"/>
                  <a:gd name="connsiteX2" fmla="*/ 172430 w 172430"/>
                  <a:gd name="connsiteY2" fmla="*/ 91440 h 91440"/>
                  <a:gd name="connsiteX3" fmla="*/ 0 w 17243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72430" h="91440">
                    <a:moveTo>
                      <a:pt x="0" y="0"/>
                    </a:moveTo>
                    <a:lnTo>
                      <a:pt x="172430" y="0"/>
                    </a:lnTo>
                    <a:lnTo>
                      <a:pt x="17243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B494140C-DC70-401A-AED9-445B354DB933}"/>
                  </a:ext>
                </a:extLst>
              </p:cNvPr>
              <p:cNvSpPr/>
              <p:nvPr/>
            </p:nvSpPr>
            <p:spPr bwMode="auto">
              <a:xfrm>
                <a:off x="6725610" y="4088218"/>
                <a:ext cx="182880" cy="91440"/>
              </a:xfrm>
              <a:custGeom>
                <a:avLst/>
                <a:gdLst>
                  <a:gd name="connsiteX0" fmla="*/ 0 w 182880"/>
                  <a:gd name="connsiteY0" fmla="*/ 0 h 91440"/>
                  <a:gd name="connsiteX1" fmla="*/ 182880 w 182880"/>
                  <a:gd name="connsiteY1" fmla="*/ 0 h 91440"/>
                  <a:gd name="connsiteX2" fmla="*/ 182880 w 182880"/>
                  <a:gd name="connsiteY2" fmla="*/ 91440 h 91440"/>
                  <a:gd name="connsiteX3" fmla="*/ 0 w 18288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82880" h="91440">
                    <a:moveTo>
                      <a:pt x="0" y="0"/>
                    </a:moveTo>
                    <a:lnTo>
                      <a:pt x="182880" y="0"/>
                    </a:lnTo>
                    <a:lnTo>
                      <a:pt x="18288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6C755AA-3F1A-49BD-8315-D693C3E5AA9A}"/>
                  </a:ext>
                </a:extLst>
              </p:cNvPr>
              <p:cNvSpPr/>
              <p:nvPr/>
            </p:nvSpPr>
            <p:spPr bwMode="auto">
              <a:xfrm>
                <a:off x="6927629" y="4088218"/>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44A11622-6D84-4B0F-B4EA-A2EC97A115B4}"/>
                  </a:ext>
                </a:extLst>
              </p:cNvPr>
              <p:cNvSpPr/>
              <p:nvPr/>
            </p:nvSpPr>
            <p:spPr bwMode="auto">
              <a:xfrm>
                <a:off x="7129648" y="4088218"/>
                <a:ext cx="63278" cy="91440"/>
              </a:xfrm>
              <a:custGeom>
                <a:avLst/>
                <a:gdLst>
                  <a:gd name="connsiteX0" fmla="*/ 0 w 63278"/>
                  <a:gd name="connsiteY0" fmla="*/ 0 h 91440"/>
                  <a:gd name="connsiteX1" fmla="*/ 63278 w 63278"/>
                  <a:gd name="connsiteY1" fmla="*/ 0 h 91440"/>
                  <a:gd name="connsiteX2" fmla="*/ 63278 w 63278"/>
                  <a:gd name="connsiteY2" fmla="*/ 91440 h 91440"/>
                  <a:gd name="connsiteX3" fmla="*/ 0 w 6327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63278" h="91440">
                    <a:moveTo>
                      <a:pt x="0" y="0"/>
                    </a:moveTo>
                    <a:lnTo>
                      <a:pt x="63278" y="0"/>
                    </a:lnTo>
                    <a:lnTo>
                      <a:pt x="6327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8" name="Oval 67">
              <a:extLst>
                <a:ext uri="{FF2B5EF4-FFF2-40B4-BE49-F238E27FC236}">
                  <a16:creationId xmlns:a16="http://schemas.microsoft.com/office/drawing/2014/main" id="{1319F9D9-0589-457D-8340-6D6AEF12976D}"/>
                </a:ext>
              </a:extLst>
            </p:cNvPr>
            <p:cNvSpPr/>
            <p:nvPr/>
          </p:nvSpPr>
          <p:spPr bwMode="auto">
            <a:xfrm>
              <a:off x="3865677" y="3129375"/>
              <a:ext cx="538862" cy="538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AF997FE-0BF0-424D-868B-44431C26426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61836" y="3120991"/>
              <a:ext cx="559244" cy="553596"/>
            </a:xfrm>
            <a:prstGeom prst="rect">
              <a:avLst/>
            </a:prstGeom>
          </p:spPr>
        </p:pic>
      </p:grpSp>
      <p:grpSp>
        <p:nvGrpSpPr>
          <p:cNvPr id="83" name="Group 82">
            <a:extLst>
              <a:ext uri="{FF2B5EF4-FFF2-40B4-BE49-F238E27FC236}">
                <a16:creationId xmlns:a16="http://schemas.microsoft.com/office/drawing/2014/main" id="{2980EAA3-F1C7-4CA6-90A8-CA7BEC0F52C6}"/>
              </a:ext>
              <a:ext uri="{C183D7F6-B498-43B3-948B-1728B52AA6E4}">
                <adec:decorative xmlns:adec="http://schemas.microsoft.com/office/drawing/2017/decorative" val="1"/>
              </a:ext>
            </a:extLst>
          </p:cNvPr>
          <p:cNvGrpSpPr/>
          <p:nvPr/>
        </p:nvGrpSpPr>
        <p:grpSpPr>
          <a:xfrm>
            <a:off x="5787636" y="3181083"/>
            <a:ext cx="1134254" cy="434845"/>
            <a:chOff x="7023883" y="3181083"/>
            <a:chExt cx="1134254" cy="434845"/>
          </a:xfrm>
        </p:grpSpPr>
        <p:grpSp>
          <p:nvGrpSpPr>
            <p:cNvPr id="71" name="Group 70">
              <a:extLst>
                <a:ext uri="{FF2B5EF4-FFF2-40B4-BE49-F238E27FC236}">
                  <a16:creationId xmlns:a16="http://schemas.microsoft.com/office/drawing/2014/main" id="{B753545C-5AE7-4BCA-B9B3-C346958912D9}"/>
                </a:ext>
              </a:extLst>
            </p:cNvPr>
            <p:cNvGrpSpPr/>
            <p:nvPr/>
          </p:nvGrpSpPr>
          <p:grpSpPr>
            <a:xfrm flipH="1">
              <a:off x="7514585" y="3181083"/>
              <a:ext cx="643552" cy="433412"/>
              <a:chOff x="6725610" y="3864935"/>
              <a:chExt cx="467316" cy="314723"/>
            </a:xfrm>
          </p:grpSpPr>
          <p:sp>
            <p:nvSpPr>
              <p:cNvPr id="74" name="Freeform: Shape 73">
                <a:extLst>
                  <a:ext uri="{FF2B5EF4-FFF2-40B4-BE49-F238E27FC236}">
                    <a16:creationId xmlns:a16="http://schemas.microsoft.com/office/drawing/2014/main" id="{63A32BE7-D08D-488A-8DA3-37C641417C61}"/>
                  </a:ext>
                </a:extLst>
              </p:cNvPr>
              <p:cNvSpPr/>
              <p:nvPr/>
            </p:nvSpPr>
            <p:spPr bwMode="auto">
              <a:xfrm>
                <a:off x="6725610" y="3864935"/>
                <a:ext cx="182880" cy="91440"/>
              </a:xfrm>
              <a:custGeom>
                <a:avLst/>
                <a:gdLst>
                  <a:gd name="connsiteX0" fmla="*/ 0 w 182880"/>
                  <a:gd name="connsiteY0" fmla="*/ 0 h 91440"/>
                  <a:gd name="connsiteX1" fmla="*/ 182880 w 182880"/>
                  <a:gd name="connsiteY1" fmla="*/ 0 h 91440"/>
                  <a:gd name="connsiteX2" fmla="*/ 182880 w 182880"/>
                  <a:gd name="connsiteY2" fmla="*/ 91440 h 91440"/>
                  <a:gd name="connsiteX3" fmla="*/ 0 w 18288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82880" h="91440">
                    <a:moveTo>
                      <a:pt x="0" y="0"/>
                    </a:moveTo>
                    <a:lnTo>
                      <a:pt x="182880" y="0"/>
                    </a:lnTo>
                    <a:lnTo>
                      <a:pt x="18288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C3DD68CA-7F16-4ED7-955B-3C01C3F36090}"/>
                  </a:ext>
                </a:extLst>
              </p:cNvPr>
              <p:cNvSpPr/>
              <p:nvPr/>
            </p:nvSpPr>
            <p:spPr bwMode="auto">
              <a:xfrm>
                <a:off x="6927629" y="3864935"/>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7DA65343-74B0-412E-9E21-97F1F9BA8B84}"/>
                  </a:ext>
                </a:extLst>
              </p:cNvPr>
              <p:cNvSpPr/>
              <p:nvPr/>
            </p:nvSpPr>
            <p:spPr bwMode="auto">
              <a:xfrm>
                <a:off x="7129648" y="3864935"/>
                <a:ext cx="63278" cy="91440"/>
              </a:xfrm>
              <a:custGeom>
                <a:avLst/>
                <a:gdLst>
                  <a:gd name="connsiteX0" fmla="*/ 0 w 63278"/>
                  <a:gd name="connsiteY0" fmla="*/ 0 h 91440"/>
                  <a:gd name="connsiteX1" fmla="*/ 63278 w 63278"/>
                  <a:gd name="connsiteY1" fmla="*/ 0 h 91440"/>
                  <a:gd name="connsiteX2" fmla="*/ 63278 w 63278"/>
                  <a:gd name="connsiteY2" fmla="*/ 91440 h 91440"/>
                  <a:gd name="connsiteX3" fmla="*/ 0 w 6327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63278" h="91440">
                    <a:moveTo>
                      <a:pt x="0" y="0"/>
                    </a:moveTo>
                    <a:lnTo>
                      <a:pt x="63278" y="0"/>
                    </a:lnTo>
                    <a:lnTo>
                      <a:pt x="6327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6BE1A303-F81D-4A88-9341-855483BA3C45}"/>
                  </a:ext>
                </a:extLst>
              </p:cNvPr>
              <p:cNvSpPr/>
              <p:nvPr/>
            </p:nvSpPr>
            <p:spPr bwMode="auto">
              <a:xfrm>
                <a:off x="6725610" y="3976577"/>
                <a:ext cx="73728" cy="91440"/>
              </a:xfrm>
              <a:custGeom>
                <a:avLst/>
                <a:gdLst>
                  <a:gd name="connsiteX0" fmla="*/ 0 w 73728"/>
                  <a:gd name="connsiteY0" fmla="*/ 0 h 91440"/>
                  <a:gd name="connsiteX1" fmla="*/ 73728 w 73728"/>
                  <a:gd name="connsiteY1" fmla="*/ 0 h 91440"/>
                  <a:gd name="connsiteX2" fmla="*/ 73728 w 73728"/>
                  <a:gd name="connsiteY2" fmla="*/ 91440 h 91440"/>
                  <a:gd name="connsiteX3" fmla="*/ 0 w 7372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73728" h="91440">
                    <a:moveTo>
                      <a:pt x="0" y="0"/>
                    </a:moveTo>
                    <a:lnTo>
                      <a:pt x="73728" y="0"/>
                    </a:lnTo>
                    <a:lnTo>
                      <a:pt x="7372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3D556F2-9EEC-4E48-B4D9-D18238B01954}"/>
                  </a:ext>
                </a:extLst>
              </p:cNvPr>
              <p:cNvSpPr/>
              <p:nvPr/>
            </p:nvSpPr>
            <p:spPr bwMode="auto">
              <a:xfrm>
                <a:off x="6818477" y="3976577"/>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D3740D3A-B291-4915-BBB7-5A4C71AD9424}"/>
                  </a:ext>
                </a:extLst>
              </p:cNvPr>
              <p:cNvSpPr/>
              <p:nvPr/>
            </p:nvSpPr>
            <p:spPr bwMode="auto">
              <a:xfrm>
                <a:off x="7020496" y="3976577"/>
                <a:ext cx="172430" cy="91440"/>
              </a:xfrm>
              <a:custGeom>
                <a:avLst/>
                <a:gdLst>
                  <a:gd name="connsiteX0" fmla="*/ 0 w 172430"/>
                  <a:gd name="connsiteY0" fmla="*/ 0 h 91440"/>
                  <a:gd name="connsiteX1" fmla="*/ 172430 w 172430"/>
                  <a:gd name="connsiteY1" fmla="*/ 0 h 91440"/>
                  <a:gd name="connsiteX2" fmla="*/ 172430 w 172430"/>
                  <a:gd name="connsiteY2" fmla="*/ 91440 h 91440"/>
                  <a:gd name="connsiteX3" fmla="*/ 0 w 17243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72430" h="91440">
                    <a:moveTo>
                      <a:pt x="0" y="0"/>
                    </a:moveTo>
                    <a:lnTo>
                      <a:pt x="172430" y="0"/>
                    </a:lnTo>
                    <a:lnTo>
                      <a:pt x="17243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A35A567A-2F3F-49DA-9AFE-DCA915C899F2}"/>
                  </a:ext>
                </a:extLst>
              </p:cNvPr>
              <p:cNvSpPr/>
              <p:nvPr/>
            </p:nvSpPr>
            <p:spPr bwMode="auto">
              <a:xfrm>
                <a:off x="6725610" y="4088218"/>
                <a:ext cx="182880" cy="91440"/>
              </a:xfrm>
              <a:custGeom>
                <a:avLst/>
                <a:gdLst>
                  <a:gd name="connsiteX0" fmla="*/ 0 w 182880"/>
                  <a:gd name="connsiteY0" fmla="*/ 0 h 91440"/>
                  <a:gd name="connsiteX1" fmla="*/ 182880 w 182880"/>
                  <a:gd name="connsiteY1" fmla="*/ 0 h 91440"/>
                  <a:gd name="connsiteX2" fmla="*/ 182880 w 182880"/>
                  <a:gd name="connsiteY2" fmla="*/ 91440 h 91440"/>
                  <a:gd name="connsiteX3" fmla="*/ 0 w 18288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82880" h="91440">
                    <a:moveTo>
                      <a:pt x="0" y="0"/>
                    </a:moveTo>
                    <a:lnTo>
                      <a:pt x="182880" y="0"/>
                    </a:lnTo>
                    <a:lnTo>
                      <a:pt x="182880"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B53781B-68C9-4F16-AD30-E4EF6BDDC929}"/>
                  </a:ext>
                </a:extLst>
              </p:cNvPr>
              <p:cNvSpPr/>
              <p:nvPr/>
            </p:nvSpPr>
            <p:spPr bwMode="auto">
              <a:xfrm>
                <a:off x="6927629" y="4088218"/>
                <a:ext cx="182880" cy="91440"/>
              </a:xfrm>
              <a:prstGeom prst="rect">
                <a:avLst/>
              </a:pr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40072D97-D049-4DE9-AA70-21ABFE6735C9}"/>
                  </a:ext>
                </a:extLst>
              </p:cNvPr>
              <p:cNvSpPr/>
              <p:nvPr/>
            </p:nvSpPr>
            <p:spPr bwMode="auto">
              <a:xfrm>
                <a:off x="7129648" y="4088218"/>
                <a:ext cx="63278" cy="91440"/>
              </a:xfrm>
              <a:custGeom>
                <a:avLst/>
                <a:gdLst>
                  <a:gd name="connsiteX0" fmla="*/ 0 w 63278"/>
                  <a:gd name="connsiteY0" fmla="*/ 0 h 91440"/>
                  <a:gd name="connsiteX1" fmla="*/ 63278 w 63278"/>
                  <a:gd name="connsiteY1" fmla="*/ 0 h 91440"/>
                  <a:gd name="connsiteX2" fmla="*/ 63278 w 63278"/>
                  <a:gd name="connsiteY2" fmla="*/ 91440 h 91440"/>
                  <a:gd name="connsiteX3" fmla="*/ 0 w 63278"/>
                  <a:gd name="connsiteY3" fmla="*/ 91440 h 91440"/>
                </a:gdLst>
                <a:ahLst/>
                <a:cxnLst>
                  <a:cxn ang="0">
                    <a:pos x="connsiteX0" y="connsiteY0"/>
                  </a:cxn>
                  <a:cxn ang="0">
                    <a:pos x="connsiteX1" y="connsiteY1"/>
                  </a:cxn>
                  <a:cxn ang="0">
                    <a:pos x="connsiteX2" y="connsiteY2"/>
                  </a:cxn>
                  <a:cxn ang="0">
                    <a:pos x="connsiteX3" y="connsiteY3"/>
                  </a:cxn>
                </a:cxnLst>
                <a:rect l="l" t="t" r="r" b="b"/>
                <a:pathLst>
                  <a:path w="63278" h="91440">
                    <a:moveTo>
                      <a:pt x="0" y="0"/>
                    </a:moveTo>
                    <a:lnTo>
                      <a:pt x="63278" y="0"/>
                    </a:lnTo>
                    <a:lnTo>
                      <a:pt x="63278" y="91440"/>
                    </a:lnTo>
                    <a:lnTo>
                      <a:pt x="0" y="91440"/>
                    </a:lnTo>
                    <a:close/>
                  </a:path>
                </a:pathLst>
              </a:custGeom>
              <a:solidFill>
                <a:srgbClr val="3C3B4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8" name="Graphic 27">
              <a:extLst>
                <a:ext uri="{FF2B5EF4-FFF2-40B4-BE49-F238E27FC236}">
                  <a16:creationId xmlns:a16="http://schemas.microsoft.com/office/drawing/2014/main" id="{A6B06A1B-7AB2-477C-87AF-65971408F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23883" y="3181083"/>
              <a:ext cx="706623" cy="434845"/>
            </a:xfrm>
            <a:prstGeom prst="rect">
              <a:avLst/>
            </a:prstGeom>
          </p:spPr>
        </p:pic>
      </p:grpSp>
      <p:grpSp>
        <p:nvGrpSpPr>
          <p:cNvPr id="85" name="Group 84">
            <a:extLst>
              <a:ext uri="{FF2B5EF4-FFF2-40B4-BE49-F238E27FC236}">
                <a16:creationId xmlns:a16="http://schemas.microsoft.com/office/drawing/2014/main" id="{8D117ED4-70D3-473F-B940-8829C68D7DDA}"/>
              </a:ext>
              <a:ext uri="{C183D7F6-B498-43B3-948B-1728B52AA6E4}">
                <adec:decorative xmlns:adec="http://schemas.microsoft.com/office/drawing/2017/decorative" val="1"/>
              </a:ext>
            </a:extLst>
          </p:cNvPr>
          <p:cNvGrpSpPr/>
          <p:nvPr/>
        </p:nvGrpSpPr>
        <p:grpSpPr>
          <a:xfrm>
            <a:off x="7431783" y="4338787"/>
            <a:ext cx="851437" cy="857063"/>
            <a:chOff x="-930682" y="6967171"/>
            <a:chExt cx="694020" cy="694018"/>
          </a:xfrm>
          <a:solidFill>
            <a:srgbClr val="3C3B40"/>
          </a:solidFill>
        </p:grpSpPr>
        <p:pic>
          <p:nvPicPr>
            <p:cNvPr id="86" name="Graphic 85" descr="Monitor">
              <a:extLst>
                <a:ext uri="{FF2B5EF4-FFF2-40B4-BE49-F238E27FC236}">
                  <a16:creationId xmlns:a16="http://schemas.microsoft.com/office/drawing/2014/main" id="{DA22AFBF-BE54-40CF-A63B-E284A27607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87" name="Graphic 86">
              <a:extLst>
                <a:ext uri="{FF2B5EF4-FFF2-40B4-BE49-F238E27FC236}">
                  <a16:creationId xmlns:a16="http://schemas.microsoft.com/office/drawing/2014/main" id="{D8420685-B1D0-43EF-816F-DD2C2745F9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sp>
        <p:nvSpPr>
          <p:cNvPr id="88" name="TextBox 87">
            <a:extLst>
              <a:ext uri="{FF2B5EF4-FFF2-40B4-BE49-F238E27FC236}">
                <a16:creationId xmlns:a16="http://schemas.microsoft.com/office/drawing/2014/main" id="{C6B473C9-0AA4-4063-A7FA-F4FAA4F8CE31}"/>
              </a:ext>
            </a:extLst>
          </p:cNvPr>
          <p:cNvSpPr txBox="1"/>
          <p:nvPr/>
        </p:nvSpPr>
        <p:spPr>
          <a:xfrm>
            <a:off x="6830311" y="2353091"/>
            <a:ext cx="207097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Web server 1</a:t>
            </a:r>
          </a:p>
        </p:txBody>
      </p:sp>
      <p:sp>
        <p:nvSpPr>
          <p:cNvPr id="89" name="TextBox 88">
            <a:extLst>
              <a:ext uri="{FF2B5EF4-FFF2-40B4-BE49-F238E27FC236}">
                <a16:creationId xmlns:a16="http://schemas.microsoft.com/office/drawing/2014/main" id="{7A7A9C00-2E0C-4EBF-A4E4-CED5C1D6D41A}"/>
              </a:ext>
            </a:extLst>
          </p:cNvPr>
          <p:cNvSpPr txBox="1"/>
          <p:nvPr/>
        </p:nvSpPr>
        <p:spPr>
          <a:xfrm>
            <a:off x="6830311" y="5158895"/>
            <a:ext cx="207097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Web server 2</a:t>
            </a:r>
          </a:p>
        </p:txBody>
      </p:sp>
      <p:sp>
        <p:nvSpPr>
          <p:cNvPr id="95" name="TextBox 94">
            <a:extLst>
              <a:ext uri="{FF2B5EF4-FFF2-40B4-BE49-F238E27FC236}">
                <a16:creationId xmlns:a16="http://schemas.microsoft.com/office/drawing/2014/main" id="{29A0EA88-34CA-4F05-8D2A-D201C13471D9}"/>
              </a:ext>
            </a:extLst>
          </p:cNvPr>
          <p:cNvSpPr txBox="1"/>
          <p:nvPr/>
        </p:nvSpPr>
        <p:spPr>
          <a:xfrm>
            <a:off x="9207435" y="2834759"/>
            <a:ext cx="2070977" cy="849463"/>
          </a:xfrm>
          <a:prstGeom prst="rect">
            <a:avLst/>
          </a:prstGeom>
          <a:noFill/>
        </p:spPr>
        <p:txBody>
          <a:bodyPr wrap="square" lIns="182880" tIns="146304" rIns="182880" bIns="146304" rtlCol="0" anchor="t">
            <a:spAutoFit/>
          </a:bodyPr>
          <a:lstStyle/>
          <a:p>
            <a:pPr algn="ctr">
              <a:lnSpc>
                <a:spcPct val="90000"/>
              </a:lnSpc>
              <a:spcAft>
                <a:spcPts val="600"/>
              </a:spcAft>
            </a:pPr>
            <a:r>
              <a:rPr lang="en-US" sz="2000" dirty="0">
                <a:gradFill>
                  <a:gsLst>
                    <a:gs pos="2917">
                      <a:schemeClr val="tx1"/>
                    </a:gs>
                    <a:gs pos="30000">
                      <a:schemeClr val="tx1"/>
                    </a:gs>
                  </a:gsLst>
                  <a:lin ang="5400000" scaled="0"/>
                </a:gradFill>
              </a:rPr>
              <a:t>Defender for </a:t>
            </a:r>
            <a:r>
              <a:rPr lang="en-US" sz="2000">
                <a:gradFill>
                  <a:gsLst>
                    <a:gs pos="2917">
                      <a:schemeClr val="tx1"/>
                    </a:gs>
                    <a:gs pos="30000">
                      <a:schemeClr val="tx1"/>
                    </a:gs>
                  </a:gsLst>
                  <a:lin ang="5400000" scaled="0"/>
                </a:gradFill>
              </a:rPr>
              <a:t>Cloud</a:t>
            </a:r>
            <a:endParaRPr lang="en-US" sz="2000" dirty="0">
              <a:gradFill>
                <a:gsLst>
                  <a:gs pos="2917">
                    <a:schemeClr val="tx1"/>
                  </a:gs>
                  <a:gs pos="30000">
                    <a:schemeClr val="tx1"/>
                  </a:gs>
                </a:gsLst>
                <a:lin ang="5400000" scaled="0"/>
              </a:gradFill>
            </a:endParaRPr>
          </a:p>
        </p:txBody>
      </p:sp>
      <p:sp>
        <p:nvSpPr>
          <p:cNvPr id="104" name="TextBox 103">
            <a:extLst>
              <a:ext uri="{FF2B5EF4-FFF2-40B4-BE49-F238E27FC236}">
                <a16:creationId xmlns:a16="http://schemas.microsoft.com/office/drawing/2014/main" id="{4F918A5D-D18D-455F-A470-89778A942272}"/>
              </a:ext>
            </a:extLst>
          </p:cNvPr>
          <p:cNvSpPr txBox="1"/>
          <p:nvPr/>
        </p:nvSpPr>
        <p:spPr>
          <a:xfrm>
            <a:off x="9207435" y="4454009"/>
            <a:ext cx="207097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Sentinel</a:t>
            </a:r>
          </a:p>
        </p:txBody>
      </p:sp>
      <p:grpSp>
        <p:nvGrpSpPr>
          <p:cNvPr id="109" name="Group 108">
            <a:extLst>
              <a:ext uri="{FF2B5EF4-FFF2-40B4-BE49-F238E27FC236}">
                <a16:creationId xmlns:a16="http://schemas.microsoft.com/office/drawing/2014/main" id="{86D6485A-739D-4CC9-BE47-0A77182AC5D6}"/>
              </a:ext>
              <a:ext uri="{C183D7F6-B498-43B3-948B-1728B52AA6E4}">
                <adec:decorative xmlns:adec="http://schemas.microsoft.com/office/drawing/2017/decorative" val="1"/>
              </a:ext>
            </a:extLst>
          </p:cNvPr>
          <p:cNvGrpSpPr/>
          <p:nvPr/>
        </p:nvGrpSpPr>
        <p:grpSpPr>
          <a:xfrm>
            <a:off x="9678074" y="3430380"/>
            <a:ext cx="1129698" cy="1129698"/>
            <a:chOff x="9678074" y="3430380"/>
            <a:chExt cx="1129698" cy="1129698"/>
          </a:xfrm>
        </p:grpSpPr>
        <p:pic>
          <p:nvPicPr>
            <p:cNvPr id="97" name="Graphic 96" descr="Shield">
              <a:extLst>
                <a:ext uri="{FF2B5EF4-FFF2-40B4-BE49-F238E27FC236}">
                  <a16:creationId xmlns:a16="http://schemas.microsoft.com/office/drawing/2014/main" id="{793C242E-2AD6-49BF-83F6-24EF96BA8B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78074" y="3430380"/>
              <a:ext cx="1129698" cy="1129698"/>
            </a:xfrm>
            <a:prstGeom prst="rect">
              <a:avLst/>
            </a:prstGeom>
          </p:spPr>
        </p:pic>
        <p:sp>
          <p:nvSpPr>
            <p:cNvPr id="105" name="Oval 104">
              <a:extLst>
                <a:ext uri="{FF2B5EF4-FFF2-40B4-BE49-F238E27FC236}">
                  <a16:creationId xmlns:a16="http://schemas.microsoft.com/office/drawing/2014/main" id="{B0901E23-28F5-44C1-810D-75646FEAEF22}"/>
                </a:ext>
              </a:extLst>
            </p:cNvPr>
            <p:cNvSpPr/>
            <p:nvPr/>
          </p:nvSpPr>
          <p:spPr bwMode="auto">
            <a:xfrm flipV="1">
              <a:off x="10166201" y="3902679"/>
              <a:ext cx="169870" cy="169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Arc 105">
              <a:extLst>
                <a:ext uri="{FF2B5EF4-FFF2-40B4-BE49-F238E27FC236}">
                  <a16:creationId xmlns:a16="http://schemas.microsoft.com/office/drawing/2014/main" id="{750876D5-7EF1-4A21-89D4-EB5896569493}"/>
                </a:ext>
              </a:extLst>
            </p:cNvPr>
            <p:cNvSpPr/>
            <p:nvPr/>
          </p:nvSpPr>
          <p:spPr>
            <a:xfrm>
              <a:off x="10034532" y="3793269"/>
              <a:ext cx="416782" cy="416782"/>
            </a:xfrm>
            <a:prstGeom prst="arc">
              <a:avLst>
                <a:gd name="adj1" fmla="val 11074743"/>
                <a:gd name="adj2" fmla="val 0"/>
              </a:avLst>
            </a:prstGeom>
            <a:ln w="762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05742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wipe(left)">
                                      <p:cBhvr>
                                        <p:cTn id="36" dur="500"/>
                                        <p:tgtEl>
                                          <p:spTgt spid="94"/>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5"/>
                                        </p:tgtEl>
                                        <p:attrNameLst>
                                          <p:attrName>style.visibility</p:attrName>
                                        </p:attrNameLst>
                                      </p:cBhvr>
                                      <p:to>
                                        <p:strVal val="visible"/>
                                      </p:to>
                                    </p:set>
                                    <p:animEffect transition="in" filter="fade">
                                      <p:cBhvr>
                                        <p:cTn id="56" dur="500"/>
                                        <p:tgtEl>
                                          <p:spTgt spid="95"/>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104"/>
                                        </p:tgtEl>
                                        <p:attrNameLst>
                                          <p:attrName>style.visibility</p:attrName>
                                        </p:attrNameLst>
                                      </p:cBhvr>
                                      <p:to>
                                        <p:strVal val="visible"/>
                                      </p:to>
                                    </p:set>
                                    <p:animEffect transition="in" filter="fade">
                                      <p:cBhvr>
                                        <p:cTn id="60" dur="500"/>
                                        <p:tgtEl>
                                          <p:spTgt spid="104"/>
                                        </p:tgtEl>
                                      </p:cBhvr>
                                    </p:animEffect>
                                  </p:childTnLst>
                                </p:cTn>
                              </p:par>
                              <p:par>
                                <p:cTn id="61" presetID="10" presetClass="entr" presetSubtype="0" fill="hold" nodeType="with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fade">
                                      <p:cBhvr>
                                        <p:cTn id="6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56" grpId="0"/>
      <p:bldP spid="88" grpId="0"/>
      <p:bldP spid="89" grpId="0"/>
      <p:bldP spid="95" grpId="0"/>
      <p:bldP spid="104" grpId="0"/>
    </p:bldLst>
  </p:timing>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EF86BAA-4A6F-4752-A5B0-7DE019756CD9}"/>
              </a:ext>
            </a:extLst>
          </p:cNvPr>
          <p:cNvSpPr txBox="1"/>
          <p:nvPr/>
        </p:nvSpPr>
        <p:spPr>
          <a:xfrm>
            <a:off x="1256319" y="1773342"/>
            <a:ext cx="2389562" cy="461665"/>
          </a:xfrm>
          <a:prstGeom prst="rect">
            <a:avLst/>
          </a:prstGeom>
          <a:noFill/>
        </p:spPr>
        <p:txBody>
          <a:bodyPr wrap="square" lIns="91440" tIns="45720" rIns="91440" bIns="45720" rtlCol="0" anchor="t">
            <a:spAutoFit/>
          </a:bodyPr>
          <a:lstStyle/>
          <a:p>
            <a:r>
              <a:rPr lang="en-US" sz="2400" dirty="0">
                <a:solidFill>
                  <a:schemeClr val="bg1"/>
                </a:solidFill>
                <a:latin typeface="+mj-lt"/>
                <a:cs typeface="Segoe UI"/>
              </a:rPr>
              <a:t>Access control </a:t>
            </a:r>
            <a:endParaRPr lang="en-US" sz="2400" dirty="0">
              <a:solidFill>
                <a:schemeClr val="bg1"/>
              </a:solidFill>
              <a:latin typeface="+mj-lt"/>
              <a:ea typeface="+mn-lt"/>
              <a:cs typeface="+mn-lt"/>
            </a:endParaRPr>
          </a:p>
        </p:txBody>
      </p:sp>
      <p:sp>
        <p:nvSpPr>
          <p:cNvPr id="4" name="Title 3">
            <a:extLst>
              <a:ext uri="{FF2B5EF4-FFF2-40B4-BE49-F238E27FC236}">
                <a16:creationId xmlns:a16="http://schemas.microsoft.com/office/drawing/2014/main" id="{0CE62B00-73D9-453B-B48F-1D8A16847F74}"/>
              </a:ext>
            </a:extLst>
          </p:cNvPr>
          <p:cNvSpPr>
            <a:spLocks noGrp="1"/>
          </p:cNvSpPr>
          <p:nvPr>
            <p:ph type="title"/>
          </p:nvPr>
        </p:nvSpPr>
        <p:spPr>
          <a:xfrm>
            <a:off x="437222" y="2582863"/>
            <a:ext cx="9822245" cy="1828800"/>
          </a:xfrm>
        </p:spPr>
        <p:txBody>
          <a:bodyPr/>
          <a:lstStyle/>
          <a:p>
            <a:r>
              <a:rPr lang="en-US" dirty="0"/>
              <a:t>Demo: Azure Web Application Firewall on Application Gateway</a:t>
            </a:r>
          </a:p>
        </p:txBody>
      </p:sp>
      <p:grpSp>
        <p:nvGrpSpPr>
          <p:cNvPr id="10" name="Group 9">
            <a:extLst>
              <a:ext uri="{FF2B5EF4-FFF2-40B4-BE49-F238E27FC236}">
                <a16:creationId xmlns:a16="http://schemas.microsoft.com/office/drawing/2014/main" id="{FA2F0EC9-C191-496D-90E0-BB926EC79340}"/>
              </a:ext>
              <a:ext uri="{C183D7F6-B498-43B3-948B-1728B52AA6E4}">
                <adec:decorative xmlns:adec="http://schemas.microsoft.com/office/drawing/2017/decorative" val="1"/>
              </a:ext>
            </a:extLst>
          </p:cNvPr>
          <p:cNvGrpSpPr/>
          <p:nvPr/>
        </p:nvGrpSpPr>
        <p:grpSpPr>
          <a:xfrm>
            <a:off x="427038" y="1612074"/>
            <a:ext cx="791401" cy="791401"/>
            <a:chOff x="838200" y="-1581745"/>
            <a:chExt cx="1295400" cy="1295400"/>
          </a:xfrm>
        </p:grpSpPr>
        <p:sp>
          <p:nvSpPr>
            <p:cNvPr id="15" name="Oval 14">
              <a:extLst>
                <a:ext uri="{FF2B5EF4-FFF2-40B4-BE49-F238E27FC236}">
                  <a16:creationId xmlns:a16="http://schemas.microsoft.com/office/drawing/2014/main" id="{6B7F1708-207E-4F0C-8B40-585E1C982FA6}"/>
                </a:ext>
              </a:extLst>
            </p:cNvPr>
            <p:cNvSpPr/>
            <p:nvPr/>
          </p:nvSpPr>
          <p:spPr bwMode="auto">
            <a:xfrm>
              <a:off x="838200"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0598B56A-32DC-4D3F-A13E-D88E2BBF1A0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6668" y="-1308765"/>
              <a:ext cx="378465" cy="756930"/>
            </a:xfrm>
            <a:prstGeom prst="rect">
              <a:avLst/>
            </a:prstGeom>
          </p:spPr>
        </p:pic>
      </p:grpSp>
    </p:spTree>
    <p:extLst>
      <p:ext uri="{BB962C8B-B14F-4D97-AF65-F5344CB8AC3E}">
        <p14:creationId xmlns:p14="http://schemas.microsoft.com/office/powerpoint/2010/main" val="27249806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68E0095-9E53-46BA-9B2B-DD3B11D74AC0}"/>
              </a:ext>
            </a:extLst>
          </p:cNvPr>
          <p:cNvSpPr txBox="1"/>
          <p:nvPr/>
        </p:nvSpPr>
        <p:spPr>
          <a:xfrm>
            <a:off x="1256319" y="1773342"/>
            <a:ext cx="2389562" cy="461665"/>
          </a:xfrm>
          <a:prstGeom prst="rect">
            <a:avLst/>
          </a:prstGeom>
          <a:noFill/>
        </p:spPr>
        <p:txBody>
          <a:bodyPr wrap="square" lIns="91440" tIns="45720" rIns="91440" bIns="45720" rtlCol="0" anchor="t">
            <a:spAutoFit/>
          </a:bodyPr>
          <a:lstStyle/>
          <a:p>
            <a:r>
              <a:rPr lang="en-US" sz="2400" dirty="0">
                <a:solidFill>
                  <a:schemeClr val="bg1"/>
                </a:solidFill>
                <a:latin typeface="+mj-lt"/>
                <a:cs typeface="Segoe UI"/>
              </a:rPr>
              <a:t>Access control </a:t>
            </a:r>
            <a:endParaRPr lang="en-US" sz="2400" dirty="0">
              <a:solidFill>
                <a:schemeClr val="bg1"/>
              </a:solidFill>
              <a:latin typeface="+mj-lt"/>
              <a:ea typeface="+mn-lt"/>
              <a:cs typeface="+mn-lt"/>
            </a:endParaRPr>
          </a:p>
        </p:txBody>
      </p:sp>
      <p:sp>
        <p:nvSpPr>
          <p:cNvPr id="3" name="Title 2">
            <a:extLst>
              <a:ext uri="{FF2B5EF4-FFF2-40B4-BE49-F238E27FC236}">
                <a16:creationId xmlns:a16="http://schemas.microsoft.com/office/drawing/2014/main" id="{E1879C02-ED3B-4B4E-8C63-ACC3769AC144}"/>
              </a:ext>
            </a:extLst>
          </p:cNvPr>
          <p:cNvSpPr>
            <a:spLocks noGrp="1"/>
          </p:cNvSpPr>
          <p:nvPr>
            <p:ph type="title"/>
          </p:nvPr>
        </p:nvSpPr>
        <p:spPr>
          <a:xfrm>
            <a:off x="437222" y="2582863"/>
            <a:ext cx="9822245" cy="1828800"/>
          </a:xfrm>
        </p:spPr>
        <p:txBody>
          <a:bodyPr/>
          <a:lstStyle/>
          <a:p>
            <a:r>
              <a:rPr lang="en-US" noProof="0" dirty="0"/>
              <a:t>Demo: Azure Firewall Premium</a:t>
            </a:r>
            <a:br>
              <a:rPr lang="en-US" noProof="0" dirty="0"/>
            </a:br>
            <a:endParaRPr lang="en-US" dirty="0"/>
          </a:p>
        </p:txBody>
      </p:sp>
      <p:grpSp>
        <p:nvGrpSpPr>
          <p:cNvPr id="12" name="Group 11">
            <a:extLst>
              <a:ext uri="{FF2B5EF4-FFF2-40B4-BE49-F238E27FC236}">
                <a16:creationId xmlns:a16="http://schemas.microsoft.com/office/drawing/2014/main" id="{15DD3900-D063-43F1-B01A-510F6C999FEC}"/>
              </a:ext>
              <a:ext uri="{C183D7F6-B498-43B3-948B-1728B52AA6E4}">
                <adec:decorative xmlns:adec="http://schemas.microsoft.com/office/drawing/2017/decorative" val="1"/>
              </a:ext>
            </a:extLst>
          </p:cNvPr>
          <p:cNvGrpSpPr/>
          <p:nvPr/>
        </p:nvGrpSpPr>
        <p:grpSpPr>
          <a:xfrm>
            <a:off x="427038" y="1612074"/>
            <a:ext cx="791401" cy="791401"/>
            <a:chOff x="838200" y="-1581745"/>
            <a:chExt cx="1295400" cy="1295400"/>
          </a:xfrm>
        </p:grpSpPr>
        <p:sp>
          <p:nvSpPr>
            <p:cNvPr id="13" name="Oval 12">
              <a:extLst>
                <a:ext uri="{FF2B5EF4-FFF2-40B4-BE49-F238E27FC236}">
                  <a16:creationId xmlns:a16="http://schemas.microsoft.com/office/drawing/2014/main" id="{0377FC7C-B610-46BF-8EFD-D1507FEE18FB}"/>
                </a:ext>
              </a:extLst>
            </p:cNvPr>
            <p:cNvSpPr/>
            <p:nvPr/>
          </p:nvSpPr>
          <p:spPr bwMode="auto">
            <a:xfrm>
              <a:off x="838200"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78441FEB-485A-472F-8058-4439F036F1C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6668" y="-1308765"/>
              <a:ext cx="378465" cy="756930"/>
            </a:xfrm>
            <a:prstGeom prst="rect">
              <a:avLst/>
            </a:prstGeom>
          </p:spPr>
        </p:pic>
      </p:grpSp>
    </p:spTree>
    <p:extLst>
      <p:ext uri="{BB962C8B-B14F-4D97-AF65-F5344CB8AC3E}">
        <p14:creationId xmlns:p14="http://schemas.microsoft.com/office/powerpoint/2010/main" val="29192692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EB4845B-0530-49AA-99F0-6A01D2817380}"/>
              </a:ext>
            </a:extLst>
          </p:cNvPr>
          <p:cNvSpPr txBox="1"/>
          <p:nvPr/>
        </p:nvSpPr>
        <p:spPr>
          <a:xfrm>
            <a:off x="1291324" y="1775969"/>
            <a:ext cx="3020326" cy="461665"/>
          </a:xfrm>
          <a:prstGeom prst="rect">
            <a:avLst/>
          </a:prstGeom>
          <a:noFill/>
        </p:spPr>
        <p:txBody>
          <a:bodyPr wrap="square" lIns="91440" tIns="45720" rIns="91440" bIns="45720" rtlCol="0" anchor="t">
            <a:spAutoFit/>
          </a:bodyPr>
          <a:lstStyle/>
          <a:p>
            <a:r>
              <a:rPr lang="en-US" sz="2400" dirty="0">
                <a:solidFill>
                  <a:schemeClr val="bg1"/>
                </a:solidFill>
                <a:latin typeface="+mj-lt"/>
                <a:cs typeface="Segoe UI"/>
              </a:rPr>
              <a:t>Security governance</a:t>
            </a:r>
            <a:endParaRPr lang="en-US" sz="3200" dirty="0">
              <a:solidFill>
                <a:schemeClr val="bg1"/>
              </a:solidFill>
              <a:latin typeface="+mj-lt"/>
            </a:endParaRPr>
          </a:p>
        </p:txBody>
      </p:sp>
      <p:sp>
        <p:nvSpPr>
          <p:cNvPr id="3" name="Title 2">
            <a:extLst>
              <a:ext uri="{FF2B5EF4-FFF2-40B4-BE49-F238E27FC236}">
                <a16:creationId xmlns:a16="http://schemas.microsoft.com/office/drawing/2014/main" id="{C805D98A-A104-4D27-BAD0-EA12D9FFAA9D}"/>
              </a:ext>
            </a:extLst>
          </p:cNvPr>
          <p:cNvSpPr>
            <a:spLocks noGrp="1"/>
          </p:cNvSpPr>
          <p:nvPr>
            <p:ph type="title"/>
          </p:nvPr>
        </p:nvSpPr>
        <p:spPr>
          <a:xfrm>
            <a:off x="437222" y="2582863"/>
            <a:ext cx="9822245" cy="1828800"/>
          </a:xfrm>
        </p:spPr>
        <p:txBody>
          <a:bodyPr/>
          <a:lstStyle/>
          <a:p>
            <a:r>
              <a:rPr lang="en-US" sz="4750" noProof="0" dirty="0">
                <a:cs typeface="Segoe UI"/>
              </a:rPr>
              <a:t>Demo: </a:t>
            </a:r>
            <a:r>
              <a:rPr lang="en-US" sz="4750" dirty="0">
                <a:cs typeface="Segoe UI"/>
              </a:rPr>
              <a:t>Defender for Cloud</a:t>
            </a:r>
            <a:endParaRPr lang="en-US" dirty="0"/>
          </a:p>
        </p:txBody>
      </p:sp>
      <p:grpSp>
        <p:nvGrpSpPr>
          <p:cNvPr id="28" name="Group 27">
            <a:extLst>
              <a:ext uri="{FF2B5EF4-FFF2-40B4-BE49-F238E27FC236}">
                <a16:creationId xmlns:a16="http://schemas.microsoft.com/office/drawing/2014/main" id="{B4AA8B82-F31F-48B8-ABA3-CC23B616065D}"/>
              </a:ext>
              <a:ext uri="{C183D7F6-B498-43B3-948B-1728B52AA6E4}">
                <adec:decorative xmlns:adec="http://schemas.microsoft.com/office/drawing/2017/decorative" val="1"/>
              </a:ext>
            </a:extLst>
          </p:cNvPr>
          <p:cNvGrpSpPr/>
          <p:nvPr/>
        </p:nvGrpSpPr>
        <p:grpSpPr>
          <a:xfrm>
            <a:off x="427038" y="1612074"/>
            <a:ext cx="791401" cy="791401"/>
            <a:chOff x="7782933" y="-1581745"/>
            <a:chExt cx="1295400" cy="1295400"/>
          </a:xfrm>
        </p:grpSpPr>
        <p:sp>
          <p:nvSpPr>
            <p:cNvPr id="29" name="Oval 28">
              <a:extLst>
                <a:ext uri="{FF2B5EF4-FFF2-40B4-BE49-F238E27FC236}">
                  <a16:creationId xmlns:a16="http://schemas.microsoft.com/office/drawing/2014/main" id="{F106A756-DAF3-4B2A-9499-DA109628F545}"/>
                </a:ext>
              </a:extLst>
            </p:cNvPr>
            <p:cNvSpPr/>
            <p:nvPr/>
          </p:nvSpPr>
          <p:spPr bwMode="auto">
            <a:xfrm>
              <a:off x="7782933"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A512AB75-3EFC-497F-9369-BCBDE6663E51}"/>
                </a:ext>
                <a:ext uri="{C183D7F6-B498-43B3-948B-1728B52AA6E4}">
                  <adec:decorative xmlns:adec="http://schemas.microsoft.com/office/drawing/2017/decorative" val="1"/>
                </a:ext>
              </a:extLst>
            </p:cNvPr>
            <p:cNvGrpSpPr/>
            <p:nvPr/>
          </p:nvGrpSpPr>
          <p:grpSpPr>
            <a:xfrm>
              <a:off x="8065510" y="-1304349"/>
              <a:ext cx="730246" cy="740609"/>
              <a:chOff x="7524023" y="3784922"/>
              <a:chExt cx="672737" cy="682285"/>
            </a:xfrm>
          </p:grpSpPr>
          <p:sp>
            <p:nvSpPr>
              <p:cNvPr id="31" name="Rectangle 30">
                <a:extLst>
                  <a:ext uri="{FF2B5EF4-FFF2-40B4-BE49-F238E27FC236}">
                    <a16:creationId xmlns:a16="http://schemas.microsoft.com/office/drawing/2014/main" id="{B010B8ED-B8AF-4553-991D-70641489A9F4}"/>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D94438D8-CF57-4BDD-A82F-22EFB85B859B}"/>
                  </a:ext>
                </a:extLst>
              </p:cNvPr>
              <p:cNvGrpSpPr/>
              <p:nvPr/>
            </p:nvGrpSpPr>
            <p:grpSpPr>
              <a:xfrm rot="10800000">
                <a:off x="7633929" y="3899601"/>
                <a:ext cx="452926" cy="452926"/>
                <a:chOff x="7318336" y="3244112"/>
                <a:chExt cx="1219200" cy="1219200"/>
              </a:xfrm>
            </p:grpSpPr>
            <p:sp>
              <p:nvSpPr>
                <p:cNvPr id="33" name="Graphic 50">
                  <a:extLst>
                    <a:ext uri="{FF2B5EF4-FFF2-40B4-BE49-F238E27FC236}">
                      <a16:creationId xmlns:a16="http://schemas.microsoft.com/office/drawing/2014/main" id="{A9615D60-49BD-4738-A2D9-2173226684DC}"/>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34" name="Graphic 50">
                  <a:extLst>
                    <a:ext uri="{FF2B5EF4-FFF2-40B4-BE49-F238E27FC236}">
                      <a16:creationId xmlns:a16="http://schemas.microsoft.com/office/drawing/2014/main" id="{821B9EF2-0BFF-4EAB-B94D-9208CA4D2F53}"/>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sz="1836"/>
                </a:p>
              </p:txBody>
            </p:sp>
            <p:sp>
              <p:nvSpPr>
                <p:cNvPr id="35" name="Graphic 50">
                  <a:extLst>
                    <a:ext uri="{FF2B5EF4-FFF2-40B4-BE49-F238E27FC236}">
                      <a16:creationId xmlns:a16="http://schemas.microsoft.com/office/drawing/2014/main" id="{E9471E79-47A0-4E44-92E4-C10CA83F4803}"/>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sp>
              <p:nvSpPr>
                <p:cNvPr id="36" name="Graphic 50">
                  <a:extLst>
                    <a:ext uri="{FF2B5EF4-FFF2-40B4-BE49-F238E27FC236}">
                      <a16:creationId xmlns:a16="http://schemas.microsoft.com/office/drawing/2014/main" id="{52D7D778-9FA7-4679-975C-0D9259FAE95E}"/>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endParaRPr lang="en-US" sz="1836"/>
                </a:p>
              </p:txBody>
            </p:sp>
          </p:grpSp>
        </p:grpSp>
      </p:grpSp>
    </p:spTree>
    <p:extLst>
      <p:ext uri="{BB962C8B-B14F-4D97-AF65-F5344CB8AC3E}">
        <p14:creationId xmlns:p14="http://schemas.microsoft.com/office/powerpoint/2010/main" val="1119834258"/>
      </p:ext>
    </p:extLst>
  </p:cSld>
  <p:clrMapOvr>
    <a:masterClrMapping/>
  </p:clrMapOvr>
  <p:transition>
    <p:fade/>
  </p:transition>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654438CE-6FF8-4CE5-9723-ECF601C53983}"/>
              </a:ext>
            </a:extLst>
          </p:cNvPr>
          <p:cNvSpPr txBox="1"/>
          <p:nvPr/>
        </p:nvSpPr>
        <p:spPr>
          <a:xfrm>
            <a:off x="1291324" y="1775969"/>
            <a:ext cx="3020326" cy="461665"/>
          </a:xfrm>
          <a:prstGeom prst="rect">
            <a:avLst/>
          </a:prstGeom>
          <a:noFill/>
        </p:spPr>
        <p:txBody>
          <a:bodyPr wrap="square" lIns="91440" tIns="45720" rIns="91440" bIns="45720" rtlCol="0" anchor="t">
            <a:spAutoFit/>
          </a:bodyPr>
          <a:lstStyle/>
          <a:p>
            <a:r>
              <a:rPr lang="en-US" sz="2400" dirty="0">
                <a:solidFill>
                  <a:schemeClr val="bg1"/>
                </a:solidFill>
                <a:latin typeface="+mj-lt"/>
                <a:cs typeface="Segoe UI"/>
              </a:rPr>
              <a:t>Security operations</a:t>
            </a:r>
            <a:endParaRPr lang="en-US" sz="3200" dirty="0">
              <a:solidFill>
                <a:schemeClr val="bg1"/>
              </a:solidFill>
              <a:latin typeface="+mj-lt"/>
            </a:endParaRPr>
          </a:p>
        </p:txBody>
      </p:sp>
      <p:sp>
        <p:nvSpPr>
          <p:cNvPr id="4" name="Title 3">
            <a:extLst>
              <a:ext uri="{FF2B5EF4-FFF2-40B4-BE49-F238E27FC236}">
                <a16:creationId xmlns:a16="http://schemas.microsoft.com/office/drawing/2014/main" id="{36AA3E55-4C56-4671-882F-6371B3A95E32}"/>
              </a:ext>
            </a:extLst>
          </p:cNvPr>
          <p:cNvSpPr>
            <a:spLocks noGrp="1"/>
          </p:cNvSpPr>
          <p:nvPr>
            <p:ph type="title"/>
          </p:nvPr>
        </p:nvSpPr>
        <p:spPr>
          <a:xfrm>
            <a:off x="437222" y="2582863"/>
            <a:ext cx="9822245" cy="1828800"/>
          </a:xfrm>
        </p:spPr>
        <p:txBody>
          <a:bodyPr/>
          <a:lstStyle/>
          <a:p>
            <a:r>
              <a:rPr lang="en-US" dirty="0"/>
              <a:t>Demo: Azure Sentinel</a:t>
            </a:r>
          </a:p>
        </p:txBody>
      </p:sp>
      <p:grpSp>
        <p:nvGrpSpPr>
          <p:cNvPr id="43" name="Group 42">
            <a:extLst>
              <a:ext uri="{FF2B5EF4-FFF2-40B4-BE49-F238E27FC236}">
                <a16:creationId xmlns:a16="http://schemas.microsoft.com/office/drawing/2014/main" id="{C684FA8E-2758-4C2D-BE56-53A6BF5CD1C4}"/>
              </a:ext>
              <a:ext uri="{C183D7F6-B498-43B3-948B-1728B52AA6E4}">
                <adec:decorative xmlns:adec="http://schemas.microsoft.com/office/drawing/2017/decorative" val="1"/>
              </a:ext>
            </a:extLst>
          </p:cNvPr>
          <p:cNvGrpSpPr/>
          <p:nvPr/>
        </p:nvGrpSpPr>
        <p:grpSpPr>
          <a:xfrm>
            <a:off x="436563" y="1616150"/>
            <a:ext cx="791401" cy="791401"/>
            <a:chOff x="3153111" y="-1581745"/>
            <a:chExt cx="1295400" cy="1295400"/>
          </a:xfrm>
        </p:grpSpPr>
        <p:sp>
          <p:nvSpPr>
            <p:cNvPr id="44" name="Oval 43">
              <a:extLst>
                <a:ext uri="{FF2B5EF4-FFF2-40B4-BE49-F238E27FC236}">
                  <a16:creationId xmlns:a16="http://schemas.microsoft.com/office/drawing/2014/main" id="{F7423075-20E5-4B31-A291-52C81922F4DC}"/>
                </a:ext>
              </a:extLst>
            </p:cNvPr>
            <p:cNvSpPr/>
            <p:nvPr/>
          </p:nvSpPr>
          <p:spPr bwMode="auto">
            <a:xfrm>
              <a:off x="3153111" y="-1581745"/>
              <a:ext cx="1295400" cy="1295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ED6023F1-878C-440F-A5E2-6F1EE32F9E05}"/>
                </a:ext>
                <a:ext uri="{C183D7F6-B498-43B3-948B-1728B52AA6E4}">
                  <adec:decorative xmlns:adec="http://schemas.microsoft.com/office/drawing/2017/decorative" val="1"/>
                </a:ext>
              </a:extLst>
            </p:cNvPr>
            <p:cNvGrpSpPr/>
            <p:nvPr/>
          </p:nvGrpSpPr>
          <p:grpSpPr>
            <a:xfrm>
              <a:off x="3378165" y="-1356691"/>
              <a:ext cx="845293" cy="845293"/>
              <a:chOff x="3268023" y="3794471"/>
              <a:chExt cx="672737" cy="672737"/>
            </a:xfrm>
          </p:grpSpPr>
          <p:sp>
            <p:nvSpPr>
              <p:cNvPr id="46" name="Freeform: Shape 45">
                <a:extLst>
                  <a:ext uri="{FF2B5EF4-FFF2-40B4-BE49-F238E27FC236}">
                    <a16:creationId xmlns:a16="http://schemas.microsoft.com/office/drawing/2014/main" id="{96E4B7E9-BA4C-4B3E-9961-5E2419A866F4}"/>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endParaRPr lang="en-US" sz="1836"/>
              </a:p>
            </p:txBody>
          </p:sp>
          <p:grpSp>
            <p:nvGrpSpPr>
              <p:cNvPr id="47" name="Group 46">
                <a:extLst>
                  <a:ext uri="{FF2B5EF4-FFF2-40B4-BE49-F238E27FC236}">
                    <a16:creationId xmlns:a16="http://schemas.microsoft.com/office/drawing/2014/main" id="{C2B0E966-2BAB-43C8-9053-2D04C71443A7}"/>
                  </a:ext>
                </a:extLst>
              </p:cNvPr>
              <p:cNvGrpSpPr/>
              <p:nvPr/>
            </p:nvGrpSpPr>
            <p:grpSpPr>
              <a:xfrm>
                <a:off x="3494080" y="4005903"/>
                <a:ext cx="221393" cy="265094"/>
                <a:chOff x="3102115" y="3813045"/>
                <a:chExt cx="402957" cy="482498"/>
              </a:xfrm>
            </p:grpSpPr>
            <p:sp>
              <p:nvSpPr>
                <p:cNvPr id="48" name="Rectangle: Top Corners Rounded 47">
                  <a:extLst>
                    <a:ext uri="{FF2B5EF4-FFF2-40B4-BE49-F238E27FC236}">
                      <a16:creationId xmlns:a16="http://schemas.microsoft.com/office/drawing/2014/main" id="{B1116B2E-8C26-464F-B662-19D76F96444E}"/>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5331F6FF-42D1-468F-A30D-A0308A238B35}"/>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50" name="Graphic 35">
                  <a:extLst>
                    <a:ext uri="{FF2B5EF4-FFF2-40B4-BE49-F238E27FC236}">
                      <a16:creationId xmlns:a16="http://schemas.microsoft.com/office/drawing/2014/main" id="{52F19818-BA12-4083-B85C-5B3557A3170B}"/>
                    </a:ext>
                  </a:extLst>
                </p:cNvPr>
                <p:cNvGrpSpPr/>
                <p:nvPr/>
              </p:nvGrpSpPr>
              <p:grpSpPr>
                <a:xfrm>
                  <a:off x="3257098" y="4078024"/>
                  <a:ext cx="92990" cy="155525"/>
                  <a:chOff x="3407034" y="4465249"/>
                  <a:chExt cx="92990" cy="155525"/>
                </a:xfrm>
                <a:solidFill>
                  <a:srgbClr val="0075C9"/>
                </a:solidFill>
              </p:grpSpPr>
              <p:sp>
                <p:nvSpPr>
                  <p:cNvPr id="51" name="Freeform: Shape 50">
                    <a:extLst>
                      <a:ext uri="{FF2B5EF4-FFF2-40B4-BE49-F238E27FC236}">
                        <a16:creationId xmlns:a16="http://schemas.microsoft.com/office/drawing/2014/main" id="{5524A04E-5D44-418E-8950-94C099ADA783}"/>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sp>
                <p:nvSpPr>
                  <p:cNvPr id="52" name="Freeform: Shape 51">
                    <a:extLst>
                      <a:ext uri="{FF2B5EF4-FFF2-40B4-BE49-F238E27FC236}">
                        <a16:creationId xmlns:a16="http://schemas.microsoft.com/office/drawing/2014/main" id="{3338731C-9497-4283-BC7C-096D51D571DC}"/>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32597">
                      <a:defRPr/>
                    </a:pPr>
                    <a:endParaRPr lang="en-US" sz="1836">
                      <a:solidFill>
                        <a:srgbClr val="000000"/>
                      </a:solidFill>
                      <a:latin typeface="Segoe UI"/>
                    </a:endParaRPr>
                  </a:p>
                </p:txBody>
              </p:sp>
            </p:grpSp>
          </p:grpSp>
        </p:grpSp>
      </p:grpSp>
    </p:spTree>
    <p:extLst>
      <p:ext uri="{BB962C8B-B14F-4D97-AF65-F5344CB8AC3E}">
        <p14:creationId xmlns:p14="http://schemas.microsoft.com/office/powerpoint/2010/main" val="36570988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1EB337F-EB2D-4689-B65D-FB9EE8F6BB68}"/>
              </a:ext>
              <a:ext uri="{C183D7F6-B498-43B3-948B-1728B52AA6E4}">
                <adec:decorative xmlns:adec="http://schemas.microsoft.com/office/drawing/2017/decorative" val="1"/>
              </a:ext>
            </a:extLst>
          </p:cNvPr>
          <p:cNvSpPr/>
          <p:nvPr/>
        </p:nvSpPr>
        <p:spPr bwMode="auto">
          <a:xfrm>
            <a:off x="0" y="2201863"/>
            <a:ext cx="12434888" cy="31890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a:xfrm>
            <a:off x="465138" y="633413"/>
            <a:ext cx="11531600" cy="1231106"/>
          </a:xfrm>
        </p:spPr>
        <p:txBody>
          <a:bodyPr/>
          <a:lstStyle/>
          <a:p>
            <a:r>
              <a:rPr lang="en-US" dirty="0"/>
              <a:t>The market is shifting to mobile and cloud—</a:t>
            </a:r>
            <a:br>
              <a:rPr lang="en-US" dirty="0"/>
            </a:br>
            <a:r>
              <a:rPr lang="en-US" dirty="0">
                <a:latin typeface="+mn-lt"/>
              </a:rPr>
              <a:t>prepare your organization for change, and digitally adapt—</a:t>
            </a:r>
            <a:br>
              <a:rPr lang="en-US" dirty="0">
                <a:latin typeface="+mn-lt"/>
              </a:rPr>
            </a:br>
            <a:r>
              <a:rPr lang="en-US" dirty="0">
                <a:solidFill>
                  <a:schemeClr val="tx2"/>
                </a:solidFill>
                <a:latin typeface="+mn-lt"/>
              </a:rPr>
              <a:t>get started right—transforming your business, technologies, and security</a:t>
            </a:r>
            <a:endParaRPr lang="gsw-CH" dirty="0">
              <a:solidFill>
                <a:schemeClr val="tx2"/>
              </a:solidFill>
              <a:latin typeface="+mn-lt"/>
            </a:endParaRPr>
          </a:p>
        </p:txBody>
      </p:sp>
      <p:sp>
        <p:nvSpPr>
          <p:cNvPr id="22" name="!!Market Text">
            <a:extLst>
              <a:ext uri="{FF2B5EF4-FFF2-40B4-BE49-F238E27FC236}">
                <a16:creationId xmlns:a16="http://schemas.microsoft.com/office/drawing/2014/main" id="{FC9F1C78-6149-406F-A770-9F077BE6571C}"/>
              </a:ext>
            </a:extLst>
          </p:cNvPr>
          <p:cNvSpPr txBox="1"/>
          <p:nvPr/>
        </p:nvSpPr>
        <p:spPr>
          <a:xfrm>
            <a:off x="1318011" y="2482971"/>
            <a:ext cx="1321644"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Market</a:t>
            </a:r>
            <a:endParaRPr lang="gsw-CH" sz="3200" dirty="0">
              <a:solidFill>
                <a:schemeClr val="tx2"/>
              </a:solidFill>
              <a:latin typeface="Segoe UI Semibold"/>
            </a:endParaRPr>
          </a:p>
        </p:txBody>
      </p:sp>
      <p:pic>
        <p:nvPicPr>
          <p:cNvPr id="53" name="Graphic 52" descr="Right arrow&#10;">
            <a:extLst>
              <a:ext uri="{FF2B5EF4-FFF2-40B4-BE49-F238E27FC236}">
                <a16:creationId xmlns:a16="http://schemas.microsoft.com/office/drawing/2014/main" id="{E3BE33CD-65DC-4362-8534-4E90114220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8050" y="3354049"/>
            <a:ext cx="914400" cy="914400"/>
          </a:xfrm>
          <a:prstGeom prst="rect">
            <a:avLst/>
          </a:prstGeom>
        </p:spPr>
      </p:pic>
      <p:sp>
        <p:nvSpPr>
          <p:cNvPr id="30" name="!!Business Text">
            <a:extLst>
              <a:ext uri="{FF2B5EF4-FFF2-40B4-BE49-F238E27FC236}">
                <a16:creationId xmlns:a16="http://schemas.microsoft.com/office/drawing/2014/main" id="{1001C6F2-1641-4269-B958-A14DB06C656A}"/>
              </a:ext>
            </a:extLst>
          </p:cNvPr>
          <p:cNvSpPr txBox="1"/>
          <p:nvPr/>
        </p:nvSpPr>
        <p:spPr>
          <a:xfrm>
            <a:off x="3961385" y="2482971"/>
            <a:ext cx="1580561"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Business</a:t>
            </a:r>
            <a:endParaRPr lang="gsw-CH" sz="3200" dirty="0">
              <a:solidFill>
                <a:schemeClr val="tx2"/>
              </a:solidFill>
              <a:latin typeface="Segoe UI Semibold"/>
            </a:endParaRPr>
          </a:p>
        </p:txBody>
      </p:sp>
      <p:pic>
        <p:nvPicPr>
          <p:cNvPr id="67" name="Graphic 66" descr="Right arrow">
            <a:extLst>
              <a:ext uri="{FF2B5EF4-FFF2-40B4-BE49-F238E27FC236}">
                <a16:creationId xmlns:a16="http://schemas.microsoft.com/office/drawing/2014/main" id="{ECF3484A-EFBF-485B-8F6F-CB00FCB4D5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0883" y="3354049"/>
            <a:ext cx="914400" cy="914400"/>
          </a:xfrm>
          <a:prstGeom prst="rect">
            <a:avLst/>
          </a:prstGeom>
        </p:spPr>
      </p:pic>
      <p:sp>
        <p:nvSpPr>
          <p:cNvPr id="32" name="!!Tech Text">
            <a:extLst>
              <a:ext uri="{FF2B5EF4-FFF2-40B4-BE49-F238E27FC236}">
                <a16:creationId xmlns:a16="http://schemas.microsoft.com/office/drawing/2014/main" id="{2BB384A8-81C5-4830-BC2D-B370D822F096}"/>
              </a:ext>
            </a:extLst>
          </p:cNvPr>
          <p:cNvSpPr txBox="1"/>
          <p:nvPr/>
        </p:nvSpPr>
        <p:spPr>
          <a:xfrm>
            <a:off x="6460810" y="2482971"/>
            <a:ext cx="2127377"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Technology</a:t>
            </a:r>
            <a:endParaRPr lang="gsw-CH" sz="3200" dirty="0">
              <a:solidFill>
                <a:schemeClr val="tx2"/>
              </a:solidFill>
              <a:latin typeface="Segoe UI Semibold"/>
            </a:endParaRPr>
          </a:p>
        </p:txBody>
      </p:sp>
      <p:pic>
        <p:nvPicPr>
          <p:cNvPr id="68" name="Graphic 67" descr="Right arrow">
            <a:extLst>
              <a:ext uri="{FF2B5EF4-FFF2-40B4-BE49-F238E27FC236}">
                <a16:creationId xmlns:a16="http://schemas.microsoft.com/office/drawing/2014/main" id="{9AEF5141-3633-4DB0-B022-FA0FCFC427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3716" y="3354049"/>
            <a:ext cx="914400" cy="914400"/>
          </a:xfrm>
          <a:prstGeom prst="rect">
            <a:avLst/>
          </a:prstGeom>
        </p:spPr>
      </p:pic>
      <p:sp>
        <p:nvSpPr>
          <p:cNvPr id="34" name="!!Sec Text">
            <a:extLst>
              <a:ext uri="{FF2B5EF4-FFF2-40B4-BE49-F238E27FC236}">
                <a16:creationId xmlns:a16="http://schemas.microsoft.com/office/drawing/2014/main" id="{2C8D2EB0-4030-4991-935D-B0CD2430BD82}"/>
              </a:ext>
            </a:extLst>
          </p:cNvPr>
          <p:cNvSpPr txBox="1"/>
          <p:nvPr/>
        </p:nvSpPr>
        <p:spPr>
          <a:xfrm>
            <a:off x="9632099" y="2482971"/>
            <a:ext cx="1489190"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Security</a:t>
            </a:r>
            <a:endParaRPr lang="gsw-CH" sz="2400" dirty="0">
              <a:solidFill>
                <a:schemeClr val="tx2"/>
              </a:solidFill>
              <a:latin typeface="Segoe UI Semibold"/>
            </a:endParaRPr>
          </a:p>
        </p:txBody>
      </p:sp>
      <p:sp>
        <p:nvSpPr>
          <p:cNvPr id="60" name="!!blue 01">
            <a:extLst>
              <a:ext uri="{FF2B5EF4-FFF2-40B4-BE49-F238E27FC236}">
                <a16:creationId xmlns:a16="http://schemas.microsoft.com/office/drawing/2014/main" id="{CCCB8FCC-4FD3-4E6D-A812-65E42B6C766C}"/>
              </a:ext>
              <a:ext uri="{C183D7F6-B498-43B3-948B-1728B52AA6E4}">
                <adec:decorative xmlns:adec="http://schemas.microsoft.com/office/drawing/2017/decorative" val="1"/>
              </a:ext>
            </a:extLst>
          </p:cNvPr>
          <p:cNvSpPr/>
          <p:nvPr/>
        </p:nvSpPr>
        <p:spPr bwMode="auto">
          <a:xfrm>
            <a:off x="1313599" y="3125270"/>
            <a:ext cx="1330469" cy="13304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blue 02">
            <a:extLst>
              <a:ext uri="{FF2B5EF4-FFF2-40B4-BE49-F238E27FC236}">
                <a16:creationId xmlns:a16="http://schemas.microsoft.com/office/drawing/2014/main" id="{42F7F142-3842-4110-8BB7-6920CD48F0AC}"/>
              </a:ext>
              <a:ext uri="{C183D7F6-B498-43B3-948B-1728B52AA6E4}">
                <adec:decorative xmlns:adec="http://schemas.microsoft.com/office/drawing/2017/decorative" val="1"/>
              </a:ext>
            </a:extLst>
          </p:cNvPr>
          <p:cNvSpPr/>
          <p:nvPr/>
        </p:nvSpPr>
        <p:spPr bwMode="auto">
          <a:xfrm>
            <a:off x="4086431" y="3125270"/>
            <a:ext cx="1330469" cy="13304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blue 03">
            <a:extLst>
              <a:ext uri="{FF2B5EF4-FFF2-40B4-BE49-F238E27FC236}">
                <a16:creationId xmlns:a16="http://schemas.microsoft.com/office/drawing/2014/main" id="{65ECF20B-7F99-420F-AC8B-FBBE3ADF6743}"/>
              </a:ext>
              <a:ext uri="{C183D7F6-B498-43B3-948B-1728B52AA6E4}">
                <adec:decorative xmlns:adec="http://schemas.microsoft.com/office/drawing/2017/decorative" val="1"/>
              </a:ext>
            </a:extLst>
          </p:cNvPr>
          <p:cNvSpPr/>
          <p:nvPr/>
        </p:nvSpPr>
        <p:spPr bwMode="auto">
          <a:xfrm>
            <a:off x="6859265" y="3125270"/>
            <a:ext cx="1330469" cy="13304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blue 04">
            <a:extLst>
              <a:ext uri="{FF2B5EF4-FFF2-40B4-BE49-F238E27FC236}">
                <a16:creationId xmlns:a16="http://schemas.microsoft.com/office/drawing/2014/main" id="{F6F614AB-60A3-4AC2-9BDB-2076824EAF61}"/>
              </a:ext>
              <a:ext uri="{C183D7F6-B498-43B3-948B-1728B52AA6E4}">
                <adec:decorative xmlns:adec="http://schemas.microsoft.com/office/drawing/2017/decorative" val="1"/>
              </a:ext>
            </a:extLst>
          </p:cNvPr>
          <p:cNvSpPr/>
          <p:nvPr/>
        </p:nvSpPr>
        <p:spPr bwMode="auto">
          <a:xfrm>
            <a:off x="9711460" y="3125270"/>
            <a:ext cx="1330469" cy="13304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3565852D-7542-432A-A957-F2053AB1069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1633" y="3333304"/>
            <a:ext cx="914400" cy="914400"/>
          </a:xfrm>
          <a:prstGeom prst="rect">
            <a:avLst/>
          </a:prstGeom>
        </p:spPr>
      </p:pic>
      <p:pic>
        <p:nvPicPr>
          <p:cNvPr id="23" name="Graphic 22">
            <a:extLst>
              <a:ext uri="{FF2B5EF4-FFF2-40B4-BE49-F238E27FC236}">
                <a16:creationId xmlns:a16="http://schemas.microsoft.com/office/drawing/2014/main" id="{39956457-6C22-44BC-B548-0F3EE1892F0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94465" y="3333304"/>
            <a:ext cx="914400" cy="914400"/>
          </a:xfrm>
          <a:prstGeom prst="rect">
            <a:avLst/>
          </a:prstGeom>
        </p:spPr>
      </p:pic>
      <p:pic>
        <p:nvPicPr>
          <p:cNvPr id="33" name="Graphic 32">
            <a:extLst>
              <a:ext uri="{FF2B5EF4-FFF2-40B4-BE49-F238E27FC236}">
                <a16:creationId xmlns:a16="http://schemas.microsoft.com/office/drawing/2014/main" id="{9DA46F71-21A9-45A6-8187-0D700FE88E0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67299" y="3333304"/>
            <a:ext cx="914400" cy="914400"/>
          </a:xfrm>
          <a:prstGeom prst="rect">
            <a:avLst/>
          </a:prstGeom>
        </p:spPr>
      </p:pic>
      <p:pic>
        <p:nvPicPr>
          <p:cNvPr id="49" name="Graphic 48">
            <a:extLst>
              <a:ext uri="{FF2B5EF4-FFF2-40B4-BE49-F238E27FC236}">
                <a16:creationId xmlns:a16="http://schemas.microsoft.com/office/drawing/2014/main" id="{7501B54C-8BF2-43A4-BEA3-4BF8E3D3CEB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9494" y="3333304"/>
            <a:ext cx="914400" cy="914400"/>
          </a:xfrm>
          <a:prstGeom prst="rect">
            <a:avLst/>
          </a:prstGeom>
        </p:spPr>
      </p:pic>
      <p:sp>
        <p:nvSpPr>
          <p:cNvPr id="35" name="!!attack text">
            <a:extLst>
              <a:ext uri="{FF2B5EF4-FFF2-40B4-BE49-F238E27FC236}">
                <a16:creationId xmlns:a16="http://schemas.microsoft.com/office/drawing/2014/main" id="{637D102D-9347-4535-BC77-40871720AE62}"/>
              </a:ext>
            </a:extLst>
          </p:cNvPr>
          <p:cNvSpPr txBox="1"/>
          <p:nvPr/>
        </p:nvSpPr>
        <p:spPr>
          <a:xfrm>
            <a:off x="5351823" y="6007093"/>
            <a:ext cx="1731243" cy="492443"/>
          </a:xfrm>
          <a:prstGeom prst="rect">
            <a:avLst/>
          </a:prstGeom>
          <a:noFill/>
        </p:spPr>
        <p:txBody>
          <a:bodyPr wrap="none" lIns="0" tIns="0" rIns="0" bIns="0" rtlCol="0">
            <a:spAutoFit/>
          </a:bodyPr>
          <a:lstStyle/>
          <a:p>
            <a:pPr algn="ctr" defTabSz="932563">
              <a:defRPr/>
            </a:pPr>
            <a:r>
              <a:rPr lang="en-US" sz="3200" dirty="0">
                <a:solidFill>
                  <a:srgbClr val="000000"/>
                </a:solidFill>
                <a:latin typeface="Segoe UI Semibold"/>
              </a:rPr>
              <a:t>Attackers</a:t>
            </a:r>
            <a:endParaRPr lang="gsw-CH" sz="3200" dirty="0">
              <a:solidFill>
                <a:srgbClr val="000000"/>
              </a:solidFill>
              <a:latin typeface="Segoe UI Semibold"/>
            </a:endParaRPr>
          </a:p>
        </p:txBody>
      </p:sp>
      <p:sp>
        <p:nvSpPr>
          <p:cNvPr id="70" name="!!black 05">
            <a:extLst>
              <a:ext uri="{FF2B5EF4-FFF2-40B4-BE49-F238E27FC236}">
                <a16:creationId xmlns:a16="http://schemas.microsoft.com/office/drawing/2014/main" id="{995E0157-0DB8-4B37-A7D6-38F53B9B4687}"/>
              </a:ext>
              <a:ext uri="{C183D7F6-B498-43B3-948B-1728B52AA6E4}">
                <adec:decorative xmlns:adec="http://schemas.microsoft.com/office/drawing/2017/decorative" val="1"/>
              </a:ext>
            </a:extLst>
          </p:cNvPr>
          <p:cNvSpPr/>
          <p:nvPr/>
        </p:nvSpPr>
        <p:spPr bwMode="auto">
          <a:xfrm>
            <a:off x="5552210" y="4676624"/>
            <a:ext cx="1330469" cy="1330469"/>
          </a:xfrm>
          <a:prstGeom prst="ellipse">
            <a:avLst/>
          </a:prstGeom>
          <a:solidFill>
            <a:schemeClr val="tx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Graphic 61">
            <a:extLst>
              <a:ext uri="{FF2B5EF4-FFF2-40B4-BE49-F238E27FC236}">
                <a16:creationId xmlns:a16="http://schemas.microsoft.com/office/drawing/2014/main" id="{46C9929F-600A-4C06-BEB4-8AB355873AD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06672" y="4931086"/>
            <a:ext cx="821545" cy="821545"/>
          </a:xfrm>
          <a:prstGeom prst="rect">
            <a:avLst/>
          </a:prstGeom>
        </p:spPr>
      </p:pic>
      <p:grpSp>
        <p:nvGrpSpPr>
          <p:cNvPr id="74" name="Group 73" descr="arrow pointing to technology">
            <a:extLst>
              <a:ext uri="{FF2B5EF4-FFF2-40B4-BE49-F238E27FC236}">
                <a16:creationId xmlns:a16="http://schemas.microsoft.com/office/drawing/2014/main" id="{21D1F97A-4105-4743-9145-31380BF2F7BE}"/>
              </a:ext>
            </a:extLst>
          </p:cNvPr>
          <p:cNvGrpSpPr/>
          <p:nvPr/>
        </p:nvGrpSpPr>
        <p:grpSpPr>
          <a:xfrm>
            <a:off x="6113566" y="3954520"/>
            <a:ext cx="1767560" cy="1445370"/>
            <a:chOff x="6113566" y="3910316"/>
            <a:chExt cx="1767560" cy="1445370"/>
          </a:xfrm>
        </p:grpSpPr>
        <p:sp>
          <p:nvSpPr>
            <p:cNvPr id="71" name="Arc 70">
              <a:extLst>
                <a:ext uri="{FF2B5EF4-FFF2-40B4-BE49-F238E27FC236}">
                  <a16:creationId xmlns:a16="http://schemas.microsoft.com/office/drawing/2014/main" id="{0C398CB9-AC47-408F-8A5A-90B59F5BAD7B}"/>
                </a:ext>
              </a:extLst>
            </p:cNvPr>
            <p:cNvSpPr/>
            <p:nvPr/>
          </p:nvSpPr>
          <p:spPr>
            <a:xfrm rot="5400000">
              <a:off x="6113566" y="3910316"/>
              <a:ext cx="1445370" cy="1445370"/>
            </a:xfrm>
            <a:prstGeom prst="arc">
              <a:avLst/>
            </a:prstGeom>
            <a:ln w="444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3" name="Graphic 72" descr="Caret Right outline">
              <a:extLst>
                <a:ext uri="{FF2B5EF4-FFF2-40B4-BE49-F238E27FC236}">
                  <a16:creationId xmlns:a16="http://schemas.microsoft.com/office/drawing/2014/main" id="{409B297A-B803-4282-8996-2CC2EE2C1A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6200000">
              <a:off x="7224045" y="4353259"/>
              <a:ext cx="657081" cy="657081"/>
            </a:xfrm>
            <a:prstGeom prst="rect">
              <a:avLst/>
            </a:prstGeom>
          </p:spPr>
        </p:pic>
      </p:grpSp>
      <p:grpSp>
        <p:nvGrpSpPr>
          <p:cNvPr id="75" name="Group 74" descr="arrow pointing to business&#10;">
            <a:extLst>
              <a:ext uri="{FF2B5EF4-FFF2-40B4-BE49-F238E27FC236}">
                <a16:creationId xmlns:a16="http://schemas.microsoft.com/office/drawing/2014/main" id="{79FB7962-1960-4A77-A0FB-50B8E81EDC75}"/>
              </a:ext>
            </a:extLst>
          </p:cNvPr>
          <p:cNvGrpSpPr/>
          <p:nvPr/>
        </p:nvGrpSpPr>
        <p:grpSpPr>
          <a:xfrm flipH="1">
            <a:off x="4546733" y="3954520"/>
            <a:ext cx="1767560" cy="1445370"/>
            <a:chOff x="6113566" y="3910316"/>
            <a:chExt cx="1767560" cy="1445370"/>
          </a:xfrm>
        </p:grpSpPr>
        <p:sp>
          <p:nvSpPr>
            <p:cNvPr id="76" name="Arc 75">
              <a:extLst>
                <a:ext uri="{FF2B5EF4-FFF2-40B4-BE49-F238E27FC236}">
                  <a16:creationId xmlns:a16="http://schemas.microsoft.com/office/drawing/2014/main" id="{0ED276D9-0549-4399-8B82-FF442CEE16C3}"/>
                </a:ext>
              </a:extLst>
            </p:cNvPr>
            <p:cNvSpPr/>
            <p:nvPr/>
          </p:nvSpPr>
          <p:spPr>
            <a:xfrm rot="5400000">
              <a:off x="6113566" y="3910316"/>
              <a:ext cx="1445370" cy="1445370"/>
            </a:xfrm>
            <a:prstGeom prst="arc">
              <a:avLst/>
            </a:prstGeom>
            <a:ln w="444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7" name="Graphic 76" descr="Caret Right outline">
              <a:extLst>
                <a:ext uri="{FF2B5EF4-FFF2-40B4-BE49-F238E27FC236}">
                  <a16:creationId xmlns:a16="http://schemas.microsoft.com/office/drawing/2014/main" id="{3AA6B160-CBA8-4F9B-ADCD-E76FFB99E0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6200000">
              <a:off x="7224045" y="4353259"/>
              <a:ext cx="657081" cy="657081"/>
            </a:xfrm>
            <a:prstGeom prst="rect">
              <a:avLst/>
            </a:prstGeom>
          </p:spPr>
        </p:pic>
      </p:grpSp>
    </p:spTree>
    <p:custDataLst>
      <p:tags r:id="rId1"/>
    </p:custDataLst>
    <p:extLst>
      <p:ext uri="{BB962C8B-B14F-4D97-AF65-F5344CB8AC3E}">
        <p14:creationId xmlns:p14="http://schemas.microsoft.com/office/powerpoint/2010/main" val="445365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childTnLst>
                          </p:cTn>
                        </p:par>
                        <p:par>
                          <p:cTn id="56" fill="hold">
                            <p:stCondLst>
                              <p:cond delay="3500"/>
                            </p:stCondLst>
                            <p:childTnLst>
                              <p:par>
                                <p:cTn id="57" presetID="2" presetClass="entr" presetSubtype="4"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ppt_x"/>
                                          </p:val>
                                        </p:tav>
                                        <p:tav tm="100000">
                                          <p:val>
                                            <p:strVal val="#ppt_x"/>
                                          </p:val>
                                        </p:tav>
                                      </p:tavLst>
                                    </p:anim>
                                    <p:anim calcmode="lin" valueType="num">
                                      <p:cBhvr additive="base">
                                        <p:cTn id="64" dur="500" fill="hold"/>
                                        <p:tgtEl>
                                          <p:spTgt spid="7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 calcmode="lin" valueType="num">
                                      <p:cBhvr additive="base">
                                        <p:cTn id="67" dur="500" fill="hold"/>
                                        <p:tgtEl>
                                          <p:spTgt spid="62"/>
                                        </p:tgtEl>
                                        <p:attrNameLst>
                                          <p:attrName>ppt_x</p:attrName>
                                        </p:attrNameLst>
                                      </p:cBhvr>
                                      <p:tavLst>
                                        <p:tav tm="0">
                                          <p:val>
                                            <p:strVal val="#ppt_x"/>
                                          </p:val>
                                        </p:tav>
                                        <p:tav tm="100000">
                                          <p:val>
                                            <p:strVal val="#ppt_x"/>
                                          </p:val>
                                        </p:tav>
                                      </p:tavLst>
                                    </p:anim>
                                    <p:anim calcmode="lin" valueType="num">
                                      <p:cBhvr additive="base">
                                        <p:cTn id="68" dur="500" fill="hold"/>
                                        <p:tgtEl>
                                          <p:spTgt spid="6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fill="hold"/>
                                        <p:tgtEl>
                                          <p:spTgt spid="74"/>
                                        </p:tgtEl>
                                        <p:attrNameLst>
                                          <p:attrName>ppt_x</p:attrName>
                                        </p:attrNameLst>
                                      </p:cBhvr>
                                      <p:tavLst>
                                        <p:tav tm="0">
                                          <p:val>
                                            <p:strVal val="#ppt_x"/>
                                          </p:val>
                                        </p:tav>
                                        <p:tav tm="100000">
                                          <p:val>
                                            <p:strVal val="#ppt_x"/>
                                          </p:val>
                                        </p:tav>
                                      </p:tavLst>
                                    </p:anim>
                                    <p:anim calcmode="lin" valueType="num">
                                      <p:cBhvr additive="base">
                                        <p:cTn id="72" dur="500" fill="hold"/>
                                        <p:tgtEl>
                                          <p:spTgt spid="7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5"/>
                                        </p:tgtEl>
                                        <p:attrNameLst>
                                          <p:attrName>style.visibility</p:attrName>
                                        </p:attrNameLst>
                                      </p:cBhvr>
                                      <p:to>
                                        <p:strVal val="visible"/>
                                      </p:to>
                                    </p:set>
                                    <p:anim calcmode="lin" valueType="num">
                                      <p:cBhvr additive="base">
                                        <p:cTn id="75" dur="500" fill="hold"/>
                                        <p:tgtEl>
                                          <p:spTgt spid="75"/>
                                        </p:tgtEl>
                                        <p:attrNameLst>
                                          <p:attrName>ppt_x</p:attrName>
                                        </p:attrNameLst>
                                      </p:cBhvr>
                                      <p:tavLst>
                                        <p:tav tm="0">
                                          <p:val>
                                            <p:strVal val="#ppt_x"/>
                                          </p:val>
                                        </p:tav>
                                        <p:tav tm="100000">
                                          <p:val>
                                            <p:strVal val="#ppt_x"/>
                                          </p:val>
                                        </p:tav>
                                      </p:tavLst>
                                    </p:anim>
                                    <p:anim calcmode="lin" valueType="num">
                                      <p:cBhvr additive="base">
                                        <p:cTn id="7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2" grpId="0"/>
      <p:bldP spid="34" grpId="0"/>
      <p:bldP spid="60" grpId="0" animBg="1"/>
      <p:bldP spid="64" grpId="0" animBg="1"/>
      <p:bldP spid="65" grpId="0" animBg="1"/>
      <p:bldP spid="66" grpId="0" animBg="1"/>
      <p:bldP spid="35" grpId="0"/>
      <p:bldP spid="7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82B3BF-C694-41F5-AC8F-5D820E2EBD12}"/>
              </a:ext>
            </a:extLst>
          </p:cNvPr>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26189989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D89A-F301-4FC7-8C89-228DD7CE1775}"/>
              </a:ext>
            </a:extLst>
          </p:cNvPr>
          <p:cNvSpPr>
            <a:spLocks noGrp="1"/>
          </p:cNvSpPr>
          <p:nvPr>
            <p:ph type="title"/>
          </p:nvPr>
        </p:nvSpPr>
        <p:spPr>
          <a:xfrm>
            <a:off x="465080" y="632780"/>
            <a:ext cx="11531716" cy="820738"/>
          </a:xfrm>
        </p:spPr>
        <p:txBody>
          <a:bodyPr/>
          <a:lstStyle/>
          <a:p>
            <a:r>
              <a:rPr lang="en-US" sz="2800" b="0" dirty="0">
                <a:solidFill>
                  <a:srgbClr val="000000"/>
                </a:solidFill>
                <a:latin typeface="Segoe UI Semibold" panose="020B0702040204020203" pitchFamily="34" charset="0"/>
                <a:cs typeface="Segoe UI Semibold" panose="020B0702040204020203" pitchFamily="34" charset="0"/>
              </a:rPr>
              <a:t>Resources</a:t>
            </a:r>
            <a:br>
              <a:rPr lang="en-US" sz="2800" b="0" dirty="0">
                <a:solidFill>
                  <a:srgbClr val="000000"/>
                </a:solidFill>
                <a:latin typeface="Segoe UI Semibold" panose="020B0702040204020203" pitchFamily="34" charset="0"/>
                <a:cs typeface="Segoe UI Semibold" panose="020B0702040204020203" pitchFamily="34" charset="0"/>
              </a:rPr>
            </a:br>
            <a:endParaRPr lang="en-US" dirty="0"/>
          </a:p>
        </p:txBody>
      </p:sp>
      <p:sp>
        <p:nvSpPr>
          <p:cNvPr id="4" name="Text Placeholder 3">
            <a:extLst>
              <a:ext uri="{FF2B5EF4-FFF2-40B4-BE49-F238E27FC236}">
                <a16:creationId xmlns:a16="http://schemas.microsoft.com/office/drawing/2014/main" id="{B3DA7DEB-751A-8F4F-B88E-B5BBFA0F1C5C}"/>
              </a:ext>
            </a:extLst>
          </p:cNvPr>
          <p:cNvSpPr>
            <a:spLocks noGrp="1"/>
          </p:cNvSpPr>
          <p:nvPr>
            <p:ph type="body" sz="quarter" idx="4294967295"/>
          </p:nvPr>
        </p:nvSpPr>
        <p:spPr>
          <a:xfrm>
            <a:off x="427038" y="1970088"/>
            <a:ext cx="11618913" cy="417512"/>
          </a:xfrm>
        </p:spPr>
        <p:txBody>
          <a:bodyPr>
            <a:noAutofit/>
          </a:bodyPr>
          <a:lstStyle/>
          <a:p>
            <a:r>
              <a:rPr lang="en-US" b="0" dirty="0">
                <a:latin typeface="+mn-lt"/>
              </a:rPr>
              <a:t>Review the Cloud Adoption Framework </a:t>
            </a:r>
            <a:r>
              <a:rPr lang="en-US" b="0" dirty="0">
                <a:latin typeface="+mn-lt"/>
                <a:cs typeface="Segoe UI Semibold" panose="020B0702040204020203" pitchFamily="34" charset="0"/>
                <a:hlinkClick r:id="rId2"/>
              </a:rPr>
              <a:t>Documentation</a:t>
            </a:r>
            <a:endParaRPr lang="en-US" b="0" dirty="0">
              <a:latin typeface="+mn-lt"/>
              <a:cs typeface="Segoe UI Semibold" panose="020B0702040204020203" pitchFamily="34" charset="0"/>
            </a:endParaRPr>
          </a:p>
        </p:txBody>
      </p:sp>
      <p:sp>
        <p:nvSpPr>
          <p:cNvPr id="7" name="Text Placeholder 6">
            <a:extLst>
              <a:ext uri="{FF2B5EF4-FFF2-40B4-BE49-F238E27FC236}">
                <a16:creationId xmlns:a16="http://schemas.microsoft.com/office/drawing/2014/main" id="{79A2B099-B997-2A47-9B84-17DCDEFF6A65}"/>
              </a:ext>
            </a:extLst>
          </p:cNvPr>
          <p:cNvSpPr>
            <a:spLocks noGrp="1"/>
          </p:cNvSpPr>
          <p:nvPr>
            <p:ph type="body" sz="quarter" idx="4294967295"/>
          </p:nvPr>
        </p:nvSpPr>
        <p:spPr>
          <a:xfrm>
            <a:off x="427038" y="2745581"/>
            <a:ext cx="11618913" cy="417513"/>
          </a:xfrm>
        </p:spPr>
        <p:txBody>
          <a:bodyPr>
            <a:noAutofit/>
          </a:bodyPr>
          <a:lstStyle/>
          <a:p>
            <a:r>
              <a:rPr lang="en-US" b="0" dirty="0">
                <a:latin typeface="+mn-lt"/>
              </a:rPr>
              <a:t>Review the Cloud Adoption Framework </a:t>
            </a:r>
            <a:r>
              <a:rPr lang="en-US" b="0" dirty="0">
                <a:latin typeface="+mn-lt"/>
                <a:cs typeface="Segoe UI Semibold" panose="020B0702040204020203" pitchFamily="34" charset="0"/>
                <a:hlinkClick r:id="rId3"/>
              </a:rPr>
              <a:t>Security Documentation</a:t>
            </a:r>
            <a:endParaRPr lang="en-US" b="0" dirty="0">
              <a:latin typeface="+mn-lt"/>
              <a:cs typeface="Segoe UI Semibold" panose="020B0702040204020203" pitchFamily="34" charset="0"/>
            </a:endParaRPr>
          </a:p>
        </p:txBody>
      </p:sp>
      <p:sp>
        <p:nvSpPr>
          <p:cNvPr id="9" name="Text Placeholder 8">
            <a:extLst>
              <a:ext uri="{FF2B5EF4-FFF2-40B4-BE49-F238E27FC236}">
                <a16:creationId xmlns:a16="http://schemas.microsoft.com/office/drawing/2014/main" id="{73F7E5BB-5E99-1A4C-92E0-E77D7A44C073}"/>
              </a:ext>
            </a:extLst>
          </p:cNvPr>
          <p:cNvSpPr>
            <a:spLocks noGrp="1"/>
          </p:cNvSpPr>
          <p:nvPr>
            <p:ph type="body" sz="quarter" idx="4294967295"/>
          </p:nvPr>
        </p:nvSpPr>
        <p:spPr>
          <a:xfrm>
            <a:off x="427038" y="3521075"/>
            <a:ext cx="11618913" cy="417512"/>
          </a:xfrm>
        </p:spPr>
        <p:txBody>
          <a:bodyPr>
            <a:noAutofit/>
          </a:bodyPr>
          <a:lstStyle/>
          <a:p>
            <a:r>
              <a:rPr lang="en-US" b="0">
                <a:latin typeface="+mn-lt"/>
              </a:rPr>
              <a:t>Learn with the Cloud Adoption Framework </a:t>
            </a:r>
            <a:r>
              <a:rPr lang="en-US" b="0">
                <a:latin typeface="+mn-lt"/>
                <a:cs typeface="Segoe UI Semibold" panose="020B0702040204020203" pitchFamily="34" charset="0"/>
                <a:hlinkClick r:id="rId4"/>
              </a:rPr>
              <a:t>Learn Modules</a:t>
            </a:r>
            <a:endParaRPr lang="en-US" b="0">
              <a:latin typeface="+mn-lt"/>
              <a:cs typeface="Segoe UI Semibold" panose="020B0702040204020203" pitchFamily="34" charset="0"/>
            </a:endParaRPr>
          </a:p>
        </p:txBody>
      </p:sp>
      <p:sp>
        <p:nvSpPr>
          <p:cNvPr id="11" name="Text Placeholder 10">
            <a:extLst>
              <a:ext uri="{FF2B5EF4-FFF2-40B4-BE49-F238E27FC236}">
                <a16:creationId xmlns:a16="http://schemas.microsoft.com/office/drawing/2014/main" id="{B0702318-6CF2-4C48-9185-E84546279B9A}"/>
              </a:ext>
            </a:extLst>
          </p:cNvPr>
          <p:cNvSpPr>
            <a:spLocks noGrp="1"/>
          </p:cNvSpPr>
          <p:nvPr>
            <p:ph type="body" sz="quarter" idx="4294967295"/>
          </p:nvPr>
        </p:nvSpPr>
        <p:spPr>
          <a:xfrm>
            <a:off x="427038" y="4296569"/>
            <a:ext cx="11618913" cy="417512"/>
          </a:xfrm>
        </p:spPr>
        <p:txBody>
          <a:bodyPr>
            <a:noAutofit/>
          </a:bodyPr>
          <a:lstStyle/>
          <a:p>
            <a:r>
              <a:rPr lang="en-US" b="0" dirty="0">
                <a:latin typeface="+mn-lt"/>
              </a:rPr>
              <a:t>Watch the </a:t>
            </a:r>
            <a:r>
              <a:rPr lang="en-US" b="0" dirty="0">
                <a:latin typeface="+mn-lt"/>
                <a:hlinkClick r:id="rId5"/>
              </a:rPr>
              <a:t>CAF Security Video </a:t>
            </a:r>
            <a:r>
              <a:rPr lang="en-US" b="0" dirty="0">
                <a:latin typeface="+mn-lt"/>
              </a:rPr>
              <a:t>on Azure Enablement Show</a:t>
            </a:r>
          </a:p>
        </p:txBody>
      </p:sp>
    </p:spTree>
    <p:extLst>
      <p:ext uri="{BB962C8B-B14F-4D97-AF65-F5344CB8AC3E}">
        <p14:creationId xmlns:p14="http://schemas.microsoft.com/office/powerpoint/2010/main" val="7739438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1E901-E40D-4B10-B559-29F99CEA2F2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05477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a:xfrm>
            <a:off x="465138" y="633413"/>
            <a:ext cx="11531600" cy="820738"/>
          </a:xfrm>
        </p:spPr>
        <p:txBody>
          <a:bodyPr/>
          <a:lstStyle/>
          <a:p>
            <a:r>
              <a:rPr lang="en-US" dirty="0">
                <a:solidFill>
                  <a:schemeClr val="tx2"/>
                </a:solidFill>
              </a:rPr>
              <a:t>Work together </a:t>
            </a:r>
            <a:r>
              <a:rPr lang="en-US" dirty="0"/>
              <a:t>to manage transformation</a:t>
            </a:r>
            <a:br>
              <a:rPr lang="en-US" dirty="0"/>
            </a:br>
            <a:r>
              <a:rPr lang="en-US" dirty="0">
                <a:latin typeface="+mn-lt"/>
              </a:rPr>
              <a:t>across changing and dynamic market and threat environments</a:t>
            </a:r>
            <a:endParaRPr lang="gsw-CH" dirty="0">
              <a:latin typeface="+mn-lt"/>
            </a:endParaRPr>
          </a:p>
        </p:txBody>
      </p:sp>
      <p:grpSp>
        <p:nvGrpSpPr>
          <p:cNvPr id="38" name="Group 37" descr="three arrows in a circular cycle.&#10;Business, Technology, and Security.&#10;Market and Attackers in center of circle.&#10;">
            <a:extLst>
              <a:ext uri="{FF2B5EF4-FFF2-40B4-BE49-F238E27FC236}">
                <a16:creationId xmlns:a16="http://schemas.microsoft.com/office/drawing/2014/main" id="{64EABB42-E717-4429-9872-42424BFAC5A9}"/>
              </a:ext>
            </a:extLst>
          </p:cNvPr>
          <p:cNvGrpSpPr/>
          <p:nvPr/>
        </p:nvGrpSpPr>
        <p:grpSpPr>
          <a:xfrm>
            <a:off x="3954798" y="2026970"/>
            <a:ext cx="4431843" cy="4428905"/>
            <a:chOff x="3954798" y="2026970"/>
            <a:chExt cx="4431843" cy="4428905"/>
          </a:xfrm>
        </p:grpSpPr>
        <p:sp>
          <p:nvSpPr>
            <p:cNvPr id="12" name="Arc 11">
              <a:extLst>
                <a:ext uri="{FF2B5EF4-FFF2-40B4-BE49-F238E27FC236}">
                  <a16:creationId xmlns:a16="http://schemas.microsoft.com/office/drawing/2014/main" id="{9B8ED407-96F8-4941-A23F-5F523E61C554}"/>
                </a:ext>
              </a:extLst>
            </p:cNvPr>
            <p:cNvSpPr/>
            <p:nvPr/>
          </p:nvSpPr>
          <p:spPr>
            <a:xfrm rot="1876832">
              <a:off x="3957546" y="2028639"/>
              <a:ext cx="4424358" cy="4424358"/>
            </a:xfrm>
            <a:prstGeom prst="arc">
              <a:avLst>
                <a:gd name="adj1" fmla="val 10058072"/>
                <a:gd name="adj2" fmla="val 15357414"/>
              </a:avLst>
            </a:prstGeom>
            <a:ln w="44450" cap="rnd">
              <a:solidFill>
                <a:schemeClr val="accent2"/>
              </a:solidFill>
              <a:prstDash val="solid"/>
              <a:round/>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a:solidFill>
                  <a:srgbClr val="000000"/>
                </a:solidFill>
                <a:latin typeface="Segoe UI"/>
              </a:endParaRPr>
            </a:p>
          </p:txBody>
        </p:sp>
        <p:sp>
          <p:nvSpPr>
            <p:cNvPr id="8" name="Arc 7">
              <a:extLst>
                <a:ext uri="{FF2B5EF4-FFF2-40B4-BE49-F238E27FC236}">
                  <a16:creationId xmlns:a16="http://schemas.microsoft.com/office/drawing/2014/main" id="{4919BCB4-B623-42A9-9E7C-DA6F08B76FF9}"/>
                </a:ext>
              </a:extLst>
            </p:cNvPr>
            <p:cNvSpPr/>
            <p:nvPr/>
          </p:nvSpPr>
          <p:spPr>
            <a:xfrm rot="1876832">
              <a:off x="3962283" y="2031517"/>
              <a:ext cx="4424358" cy="4424358"/>
            </a:xfrm>
            <a:prstGeom prst="arc">
              <a:avLst>
                <a:gd name="adj1" fmla="val 17141849"/>
                <a:gd name="adj2" fmla="val 817736"/>
              </a:avLst>
            </a:prstGeom>
            <a:ln w="44450" cap="rnd">
              <a:solidFill>
                <a:schemeClr val="accent2"/>
              </a:solidFill>
              <a:prstDash val="solid"/>
              <a:round/>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gsw-CH">
                <a:solidFill>
                  <a:srgbClr val="000000"/>
                </a:solidFill>
                <a:latin typeface="Segoe UI"/>
              </a:endParaRPr>
            </a:p>
          </p:txBody>
        </p:sp>
        <p:sp>
          <p:nvSpPr>
            <p:cNvPr id="10" name="Arc 9">
              <a:extLst>
                <a:ext uri="{FF2B5EF4-FFF2-40B4-BE49-F238E27FC236}">
                  <a16:creationId xmlns:a16="http://schemas.microsoft.com/office/drawing/2014/main" id="{DEDCB756-88D0-4221-9213-B35BA8177920}"/>
                </a:ext>
              </a:extLst>
            </p:cNvPr>
            <p:cNvSpPr/>
            <p:nvPr/>
          </p:nvSpPr>
          <p:spPr>
            <a:xfrm rot="1876832">
              <a:off x="3954798" y="2026970"/>
              <a:ext cx="4424358" cy="4424358"/>
            </a:xfrm>
            <a:prstGeom prst="arc">
              <a:avLst>
                <a:gd name="adj1" fmla="val 2649568"/>
                <a:gd name="adj2" fmla="val 8309144"/>
              </a:avLst>
            </a:prstGeom>
            <a:ln w="44450" cap="rnd">
              <a:solidFill>
                <a:schemeClr val="accent2"/>
              </a:solidFill>
              <a:prstDash val="solid"/>
              <a:round/>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gsw-CH">
                <a:solidFill>
                  <a:srgbClr val="000000"/>
                </a:solidFill>
                <a:latin typeface="Segoe UI"/>
              </a:endParaRPr>
            </a:p>
          </p:txBody>
        </p:sp>
      </p:grpSp>
      <p:sp>
        <p:nvSpPr>
          <p:cNvPr id="51" name="!!Business Text">
            <a:extLst>
              <a:ext uri="{FF2B5EF4-FFF2-40B4-BE49-F238E27FC236}">
                <a16:creationId xmlns:a16="http://schemas.microsoft.com/office/drawing/2014/main" id="{CBE65185-4673-4DFB-9FE4-4C87EBDEA60E}"/>
              </a:ext>
            </a:extLst>
          </p:cNvPr>
          <p:cNvSpPr txBox="1"/>
          <p:nvPr/>
        </p:nvSpPr>
        <p:spPr>
          <a:xfrm>
            <a:off x="7964448" y="1905444"/>
            <a:ext cx="1580561"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Business</a:t>
            </a:r>
            <a:endParaRPr lang="gsw-CH" sz="3200" dirty="0">
              <a:solidFill>
                <a:schemeClr val="tx2"/>
              </a:solidFill>
              <a:latin typeface="Segoe UI Semibold"/>
            </a:endParaRPr>
          </a:p>
        </p:txBody>
      </p:sp>
      <p:sp>
        <p:nvSpPr>
          <p:cNvPr id="30" name="TextBox 29">
            <a:extLst>
              <a:ext uri="{FF2B5EF4-FFF2-40B4-BE49-F238E27FC236}">
                <a16:creationId xmlns:a16="http://schemas.microsoft.com/office/drawing/2014/main" id="{5E3E6E67-801E-4F26-8ED5-8EBD0E8A2CBA}"/>
              </a:ext>
            </a:extLst>
          </p:cNvPr>
          <p:cNvSpPr txBox="1"/>
          <p:nvPr/>
        </p:nvSpPr>
        <p:spPr>
          <a:xfrm>
            <a:off x="7900948" y="2325937"/>
            <a:ext cx="3421073" cy="369332"/>
          </a:xfrm>
          <a:prstGeom prst="rect">
            <a:avLst/>
          </a:prstGeom>
          <a:noFill/>
        </p:spPr>
        <p:txBody>
          <a:bodyPr wrap="square">
            <a:spAutoFit/>
          </a:bodyPr>
          <a:lstStyle/>
          <a:p>
            <a:pPr defTabSz="951280">
              <a:spcBef>
                <a:spcPct val="0"/>
              </a:spcBef>
              <a:defRPr/>
            </a:pPr>
            <a:r>
              <a:rPr lang="en-US" dirty="0">
                <a:solidFill>
                  <a:srgbClr val="000000"/>
                </a:solidFill>
                <a:cs typeface="Segoe UI Semilight" panose="020B0402040204020203" pitchFamily="34" charset="0"/>
              </a:rPr>
              <a:t>Digital transformation</a:t>
            </a:r>
          </a:p>
        </p:txBody>
      </p:sp>
      <p:sp>
        <p:nvSpPr>
          <p:cNvPr id="53" name="!!Sec Text">
            <a:extLst>
              <a:ext uri="{FF2B5EF4-FFF2-40B4-BE49-F238E27FC236}">
                <a16:creationId xmlns:a16="http://schemas.microsoft.com/office/drawing/2014/main" id="{66F34708-3AF0-4EF6-937F-AB34A63C0DD9}"/>
              </a:ext>
            </a:extLst>
          </p:cNvPr>
          <p:cNvSpPr txBox="1"/>
          <p:nvPr/>
        </p:nvSpPr>
        <p:spPr>
          <a:xfrm>
            <a:off x="7919998" y="5792083"/>
            <a:ext cx="1489190"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Security</a:t>
            </a:r>
            <a:endParaRPr lang="gsw-CH" sz="2400" dirty="0">
              <a:solidFill>
                <a:schemeClr val="tx2"/>
              </a:solidFill>
              <a:latin typeface="Segoe UI Semibold"/>
            </a:endParaRPr>
          </a:p>
        </p:txBody>
      </p:sp>
      <p:sp>
        <p:nvSpPr>
          <p:cNvPr id="32" name="TextBox 31">
            <a:extLst>
              <a:ext uri="{FF2B5EF4-FFF2-40B4-BE49-F238E27FC236}">
                <a16:creationId xmlns:a16="http://schemas.microsoft.com/office/drawing/2014/main" id="{B0E1E704-5070-4B41-AA98-EEFAC743451E}"/>
              </a:ext>
            </a:extLst>
          </p:cNvPr>
          <p:cNvSpPr txBox="1"/>
          <p:nvPr/>
        </p:nvSpPr>
        <p:spPr>
          <a:xfrm>
            <a:off x="7845771" y="6193430"/>
            <a:ext cx="3514350" cy="369332"/>
          </a:xfrm>
          <a:prstGeom prst="rect">
            <a:avLst/>
          </a:prstGeom>
          <a:noFill/>
        </p:spPr>
        <p:txBody>
          <a:bodyPr wrap="square">
            <a:spAutoFit/>
          </a:bodyPr>
          <a:lstStyle>
            <a:defPPr>
              <a:defRPr lang="en-US"/>
            </a:defPPr>
            <a:lvl1pPr marR="0" lvl="0" indent="0" algn="r" defTabSz="932719" fontAlgn="auto">
              <a:lnSpc>
                <a:spcPct val="100000"/>
              </a:lnSpc>
              <a:spcBef>
                <a:spcPct val="0"/>
              </a:spcBef>
              <a:spcAft>
                <a:spcPts val="0"/>
              </a:spcAft>
              <a:buClrTx/>
              <a:buSzTx/>
              <a:buFontTx/>
              <a:buNone/>
              <a:tabLst/>
              <a:defRPr sz="2300" i="1">
                <a:solidFill>
                  <a:srgbClr val="000000"/>
                </a:solidFill>
                <a:latin typeface="Segoe UI Semilight" panose="020B0402040204020203" pitchFamily="34" charset="0"/>
                <a:cs typeface="Segoe UI Semilight" panose="020B0402040204020203" pitchFamily="34" charset="0"/>
              </a:defRPr>
            </a:lvl1pPr>
          </a:lstStyle>
          <a:p>
            <a:pPr algn="l" defTabSz="951280"/>
            <a:r>
              <a:rPr lang="en-US" sz="1800" i="0" dirty="0">
                <a:latin typeface="+mn-lt"/>
              </a:rPr>
              <a:t>Zero trust transformation</a:t>
            </a:r>
          </a:p>
        </p:txBody>
      </p:sp>
      <p:sp>
        <p:nvSpPr>
          <p:cNvPr id="50" name="!!Tech Text">
            <a:extLst>
              <a:ext uri="{FF2B5EF4-FFF2-40B4-BE49-F238E27FC236}">
                <a16:creationId xmlns:a16="http://schemas.microsoft.com/office/drawing/2014/main" id="{7F2A4C12-B606-41E8-855E-D0A74CE74A7F}"/>
              </a:ext>
            </a:extLst>
          </p:cNvPr>
          <p:cNvSpPr txBox="1"/>
          <p:nvPr/>
        </p:nvSpPr>
        <p:spPr>
          <a:xfrm>
            <a:off x="1163560" y="3645867"/>
            <a:ext cx="2127377"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Technology</a:t>
            </a:r>
            <a:endParaRPr lang="gsw-CH" sz="3200" dirty="0">
              <a:solidFill>
                <a:schemeClr val="tx2"/>
              </a:solidFill>
              <a:latin typeface="Segoe UI Semibold"/>
            </a:endParaRPr>
          </a:p>
        </p:txBody>
      </p:sp>
      <p:sp>
        <p:nvSpPr>
          <p:cNvPr id="33" name="TextBox 32">
            <a:extLst>
              <a:ext uri="{FF2B5EF4-FFF2-40B4-BE49-F238E27FC236}">
                <a16:creationId xmlns:a16="http://schemas.microsoft.com/office/drawing/2014/main" id="{D794EAD5-DAF0-4D04-A1A5-6E19F8869AEF}"/>
              </a:ext>
            </a:extLst>
          </p:cNvPr>
          <p:cNvSpPr txBox="1"/>
          <p:nvPr/>
        </p:nvSpPr>
        <p:spPr>
          <a:xfrm>
            <a:off x="215593" y="4119563"/>
            <a:ext cx="3132494" cy="369332"/>
          </a:xfrm>
          <a:prstGeom prst="rect">
            <a:avLst/>
          </a:prstGeom>
          <a:noFill/>
        </p:spPr>
        <p:txBody>
          <a:bodyPr wrap="square">
            <a:spAutoFit/>
          </a:bodyPr>
          <a:lstStyle>
            <a:defPPr>
              <a:defRPr lang="en-US"/>
            </a:defPPr>
            <a:lvl1pPr marR="0" lvl="0" indent="0" algn="r" defTabSz="932719" fontAlgn="auto">
              <a:lnSpc>
                <a:spcPct val="100000"/>
              </a:lnSpc>
              <a:spcBef>
                <a:spcPct val="0"/>
              </a:spcBef>
              <a:spcAft>
                <a:spcPts val="0"/>
              </a:spcAft>
              <a:buClrTx/>
              <a:buSzTx/>
              <a:buFontTx/>
              <a:buNone/>
              <a:tabLst/>
              <a:defRPr sz="2300" i="1">
                <a:solidFill>
                  <a:srgbClr val="000000"/>
                </a:solidFill>
                <a:latin typeface="Segoe UI Semilight" panose="020B0402040204020203" pitchFamily="34" charset="0"/>
                <a:cs typeface="Segoe UI Semilight" panose="020B0402040204020203" pitchFamily="34" charset="0"/>
              </a:defRPr>
            </a:lvl1pPr>
          </a:lstStyle>
          <a:p>
            <a:pPr defTabSz="951280"/>
            <a:r>
              <a:rPr lang="en-US" sz="1800" i="0" dirty="0">
                <a:latin typeface="+mn-lt"/>
              </a:rPr>
              <a:t>Cloud transformation</a:t>
            </a:r>
          </a:p>
        </p:txBody>
      </p:sp>
      <p:sp>
        <p:nvSpPr>
          <p:cNvPr id="52" name="!!Market Text">
            <a:extLst>
              <a:ext uri="{FF2B5EF4-FFF2-40B4-BE49-F238E27FC236}">
                <a16:creationId xmlns:a16="http://schemas.microsoft.com/office/drawing/2014/main" id="{6B1DABC6-F813-4DBE-A761-11167C1A345B}"/>
              </a:ext>
            </a:extLst>
          </p:cNvPr>
          <p:cNvSpPr txBox="1"/>
          <p:nvPr/>
        </p:nvSpPr>
        <p:spPr>
          <a:xfrm>
            <a:off x="6127833" y="3299701"/>
            <a:ext cx="1321644" cy="492443"/>
          </a:xfrm>
          <a:prstGeom prst="rect">
            <a:avLst/>
          </a:prstGeom>
          <a:noFill/>
        </p:spPr>
        <p:txBody>
          <a:bodyPr wrap="none" lIns="0" tIns="0" rIns="0" bIns="0" rtlCol="0">
            <a:spAutoFit/>
          </a:bodyPr>
          <a:lstStyle/>
          <a:p>
            <a:pPr algn="ctr" defTabSz="932563">
              <a:defRPr/>
            </a:pPr>
            <a:r>
              <a:rPr lang="en-US" sz="3200" dirty="0">
                <a:solidFill>
                  <a:schemeClr val="tx2"/>
                </a:solidFill>
                <a:latin typeface="Segoe UI Semibold"/>
              </a:rPr>
              <a:t>Market</a:t>
            </a:r>
            <a:endParaRPr lang="gsw-CH" sz="3200" dirty="0">
              <a:solidFill>
                <a:schemeClr val="tx2"/>
              </a:solidFill>
              <a:latin typeface="Segoe UI Semibold"/>
            </a:endParaRPr>
          </a:p>
        </p:txBody>
      </p:sp>
      <p:sp>
        <p:nvSpPr>
          <p:cNvPr id="54" name="!!attack text">
            <a:extLst>
              <a:ext uri="{FF2B5EF4-FFF2-40B4-BE49-F238E27FC236}">
                <a16:creationId xmlns:a16="http://schemas.microsoft.com/office/drawing/2014/main" id="{BE3C2EC6-209A-43FC-8589-270DB48016C9}"/>
              </a:ext>
            </a:extLst>
          </p:cNvPr>
          <p:cNvSpPr txBox="1"/>
          <p:nvPr/>
        </p:nvSpPr>
        <p:spPr>
          <a:xfrm>
            <a:off x="4865009" y="4436561"/>
            <a:ext cx="1731243" cy="492443"/>
          </a:xfrm>
          <a:prstGeom prst="rect">
            <a:avLst/>
          </a:prstGeom>
          <a:noFill/>
        </p:spPr>
        <p:txBody>
          <a:bodyPr wrap="none" lIns="0" tIns="0" rIns="0" bIns="0" rtlCol="0">
            <a:spAutoFit/>
          </a:bodyPr>
          <a:lstStyle/>
          <a:p>
            <a:pPr algn="ctr" defTabSz="932563">
              <a:defRPr/>
            </a:pPr>
            <a:r>
              <a:rPr lang="en-US" sz="3200" dirty="0">
                <a:solidFill>
                  <a:srgbClr val="000000"/>
                </a:solidFill>
                <a:latin typeface="Segoe UI Semibold"/>
              </a:rPr>
              <a:t>Attackers</a:t>
            </a:r>
            <a:endParaRPr lang="gsw-CH" sz="3200" dirty="0">
              <a:solidFill>
                <a:srgbClr val="000000"/>
              </a:solidFill>
              <a:latin typeface="Segoe UI Semibold"/>
            </a:endParaRPr>
          </a:p>
        </p:txBody>
      </p:sp>
      <p:sp>
        <p:nvSpPr>
          <p:cNvPr id="44" name="!!blue 02">
            <a:extLst>
              <a:ext uri="{FF2B5EF4-FFF2-40B4-BE49-F238E27FC236}">
                <a16:creationId xmlns:a16="http://schemas.microsoft.com/office/drawing/2014/main" id="{7119F35D-756C-4913-8FC2-1817E5859474}"/>
              </a:ext>
              <a:ext uri="{C183D7F6-B498-43B3-948B-1728B52AA6E4}">
                <adec:decorative xmlns:adec="http://schemas.microsoft.com/office/drawing/2017/decorative" val="1"/>
              </a:ext>
            </a:extLst>
          </p:cNvPr>
          <p:cNvSpPr/>
          <p:nvPr/>
        </p:nvSpPr>
        <p:spPr bwMode="auto">
          <a:xfrm>
            <a:off x="6866846" y="1950415"/>
            <a:ext cx="906120" cy="9061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blue 01">
            <a:extLst>
              <a:ext uri="{FF2B5EF4-FFF2-40B4-BE49-F238E27FC236}">
                <a16:creationId xmlns:a16="http://schemas.microsoft.com/office/drawing/2014/main" id="{82140772-496E-4819-815A-09ABB489129B}"/>
              </a:ext>
              <a:ext uri="{C183D7F6-B498-43B3-948B-1728B52AA6E4}">
                <adec:decorative xmlns:adec="http://schemas.microsoft.com/office/drawing/2017/decorative" val="1"/>
              </a:ext>
            </a:extLst>
          </p:cNvPr>
          <p:cNvSpPr/>
          <p:nvPr/>
        </p:nvSpPr>
        <p:spPr bwMode="auto">
          <a:xfrm>
            <a:off x="5097634" y="3118185"/>
            <a:ext cx="906120" cy="9061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blue 03">
            <a:extLst>
              <a:ext uri="{FF2B5EF4-FFF2-40B4-BE49-F238E27FC236}">
                <a16:creationId xmlns:a16="http://schemas.microsoft.com/office/drawing/2014/main" id="{0CFD2C5D-E262-47F0-8989-FA59C8AC5552}"/>
              </a:ext>
              <a:ext uri="{C183D7F6-B498-43B3-948B-1728B52AA6E4}">
                <adec:decorative xmlns:adec="http://schemas.microsoft.com/office/drawing/2017/decorative" val="1"/>
              </a:ext>
            </a:extLst>
          </p:cNvPr>
          <p:cNvSpPr/>
          <p:nvPr/>
        </p:nvSpPr>
        <p:spPr bwMode="auto">
          <a:xfrm>
            <a:off x="3511674" y="3636374"/>
            <a:ext cx="906120" cy="9061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blue 04">
            <a:extLst>
              <a:ext uri="{FF2B5EF4-FFF2-40B4-BE49-F238E27FC236}">
                <a16:creationId xmlns:a16="http://schemas.microsoft.com/office/drawing/2014/main" id="{7813840F-EC11-47C7-A929-E7BE1B7BB886}"/>
              </a:ext>
              <a:ext uri="{C183D7F6-B498-43B3-948B-1728B52AA6E4}">
                <adec:decorative xmlns:adec="http://schemas.microsoft.com/office/drawing/2017/decorative" val="1"/>
              </a:ext>
            </a:extLst>
          </p:cNvPr>
          <p:cNvSpPr/>
          <p:nvPr/>
        </p:nvSpPr>
        <p:spPr bwMode="auto">
          <a:xfrm>
            <a:off x="6802615" y="5687207"/>
            <a:ext cx="906120" cy="90612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black 05">
            <a:extLst>
              <a:ext uri="{FF2B5EF4-FFF2-40B4-BE49-F238E27FC236}">
                <a16:creationId xmlns:a16="http://schemas.microsoft.com/office/drawing/2014/main" id="{FC15A275-F076-4B33-8E21-1CAC6E01E31B}"/>
              </a:ext>
              <a:ext uri="{C183D7F6-B498-43B3-948B-1728B52AA6E4}">
                <adec:decorative xmlns:adec="http://schemas.microsoft.com/office/drawing/2017/decorative" val="1"/>
              </a:ext>
            </a:extLst>
          </p:cNvPr>
          <p:cNvSpPr/>
          <p:nvPr/>
        </p:nvSpPr>
        <p:spPr bwMode="auto">
          <a:xfrm>
            <a:off x="6708970" y="4255913"/>
            <a:ext cx="906120" cy="906120"/>
          </a:xfrm>
          <a:prstGeom prst="ellipse">
            <a:avLst/>
          </a:prstGeom>
          <a:solidFill>
            <a:schemeClr val="tx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 name="Graphic 38">
            <a:extLst>
              <a:ext uri="{FF2B5EF4-FFF2-40B4-BE49-F238E27FC236}">
                <a16:creationId xmlns:a16="http://schemas.microsoft.com/office/drawing/2014/main" id="{657E8B47-92B0-4532-8D4D-12E286B6952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4769" y="3205320"/>
            <a:ext cx="731850" cy="731850"/>
          </a:xfrm>
          <a:prstGeom prst="rect">
            <a:avLst/>
          </a:prstGeom>
        </p:spPr>
      </p:pic>
      <p:pic>
        <p:nvPicPr>
          <p:cNvPr id="40" name="Graphic 39">
            <a:extLst>
              <a:ext uri="{FF2B5EF4-FFF2-40B4-BE49-F238E27FC236}">
                <a16:creationId xmlns:a16="http://schemas.microsoft.com/office/drawing/2014/main" id="{15F679C1-32C6-414A-BFCD-A30AE91DB2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2657" y="2056226"/>
            <a:ext cx="694498" cy="694498"/>
          </a:xfrm>
          <a:prstGeom prst="rect">
            <a:avLst/>
          </a:prstGeom>
        </p:spPr>
      </p:pic>
      <p:pic>
        <p:nvPicPr>
          <p:cNvPr id="42" name="Graphic 41">
            <a:extLst>
              <a:ext uri="{FF2B5EF4-FFF2-40B4-BE49-F238E27FC236}">
                <a16:creationId xmlns:a16="http://schemas.microsoft.com/office/drawing/2014/main" id="{BC3C9016-6B4C-444D-99B5-47AAB8A999B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30342" y="3755042"/>
            <a:ext cx="668785" cy="668785"/>
          </a:xfrm>
          <a:prstGeom prst="rect">
            <a:avLst/>
          </a:prstGeom>
        </p:spPr>
      </p:pic>
      <p:pic>
        <p:nvPicPr>
          <p:cNvPr id="43" name="Graphic 42">
            <a:extLst>
              <a:ext uri="{FF2B5EF4-FFF2-40B4-BE49-F238E27FC236}">
                <a16:creationId xmlns:a16="http://schemas.microsoft.com/office/drawing/2014/main" id="{40F77C7B-C5C0-4947-BD36-3F7DC09DFA7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68391" y="5752983"/>
            <a:ext cx="774569" cy="774569"/>
          </a:xfrm>
          <a:prstGeom prst="rect">
            <a:avLst/>
          </a:prstGeom>
        </p:spPr>
      </p:pic>
      <p:pic>
        <p:nvPicPr>
          <p:cNvPr id="49" name="Graphic 48">
            <a:extLst>
              <a:ext uri="{FF2B5EF4-FFF2-40B4-BE49-F238E27FC236}">
                <a16:creationId xmlns:a16="http://schemas.microsoft.com/office/drawing/2014/main" id="{CC960A62-7229-4854-803C-C27619A39D5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72667" y="4419610"/>
            <a:ext cx="578726" cy="578726"/>
          </a:xfrm>
          <a:prstGeom prst="rect">
            <a:avLst/>
          </a:prstGeom>
        </p:spPr>
      </p:pic>
    </p:spTree>
    <p:custDataLst>
      <p:tags r:id="rId1"/>
    </p:custDataLst>
    <p:extLst>
      <p:ext uri="{BB962C8B-B14F-4D97-AF65-F5344CB8AC3E}">
        <p14:creationId xmlns:p14="http://schemas.microsoft.com/office/powerpoint/2010/main" val="2927587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8D2D-E3B4-48EA-8A5B-DA41A2869397}"/>
              </a:ext>
            </a:extLst>
          </p:cNvPr>
          <p:cNvSpPr>
            <a:spLocks noGrp="1"/>
          </p:cNvSpPr>
          <p:nvPr>
            <p:ph type="title"/>
          </p:nvPr>
        </p:nvSpPr>
        <p:spPr>
          <a:xfrm>
            <a:off x="465138" y="633413"/>
            <a:ext cx="11764962" cy="1641475"/>
          </a:xfrm>
        </p:spPr>
        <p:txBody>
          <a:bodyPr/>
          <a:lstStyle/>
          <a:p>
            <a:r>
              <a:rPr lang="en-US" dirty="0">
                <a:solidFill>
                  <a:schemeClr val="tx2"/>
                </a:solidFill>
              </a:rPr>
              <a:t>Pick a middle ground </a:t>
            </a:r>
            <a:r>
              <a:rPr lang="en-US" dirty="0"/>
              <a:t>that fits your risk appetite</a:t>
            </a:r>
            <a:br>
              <a:rPr lang="en-US" dirty="0"/>
            </a:br>
            <a:r>
              <a:rPr lang="en-US" dirty="0">
                <a:latin typeface="+mn-lt"/>
              </a:rPr>
              <a:t>identify tradeoffs together, and work through decisions in teams—</a:t>
            </a:r>
            <a:br>
              <a:rPr lang="en-US" dirty="0">
                <a:latin typeface="+mn-lt"/>
              </a:rPr>
            </a:br>
            <a:r>
              <a:rPr lang="en-US" dirty="0">
                <a:solidFill>
                  <a:schemeClr val="tx2"/>
                </a:solidFill>
                <a:latin typeface="+mn-lt"/>
              </a:rPr>
              <a:t>continuously balance—adapt rapidly to the cloud—and address security risks.</a:t>
            </a:r>
          </a:p>
        </p:txBody>
      </p:sp>
      <p:grpSp>
        <p:nvGrpSpPr>
          <p:cNvPr id="34" name="Group 33" descr="Diagram of balance between productivity and security. High agility on the left, balanced in the middle, high security on the right.">
            <a:extLst>
              <a:ext uri="{FF2B5EF4-FFF2-40B4-BE49-F238E27FC236}">
                <a16:creationId xmlns:a16="http://schemas.microsoft.com/office/drawing/2014/main" id="{D812EEFC-DAC9-4DE0-BE04-156D33444E3B}"/>
              </a:ext>
            </a:extLst>
          </p:cNvPr>
          <p:cNvGrpSpPr/>
          <p:nvPr/>
        </p:nvGrpSpPr>
        <p:grpSpPr>
          <a:xfrm>
            <a:off x="2414588" y="2859830"/>
            <a:ext cx="7605712" cy="1988345"/>
            <a:chOff x="2141538" y="3650455"/>
            <a:chExt cx="8128000" cy="1878014"/>
          </a:xfrm>
        </p:grpSpPr>
        <p:sp>
          <p:nvSpPr>
            <p:cNvPr id="33" name="Right Triangle 32">
              <a:extLst>
                <a:ext uri="{FF2B5EF4-FFF2-40B4-BE49-F238E27FC236}">
                  <a16:creationId xmlns:a16="http://schemas.microsoft.com/office/drawing/2014/main" id="{FC1F516C-6CB4-413E-A2FA-54F67EB42F22}"/>
                </a:ext>
              </a:extLst>
            </p:cNvPr>
            <p:cNvSpPr/>
            <p:nvPr/>
          </p:nvSpPr>
          <p:spPr bwMode="auto">
            <a:xfrm>
              <a:off x="2141538" y="3650456"/>
              <a:ext cx="8128000" cy="1878013"/>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ight Triangle 54">
              <a:extLst>
                <a:ext uri="{FF2B5EF4-FFF2-40B4-BE49-F238E27FC236}">
                  <a16:creationId xmlns:a16="http://schemas.microsoft.com/office/drawing/2014/main" id="{56DBC352-F853-48BF-BA2F-9552091A641E}"/>
                </a:ext>
              </a:extLst>
            </p:cNvPr>
            <p:cNvSpPr/>
            <p:nvPr/>
          </p:nvSpPr>
          <p:spPr bwMode="auto">
            <a:xfrm rot="10800000">
              <a:off x="2141538" y="3650455"/>
              <a:ext cx="8128000" cy="1878013"/>
            </a:xfrm>
            <a:prstGeom prst="rtTriangle">
              <a:avLst/>
            </a:prstGeom>
            <a:solidFill>
              <a:srgbClr val="3C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F150DDAF-97B8-446F-BC1F-04D157F72DDA}"/>
              </a:ext>
              <a:ext uri="{C183D7F6-B498-43B3-948B-1728B52AA6E4}">
                <adec:decorative xmlns:adec="http://schemas.microsoft.com/office/drawing/2017/decorative" val="1"/>
              </a:ext>
            </a:extLst>
          </p:cNvPr>
          <p:cNvSpPr txBox="1"/>
          <p:nvPr/>
        </p:nvSpPr>
        <p:spPr>
          <a:xfrm>
            <a:off x="2628774" y="2403475"/>
            <a:ext cx="1347729" cy="374550"/>
          </a:xfrm>
          <a:prstGeom prst="rect">
            <a:avLst/>
          </a:prstGeom>
          <a:noFill/>
        </p:spPr>
        <p:txBody>
          <a:bodyPr wrap="none" rtlCol="0" anchor="b">
            <a:noAutofit/>
          </a:bodyPr>
          <a:lstStyle/>
          <a:p>
            <a:pPr algn="ctr" defTabSz="932597">
              <a:defRPr/>
            </a:pPr>
            <a:r>
              <a:rPr lang="en-US" sz="2000" dirty="0">
                <a:solidFill>
                  <a:srgbClr val="000000"/>
                </a:solidFill>
                <a:latin typeface="Segoe UI Semibold" panose="020B0702040204020203" pitchFamily="34" charset="0"/>
                <a:cs typeface="Segoe UI Semibold" panose="020B0702040204020203" pitchFamily="34" charset="0"/>
              </a:rPr>
              <a:t>High Agility</a:t>
            </a:r>
          </a:p>
        </p:txBody>
      </p:sp>
      <p:sp>
        <p:nvSpPr>
          <p:cNvPr id="50" name="TextBox 49">
            <a:extLst>
              <a:ext uri="{FF2B5EF4-FFF2-40B4-BE49-F238E27FC236}">
                <a16:creationId xmlns:a16="http://schemas.microsoft.com/office/drawing/2014/main" id="{C564E2F1-F49D-4D43-BDDD-E130F9DF95CA}"/>
              </a:ext>
              <a:ext uri="{C183D7F6-B498-43B3-948B-1728B52AA6E4}">
                <adec:decorative xmlns:adec="http://schemas.microsoft.com/office/drawing/2017/decorative" val="1"/>
              </a:ext>
            </a:extLst>
          </p:cNvPr>
          <p:cNvSpPr txBox="1"/>
          <p:nvPr/>
        </p:nvSpPr>
        <p:spPr>
          <a:xfrm>
            <a:off x="5179445" y="2403475"/>
            <a:ext cx="2075998" cy="374550"/>
          </a:xfrm>
          <a:prstGeom prst="rect">
            <a:avLst/>
          </a:prstGeom>
          <a:noFill/>
        </p:spPr>
        <p:txBody>
          <a:bodyPr wrap="none" rtlCol="0" anchor="b">
            <a:noAutofit/>
          </a:bodyPr>
          <a:lstStyle/>
          <a:p>
            <a:pPr algn="ctr" defTabSz="932597">
              <a:defRPr/>
            </a:pPr>
            <a:r>
              <a:rPr lang="en-US" sz="2000" dirty="0">
                <a:solidFill>
                  <a:srgbClr val="000000"/>
                </a:solidFill>
                <a:latin typeface="Segoe UI Semibold" panose="020B0702040204020203" pitchFamily="34" charset="0"/>
                <a:cs typeface="Segoe UI Semibold" panose="020B0702040204020203" pitchFamily="34" charset="0"/>
              </a:rPr>
              <a:t>Balanced</a:t>
            </a:r>
          </a:p>
        </p:txBody>
      </p:sp>
      <p:sp>
        <p:nvSpPr>
          <p:cNvPr id="47" name="TextBox 46">
            <a:extLst>
              <a:ext uri="{FF2B5EF4-FFF2-40B4-BE49-F238E27FC236}">
                <a16:creationId xmlns:a16="http://schemas.microsoft.com/office/drawing/2014/main" id="{7933030B-D9EC-4D5D-AE4C-FF680908D5F6}"/>
              </a:ext>
              <a:ext uri="{C183D7F6-B498-43B3-948B-1728B52AA6E4}">
                <adec:decorative xmlns:adec="http://schemas.microsoft.com/office/drawing/2017/decorative" val="1"/>
              </a:ext>
            </a:extLst>
          </p:cNvPr>
          <p:cNvSpPr txBox="1"/>
          <p:nvPr/>
        </p:nvSpPr>
        <p:spPr>
          <a:xfrm>
            <a:off x="8338660" y="2403475"/>
            <a:ext cx="1681640" cy="374550"/>
          </a:xfrm>
          <a:prstGeom prst="rect">
            <a:avLst/>
          </a:prstGeom>
          <a:noFill/>
        </p:spPr>
        <p:txBody>
          <a:bodyPr wrap="none" rtlCol="0" anchor="b">
            <a:noAutofit/>
          </a:bodyPr>
          <a:lstStyle/>
          <a:p>
            <a:pPr algn="ctr" defTabSz="932597">
              <a:defRPr/>
            </a:pPr>
            <a:r>
              <a:rPr lang="en-US" sz="2000" dirty="0">
                <a:solidFill>
                  <a:srgbClr val="000000"/>
                </a:solidFill>
                <a:latin typeface="Segoe UI Semibold" panose="020B0702040204020203" pitchFamily="34" charset="0"/>
                <a:cs typeface="Segoe UI Semibold" panose="020B0702040204020203" pitchFamily="34" charset="0"/>
              </a:rPr>
              <a:t>High</a:t>
            </a:r>
            <a:r>
              <a:rPr lang="en-US" sz="2000" dirty="0">
                <a:solidFill>
                  <a:prstClr val="black"/>
                </a:solidFill>
                <a:latin typeface="Segoe UI Semibold" panose="020B0702040204020203" pitchFamily="34" charset="0"/>
                <a:cs typeface="Segoe UI Semibold" panose="020B0702040204020203" pitchFamily="34" charset="0"/>
              </a:rPr>
              <a:t> </a:t>
            </a:r>
            <a:r>
              <a:rPr lang="en-US" sz="2000" dirty="0">
                <a:solidFill>
                  <a:srgbClr val="000000"/>
                </a:solidFill>
                <a:latin typeface="Segoe UI Semibold" panose="020B0702040204020203" pitchFamily="34" charset="0"/>
                <a:cs typeface="Segoe UI Semibold" panose="020B0702040204020203" pitchFamily="34" charset="0"/>
              </a:rPr>
              <a:t>Security</a:t>
            </a:r>
          </a:p>
        </p:txBody>
      </p:sp>
      <p:sp>
        <p:nvSpPr>
          <p:cNvPr id="53" name="TextBox 52">
            <a:extLst>
              <a:ext uri="{FF2B5EF4-FFF2-40B4-BE49-F238E27FC236}">
                <a16:creationId xmlns:a16="http://schemas.microsoft.com/office/drawing/2014/main" id="{8C3649B6-5A22-4187-A90D-231E460DB924}"/>
              </a:ext>
              <a:ext uri="{C183D7F6-B498-43B3-948B-1728B52AA6E4}">
                <adec:decorative xmlns:adec="http://schemas.microsoft.com/office/drawing/2017/decorative" val="1"/>
              </a:ext>
            </a:extLst>
          </p:cNvPr>
          <p:cNvSpPr txBox="1"/>
          <p:nvPr/>
        </p:nvSpPr>
        <p:spPr>
          <a:xfrm>
            <a:off x="3656057" y="3898142"/>
            <a:ext cx="1917876" cy="606047"/>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2200" dirty="0">
                <a:latin typeface="Segoe UI Semibold" panose="020B0702040204020203" pitchFamily="34" charset="0"/>
                <a:cs typeface="Segoe UI Semibold" panose="020B0702040204020203" pitchFamily="34" charset="0"/>
              </a:rPr>
              <a:t>Productivity</a:t>
            </a:r>
          </a:p>
        </p:txBody>
      </p:sp>
      <p:sp>
        <p:nvSpPr>
          <p:cNvPr id="51" name="TextBox 50">
            <a:extLst>
              <a:ext uri="{FF2B5EF4-FFF2-40B4-BE49-F238E27FC236}">
                <a16:creationId xmlns:a16="http://schemas.microsoft.com/office/drawing/2014/main" id="{5FE6DA9C-FA5F-4726-B927-D94968F9E893}"/>
              </a:ext>
              <a:ext uri="{C183D7F6-B498-43B3-948B-1728B52AA6E4}">
                <adec:decorative xmlns:adec="http://schemas.microsoft.com/office/drawing/2017/decorative" val="1"/>
              </a:ext>
            </a:extLst>
          </p:cNvPr>
          <p:cNvSpPr txBox="1"/>
          <p:nvPr/>
        </p:nvSpPr>
        <p:spPr>
          <a:xfrm>
            <a:off x="7138253" y="3133675"/>
            <a:ext cx="1402607" cy="606047"/>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200" dirty="0">
                <a:solidFill>
                  <a:schemeClr val="bg1"/>
                </a:solidFill>
                <a:latin typeface="Segoe UI Semibold" panose="020B0702040204020203" pitchFamily="34" charset="0"/>
                <a:cs typeface="Segoe UI Semibold" panose="020B0702040204020203" pitchFamily="34" charset="0"/>
              </a:rPr>
              <a:t>Security</a:t>
            </a:r>
          </a:p>
        </p:txBody>
      </p:sp>
      <p:cxnSp>
        <p:nvCxnSpPr>
          <p:cNvPr id="37" name="Straight Connector 36">
            <a:extLst>
              <a:ext uri="{FF2B5EF4-FFF2-40B4-BE49-F238E27FC236}">
                <a16:creationId xmlns:a16="http://schemas.microsoft.com/office/drawing/2014/main" id="{6F5A1332-7F17-45FD-85D1-1B51E25E3924}"/>
              </a:ext>
              <a:ext uri="{C183D7F6-B498-43B3-948B-1728B52AA6E4}">
                <adec:decorative xmlns:adec="http://schemas.microsoft.com/office/drawing/2017/decorative" val="1"/>
              </a:ext>
            </a:extLst>
          </p:cNvPr>
          <p:cNvCxnSpPr>
            <a:cxnSpLocks/>
          </p:cNvCxnSpPr>
          <p:nvPr/>
        </p:nvCxnSpPr>
        <p:spPr>
          <a:xfrm>
            <a:off x="3302638" y="2859830"/>
            <a:ext cx="0" cy="1988345"/>
          </a:xfrm>
          <a:prstGeom prst="line">
            <a:avLst/>
          </a:prstGeom>
          <a:ln w="2857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B8B8C71-B7E0-4394-8CF6-3B89AB7DB67F}"/>
              </a:ext>
              <a:ext uri="{C183D7F6-B498-43B3-948B-1728B52AA6E4}">
                <adec:decorative xmlns:adec="http://schemas.microsoft.com/office/drawing/2017/decorative" val="1"/>
              </a:ext>
            </a:extLst>
          </p:cNvPr>
          <p:cNvCxnSpPr>
            <a:cxnSpLocks/>
          </p:cNvCxnSpPr>
          <p:nvPr/>
        </p:nvCxnSpPr>
        <p:spPr>
          <a:xfrm>
            <a:off x="6241059" y="2859830"/>
            <a:ext cx="0" cy="1988345"/>
          </a:xfrm>
          <a:prstGeom prst="line">
            <a:avLst/>
          </a:prstGeom>
          <a:ln w="2857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2167D67-C4EA-4628-B2E3-8864F388F0F5}"/>
              </a:ext>
              <a:ext uri="{C183D7F6-B498-43B3-948B-1728B52AA6E4}">
                <adec:decorative xmlns:adec="http://schemas.microsoft.com/office/drawing/2017/decorative" val="1"/>
              </a:ext>
            </a:extLst>
          </p:cNvPr>
          <p:cNvCxnSpPr>
            <a:cxnSpLocks/>
          </p:cNvCxnSpPr>
          <p:nvPr/>
        </p:nvCxnSpPr>
        <p:spPr>
          <a:xfrm>
            <a:off x="9179480" y="2859830"/>
            <a:ext cx="0" cy="1988345"/>
          </a:xfrm>
          <a:prstGeom prst="line">
            <a:avLst/>
          </a:prstGeom>
          <a:ln w="2857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5" name="Freeform: Shape 74">
            <a:extLst>
              <a:ext uri="{FF2B5EF4-FFF2-40B4-BE49-F238E27FC236}">
                <a16:creationId xmlns:a16="http://schemas.microsoft.com/office/drawing/2014/main" id="{C74B438E-4E46-47D2-BE87-863AB0872A99}"/>
              </a:ext>
              <a:ext uri="{C183D7F6-B498-43B3-948B-1728B52AA6E4}">
                <adec:decorative xmlns:adec="http://schemas.microsoft.com/office/drawing/2017/decorative" val="1"/>
              </a:ext>
            </a:extLst>
          </p:cNvPr>
          <p:cNvSpPr/>
          <p:nvPr/>
        </p:nvSpPr>
        <p:spPr bwMode="auto">
          <a:xfrm>
            <a:off x="3346450" y="4201165"/>
            <a:ext cx="6451600" cy="918160"/>
          </a:xfrm>
          <a:custGeom>
            <a:avLst/>
            <a:gdLst>
              <a:gd name="connsiteX0" fmla="*/ 6819900 w 6819900"/>
              <a:gd name="connsiteY0" fmla="*/ 0 h 882650"/>
              <a:gd name="connsiteX1" fmla="*/ 6819900 w 6819900"/>
              <a:gd name="connsiteY1" fmla="*/ 882650 h 882650"/>
              <a:gd name="connsiteX2" fmla="*/ 0 w 6819900"/>
              <a:gd name="connsiteY2" fmla="*/ 882650 h 882650"/>
            </a:gdLst>
            <a:ahLst/>
            <a:cxnLst>
              <a:cxn ang="0">
                <a:pos x="connsiteX0" y="connsiteY0"/>
              </a:cxn>
              <a:cxn ang="0">
                <a:pos x="connsiteX1" y="connsiteY1"/>
              </a:cxn>
              <a:cxn ang="0">
                <a:pos x="connsiteX2" y="connsiteY2"/>
              </a:cxn>
            </a:cxnLst>
            <a:rect l="l" t="t" r="r" b="b"/>
            <a:pathLst>
              <a:path w="6819900" h="882650">
                <a:moveTo>
                  <a:pt x="6819900" y="0"/>
                </a:moveTo>
                <a:lnTo>
                  <a:pt x="6819900" y="882650"/>
                </a:lnTo>
                <a:lnTo>
                  <a:pt x="0" y="882650"/>
                </a:lnTo>
              </a:path>
            </a:pathLst>
          </a:custGeom>
          <a:noFill/>
          <a:ln w="38100" cap="rnd">
            <a:solidFill>
              <a:schemeClr val="tx2"/>
            </a:solidFill>
            <a:prstDash val="dash"/>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90372B15-FF52-4D2D-A9D2-F526B485F69E}"/>
              </a:ext>
              <a:ext uri="{C183D7F6-B498-43B3-948B-1728B52AA6E4}">
                <adec:decorative xmlns:adec="http://schemas.microsoft.com/office/drawing/2017/decorative" val="1"/>
              </a:ext>
            </a:extLst>
          </p:cNvPr>
          <p:cNvGrpSpPr/>
          <p:nvPr/>
        </p:nvGrpSpPr>
        <p:grpSpPr>
          <a:xfrm>
            <a:off x="9438053" y="3506837"/>
            <a:ext cx="694329" cy="694329"/>
            <a:chOff x="9934890" y="4297462"/>
            <a:chExt cx="694329" cy="694329"/>
          </a:xfrm>
        </p:grpSpPr>
        <p:sp>
          <p:nvSpPr>
            <p:cNvPr id="62" name="Oval 61">
              <a:extLst>
                <a:ext uri="{FF2B5EF4-FFF2-40B4-BE49-F238E27FC236}">
                  <a16:creationId xmlns:a16="http://schemas.microsoft.com/office/drawing/2014/main" id="{F6403C29-4451-41CC-9A9D-F2E767A80A24}"/>
                </a:ext>
              </a:extLst>
            </p:cNvPr>
            <p:cNvSpPr/>
            <p:nvPr/>
          </p:nvSpPr>
          <p:spPr bwMode="auto">
            <a:xfrm>
              <a:off x="9934890" y="4297462"/>
              <a:ext cx="694329" cy="694329"/>
            </a:xfrm>
            <a:prstGeom prst="ellipse">
              <a:avLst/>
            </a:prstGeom>
            <a:solidFill>
              <a:srgbClr val="3C3B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3" name="Graphic 62" descr="Warning with solid fill">
              <a:extLst>
                <a:ext uri="{FF2B5EF4-FFF2-40B4-BE49-F238E27FC236}">
                  <a16:creationId xmlns:a16="http://schemas.microsoft.com/office/drawing/2014/main" id="{82E04DB4-6B7E-4A93-B968-0F2D15351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330" y="4442902"/>
              <a:ext cx="403448" cy="403448"/>
            </a:xfrm>
            <a:prstGeom prst="rect">
              <a:avLst/>
            </a:prstGeom>
          </p:spPr>
        </p:pic>
      </p:grpSp>
      <p:sp>
        <p:nvSpPr>
          <p:cNvPr id="76" name="Freeform: Shape 75">
            <a:extLst>
              <a:ext uri="{FF2B5EF4-FFF2-40B4-BE49-F238E27FC236}">
                <a16:creationId xmlns:a16="http://schemas.microsoft.com/office/drawing/2014/main" id="{7FF9A1FF-F53D-43F5-9A4C-9A14179EEE4E}"/>
              </a:ext>
              <a:ext uri="{C183D7F6-B498-43B3-948B-1728B52AA6E4}">
                <adec:decorative xmlns:adec="http://schemas.microsoft.com/office/drawing/2017/decorative" val="1"/>
              </a:ext>
            </a:extLst>
          </p:cNvPr>
          <p:cNvSpPr/>
          <p:nvPr/>
        </p:nvSpPr>
        <p:spPr bwMode="auto">
          <a:xfrm>
            <a:off x="2603500" y="4184649"/>
            <a:ext cx="5797550" cy="1302591"/>
          </a:xfrm>
          <a:custGeom>
            <a:avLst/>
            <a:gdLst>
              <a:gd name="connsiteX0" fmla="*/ 0 w 5708650"/>
              <a:gd name="connsiteY0" fmla="*/ 0 h 1136650"/>
              <a:gd name="connsiteX1" fmla="*/ 0 w 5708650"/>
              <a:gd name="connsiteY1" fmla="*/ 1136650 h 1136650"/>
              <a:gd name="connsiteX2" fmla="*/ 5708650 w 5708650"/>
              <a:gd name="connsiteY2" fmla="*/ 1136650 h 1136650"/>
            </a:gdLst>
            <a:ahLst/>
            <a:cxnLst>
              <a:cxn ang="0">
                <a:pos x="connsiteX0" y="connsiteY0"/>
              </a:cxn>
              <a:cxn ang="0">
                <a:pos x="connsiteX1" y="connsiteY1"/>
              </a:cxn>
              <a:cxn ang="0">
                <a:pos x="connsiteX2" y="connsiteY2"/>
              </a:cxn>
            </a:cxnLst>
            <a:rect l="l" t="t" r="r" b="b"/>
            <a:pathLst>
              <a:path w="5708650" h="1136650">
                <a:moveTo>
                  <a:pt x="0" y="0"/>
                </a:moveTo>
                <a:lnTo>
                  <a:pt x="0" y="1136650"/>
                </a:lnTo>
                <a:lnTo>
                  <a:pt x="5708650" y="1136650"/>
                </a:lnTo>
              </a:path>
            </a:pathLst>
          </a:custGeom>
          <a:noFill/>
          <a:ln w="38100" cap="rnd">
            <a:solidFill>
              <a:schemeClr val="tx2"/>
            </a:solidFill>
            <a:prstDash val="dash"/>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0FDD351F-4152-4B1A-8291-B15C172FE3DC}"/>
              </a:ext>
              <a:ext uri="{C183D7F6-B498-43B3-948B-1728B52AA6E4}">
                <adec:decorative xmlns:adec="http://schemas.microsoft.com/office/drawing/2017/decorative" val="1"/>
              </a:ext>
            </a:extLst>
          </p:cNvPr>
          <p:cNvGrpSpPr/>
          <p:nvPr/>
        </p:nvGrpSpPr>
        <p:grpSpPr>
          <a:xfrm>
            <a:off x="2854302" y="4897814"/>
            <a:ext cx="448336" cy="448336"/>
            <a:chOff x="9934890" y="4297462"/>
            <a:chExt cx="694329" cy="694329"/>
          </a:xfrm>
        </p:grpSpPr>
        <p:sp>
          <p:nvSpPr>
            <p:cNvPr id="78" name="Oval 77">
              <a:extLst>
                <a:ext uri="{FF2B5EF4-FFF2-40B4-BE49-F238E27FC236}">
                  <a16:creationId xmlns:a16="http://schemas.microsoft.com/office/drawing/2014/main" id="{880FF6CD-B406-4472-9C6C-0563B20C3FFD}"/>
                </a:ext>
              </a:extLst>
            </p:cNvPr>
            <p:cNvSpPr/>
            <p:nvPr/>
          </p:nvSpPr>
          <p:spPr bwMode="auto">
            <a:xfrm>
              <a:off x="9934890" y="4297462"/>
              <a:ext cx="694329" cy="694329"/>
            </a:xfrm>
            <a:prstGeom prst="ellipse">
              <a:avLst/>
            </a:prstGeom>
            <a:solidFill>
              <a:schemeClr val="tx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Graphic 78" descr="Warning with solid fill">
              <a:extLst>
                <a:ext uri="{FF2B5EF4-FFF2-40B4-BE49-F238E27FC236}">
                  <a16:creationId xmlns:a16="http://schemas.microsoft.com/office/drawing/2014/main" id="{044F0940-2B9D-4E97-BFED-5AEFABB6095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086067" y="4389588"/>
              <a:ext cx="409366" cy="409366"/>
            </a:xfrm>
            <a:prstGeom prst="rect">
              <a:avLst/>
            </a:prstGeom>
          </p:spPr>
        </p:pic>
      </p:grpSp>
      <p:grpSp>
        <p:nvGrpSpPr>
          <p:cNvPr id="80" name="Group 79">
            <a:extLst>
              <a:ext uri="{FF2B5EF4-FFF2-40B4-BE49-F238E27FC236}">
                <a16:creationId xmlns:a16="http://schemas.microsoft.com/office/drawing/2014/main" id="{D72A01F8-1672-4DA3-A755-A5DA4460B0D8}"/>
              </a:ext>
              <a:ext uri="{C183D7F6-B498-43B3-948B-1728B52AA6E4}">
                <adec:decorative xmlns:adec="http://schemas.microsoft.com/office/drawing/2017/decorative" val="1"/>
              </a:ext>
            </a:extLst>
          </p:cNvPr>
          <p:cNvGrpSpPr/>
          <p:nvPr/>
        </p:nvGrpSpPr>
        <p:grpSpPr>
          <a:xfrm>
            <a:off x="8536756" y="5263072"/>
            <a:ext cx="448336" cy="448336"/>
            <a:chOff x="9934890" y="4297462"/>
            <a:chExt cx="694329" cy="694329"/>
          </a:xfrm>
        </p:grpSpPr>
        <p:sp>
          <p:nvSpPr>
            <p:cNvPr id="81" name="Oval 80">
              <a:extLst>
                <a:ext uri="{FF2B5EF4-FFF2-40B4-BE49-F238E27FC236}">
                  <a16:creationId xmlns:a16="http://schemas.microsoft.com/office/drawing/2014/main" id="{FA1A21E4-5653-41F0-8494-BA2713118292}"/>
                </a:ext>
              </a:extLst>
            </p:cNvPr>
            <p:cNvSpPr/>
            <p:nvPr/>
          </p:nvSpPr>
          <p:spPr bwMode="auto">
            <a:xfrm>
              <a:off x="9934890" y="4297462"/>
              <a:ext cx="694329" cy="694329"/>
            </a:xfrm>
            <a:prstGeom prst="ellipse">
              <a:avLst/>
            </a:prstGeom>
            <a:solidFill>
              <a:schemeClr val="tx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2" name="Graphic 81" descr="Warning with solid fill">
              <a:extLst>
                <a:ext uri="{FF2B5EF4-FFF2-40B4-BE49-F238E27FC236}">
                  <a16:creationId xmlns:a16="http://schemas.microsoft.com/office/drawing/2014/main" id="{89769417-C0F7-479F-B0F4-01C0F61C2E0B}"/>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086067" y="4389588"/>
              <a:ext cx="409366" cy="409366"/>
            </a:xfrm>
            <a:prstGeom prst="rect">
              <a:avLst/>
            </a:prstGeom>
          </p:spPr>
        </p:pic>
      </p:grpSp>
      <p:grpSp>
        <p:nvGrpSpPr>
          <p:cNvPr id="61" name="Group 60">
            <a:extLst>
              <a:ext uri="{FF2B5EF4-FFF2-40B4-BE49-F238E27FC236}">
                <a16:creationId xmlns:a16="http://schemas.microsoft.com/office/drawing/2014/main" id="{71AEDAEF-9379-4920-9B62-56CFDBCDBAAA}"/>
              </a:ext>
              <a:ext uri="{C183D7F6-B498-43B3-948B-1728B52AA6E4}">
                <adec:decorative xmlns:adec="http://schemas.microsoft.com/office/drawing/2017/decorative" val="1"/>
              </a:ext>
            </a:extLst>
          </p:cNvPr>
          <p:cNvGrpSpPr/>
          <p:nvPr/>
        </p:nvGrpSpPr>
        <p:grpSpPr>
          <a:xfrm>
            <a:off x="2254891" y="3506837"/>
            <a:ext cx="694329" cy="694329"/>
            <a:chOff x="1787840" y="4297462"/>
            <a:chExt cx="694329" cy="694329"/>
          </a:xfrm>
        </p:grpSpPr>
        <p:sp>
          <p:nvSpPr>
            <p:cNvPr id="59" name="Oval 58">
              <a:extLst>
                <a:ext uri="{FF2B5EF4-FFF2-40B4-BE49-F238E27FC236}">
                  <a16:creationId xmlns:a16="http://schemas.microsoft.com/office/drawing/2014/main" id="{3BB2ED43-0C99-4692-986A-FDDE3B55B138}"/>
                </a:ext>
              </a:extLst>
            </p:cNvPr>
            <p:cNvSpPr/>
            <p:nvPr/>
          </p:nvSpPr>
          <p:spPr bwMode="auto">
            <a:xfrm>
              <a:off x="1787840" y="4297462"/>
              <a:ext cx="694329" cy="694329"/>
            </a:xfrm>
            <a:prstGeom prst="ellipse">
              <a:avLst/>
            </a:prstGeom>
            <a:solidFill>
              <a:schemeClr val="accent5"/>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descr="Warning with solid fill">
              <a:extLst>
                <a:ext uri="{FF2B5EF4-FFF2-40B4-BE49-F238E27FC236}">
                  <a16:creationId xmlns:a16="http://schemas.microsoft.com/office/drawing/2014/main" id="{00087479-1B64-4CB9-A5CC-ED12019CDC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3280" y="4442902"/>
              <a:ext cx="403448" cy="403448"/>
            </a:xfrm>
            <a:prstGeom prst="rect">
              <a:avLst/>
            </a:prstGeom>
          </p:spPr>
        </p:pic>
      </p:grpSp>
      <p:sp>
        <p:nvSpPr>
          <p:cNvPr id="70" name="TextBox 69">
            <a:extLst>
              <a:ext uri="{FF2B5EF4-FFF2-40B4-BE49-F238E27FC236}">
                <a16:creationId xmlns:a16="http://schemas.microsoft.com/office/drawing/2014/main" id="{9A0BB70B-21A7-4D57-BEC5-A4494BD0838E}"/>
              </a:ext>
            </a:extLst>
          </p:cNvPr>
          <p:cNvSpPr txBox="1"/>
          <p:nvPr/>
        </p:nvSpPr>
        <p:spPr>
          <a:xfrm>
            <a:off x="454576" y="3506837"/>
            <a:ext cx="1887292" cy="1077218"/>
          </a:xfrm>
          <a:prstGeom prst="rect">
            <a:avLst/>
          </a:prstGeom>
          <a:noFill/>
        </p:spPr>
        <p:txBody>
          <a:bodyPr wrap="square">
            <a:spAutoFit/>
          </a:bodyPr>
          <a:lstStyle/>
          <a:p>
            <a:pPr defTabSz="932597">
              <a:defRPr/>
            </a:pPr>
            <a:r>
              <a:rPr lang="en-US" sz="1600" dirty="0">
                <a:solidFill>
                  <a:schemeClr val="tx1"/>
                </a:solidFill>
                <a:latin typeface="+mj-lt"/>
                <a:ea typeface="Calibri" panose="020F0502020204030204" pitchFamily="34" charset="0"/>
                <a:cs typeface="Segoe UI Semibold" panose="020B0702040204020203" pitchFamily="34" charset="0"/>
              </a:rPr>
              <a:t>Skipping</a:t>
            </a:r>
            <a:r>
              <a:rPr lang="en-US" sz="1600" b="1" dirty="0">
                <a:solidFill>
                  <a:schemeClr val="tx1"/>
                </a:solidFill>
                <a:latin typeface="+mj-lt"/>
                <a:ea typeface="Calibri" panose="020F0502020204030204" pitchFamily="34" charset="0"/>
                <a:cs typeface="Segoe UI Semibold" panose="020B0702040204020203" pitchFamily="34" charset="0"/>
              </a:rPr>
              <a:t> </a:t>
            </a:r>
            <a:r>
              <a:rPr lang="en-US" sz="1600" dirty="0">
                <a:solidFill>
                  <a:schemeClr val="tx1"/>
                </a:solidFill>
                <a:latin typeface="+mj-lt"/>
                <a:ea typeface="Calibri" panose="020F0502020204030204" pitchFamily="34" charset="0"/>
                <a:cs typeface="Segoe UI Semibold" panose="020B0702040204020203" pitchFamily="34" charset="0"/>
              </a:rPr>
              <a:t>security</a:t>
            </a:r>
            <a:r>
              <a:rPr lang="en-US" sz="1600" b="1" dirty="0">
                <a:solidFill>
                  <a:schemeClr val="tx1"/>
                </a:solidFill>
                <a:latin typeface="+mj-lt"/>
                <a:ea typeface="Calibri" panose="020F0502020204030204" pitchFamily="34" charset="0"/>
                <a:cs typeface="Segoe UI Semibold" panose="020B0702040204020203" pitchFamily="34" charset="0"/>
              </a:rPr>
              <a:t> </a:t>
            </a:r>
            <a:r>
              <a:rPr lang="en-US" sz="1600" dirty="0">
                <a:solidFill>
                  <a:schemeClr val="tx1"/>
                </a:solidFill>
                <a:ea typeface="Calibri" panose="020F0502020204030204" pitchFamily="34" charset="0"/>
                <a:cs typeface="Times New Roman" panose="02020603050405020304" pitchFamily="18" charset="0"/>
              </a:rPr>
              <a:t>increases number and impact of security incidents</a:t>
            </a:r>
          </a:p>
        </p:txBody>
      </p:sp>
      <p:sp>
        <p:nvSpPr>
          <p:cNvPr id="71" name="TextBox 70">
            <a:extLst>
              <a:ext uri="{FF2B5EF4-FFF2-40B4-BE49-F238E27FC236}">
                <a16:creationId xmlns:a16="http://schemas.microsoft.com/office/drawing/2014/main" id="{6F2AD19E-CCA3-4F59-BC7C-9AAB8A29E30F}"/>
              </a:ext>
            </a:extLst>
          </p:cNvPr>
          <p:cNvSpPr txBox="1"/>
          <p:nvPr/>
        </p:nvSpPr>
        <p:spPr>
          <a:xfrm>
            <a:off x="10165740" y="3506837"/>
            <a:ext cx="2269148" cy="1569660"/>
          </a:xfrm>
          <a:prstGeom prst="rect">
            <a:avLst/>
          </a:prstGeom>
          <a:noFill/>
        </p:spPr>
        <p:txBody>
          <a:bodyPr wrap="square">
            <a:spAutoFit/>
          </a:bodyPr>
          <a:lstStyle/>
          <a:p>
            <a:pPr defTabSz="932597">
              <a:defRPr/>
            </a:pPr>
            <a:r>
              <a:rPr lang="en-US" sz="1600" dirty="0">
                <a:solidFill>
                  <a:schemeClr val="tx1"/>
                </a:solidFill>
                <a:latin typeface="+mj-lt"/>
                <a:ea typeface="Calibri" panose="020F0502020204030204" pitchFamily="34" charset="0"/>
                <a:cs typeface="Segoe UI Semibold" panose="020B0702040204020203" pitchFamily="34" charset="0"/>
              </a:rPr>
              <a:t>Restrictive security </a:t>
            </a:r>
            <a:br>
              <a:rPr lang="en-US" sz="1600" dirty="0">
                <a:solidFill>
                  <a:schemeClr val="tx1"/>
                </a:solidFill>
                <a:latin typeface="+mj-lt"/>
                <a:ea typeface="Calibri" panose="020F0502020204030204" pitchFamily="34" charset="0"/>
                <a:cs typeface="Segoe UI Semibold" panose="020B0702040204020203" pitchFamily="34" charset="0"/>
              </a:rPr>
            </a:br>
            <a:r>
              <a:rPr lang="en-US" sz="1600" dirty="0">
                <a:solidFill>
                  <a:schemeClr val="tx1"/>
                </a:solidFill>
                <a:ea typeface="Calibri" panose="020F0502020204030204" pitchFamily="34" charset="0"/>
                <a:cs typeface="Segoe UI Semibold" panose="020B0702040204020203" pitchFamily="34" charset="0"/>
              </a:rPr>
              <a:t>inhibits productivity and incentivizes people to bypass authorized systems and protections</a:t>
            </a:r>
          </a:p>
        </p:txBody>
      </p:sp>
      <p:grpSp>
        <p:nvGrpSpPr>
          <p:cNvPr id="83" name="Group 82" descr="Too little security leads to increased risk.&#10;Too much security also leads to increased risk.&#10;">
            <a:extLst>
              <a:ext uri="{FF2B5EF4-FFF2-40B4-BE49-F238E27FC236}">
                <a16:creationId xmlns:a16="http://schemas.microsoft.com/office/drawing/2014/main" id="{559D582F-4E53-4792-8AC7-CDC0A65F1E1D}"/>
              </a:ext>
            </a:extLst>
          </p:cNvPr>
          <p:cNvGrpSpPr/>
          <p:nvPr/>
        </p:nvGrpSpPr>
        <p:grpSpPr>
          <a:xfrm>
            <a:off x="1442306" y="5992534"/>
            <a:ext cx="9550276" cy="631824"/>
            <a:chOff x="1648147" y="5992534"/>
            <a:chExt cx="9550276" cy="631824"/>
          </a:xfrm>
        </p:grpSpPr>
        <p:sp>
          <p:nvSpPr>
            <p:cNvPr id="36" name="TextBox 35">
              <a:extLst>
                <a:ext uri="{FF2B5EF4-FFF2-40B4-BE49-F238E27FC236}">
                  <a16:creationId xmlns:a16="http://schemas.microsoft.com/office/drawing/2014/main" id="{115184A3-3FF0-4781-866E-13883D3D100C}"/>
                </a:ext>
              </a:extLst>
            </p:cNvPr>
            <p:cNvSpPr txBox="1"/>
            <p:nvPr/>
          </p:nvSpPr>
          <p:spPr>
            <a:xfrm>
              <a:off x="1648147" y="5994514"/>
              <a:ext cx="2998986" cy="627864"/>
            </a:xfrm>
            <a:prstGeom prst="rect">
              <a:avLst/>
            </a:prstGeom>
            <a:noFill/>
          </p:spPr>
          <p:txBody>
            <a:bodyPr wrap="square" lIns="182880" tIns="146304" rIns="182880" bIns="146304" rtlCol="0" anchor="ctr">
              <a:spAutoFit/>
            </a:bodyPr>
            <a:lstStyle/>
            <a:p>
              <a:pPr algn="ctr">
                <a:lnSpc>
                  <a:spcPct val="90000"/>
                </a:lnSpc>
                <a:spcAft>
                  <a:spcPts val="600"/>
                </a:spcAft>
              </a:pPr>
              <a:r>
                <a:rPr kumimoji="0" lang="en-US" sz="2400" b="0" i="0" u="none" strike="noStrike" kern="1200" cap="none" spc="-52" normalizeH="0" baseline="0" noProof="0" dirty="0">
                  <a:ln w="3175">
                    <a:noFill/>
                  </a:ln>
                  <a:effectLst/>
                  <a:uLnTx/>
                  <a:uFillTx/>
                  <a:cs typeface="Segoe UI" pitchFamily="34" charset="0"/>
                </a:rPr>
                <a:t>Too little security</a:t>
              </a:r>
              <a:endParaRPr lang="en-US" sz="2400" dirty="0"/>
            </a:p>
          </p:txBody>
        </p:sp>
        <p:sp>
          <p:nvSpPr>
            <p:cNvPr id="39" name="TextBox 38">
              <a:extLst>
                <a:ext uri="{FF2B5EF4-FFF2-40B4-BE49-F238E27FC236}">
                  <a16:creationId xmlns:a16="http://schemas.microsoft.com/office/drawing/2014/main" id="{357D436B-C689-4E9B-B864-93D016C333F5}"/>
                </a:ext>
              </a:extLst>
            </p:cNvPr>
            <p:cNvSpPr txBox="1"/>
            <p:nvPr/>
          </p:nvSpPr>
          <p:spPr>
            <a:xfrm>
              <a:off x="5091113" y="5992534"/>
              <a:ext cx="2513012" cy="631824"/>
            </a:xfrm>
            <a:prstGeom prst="rect">
              <a:avLst/>
            </a:prstGeom>
            <a:noFill/>
          </p:spPr>
          <p:txBody>
            <a:bodyPr wrap="square" anchor="ctr">
              <a:noAutofit/>
            </a:bodyPr>
            <a:lstStyle/>
            <a:p>
              <a:pPr algn="ctr" defTabSz="951280">
                <a:spcBef>
                  <a:spcPct val="0"/>
                </a:spcBef>
                <a:defRPr/>
              </a:pPr>
              <a:r>
                <a:rPr lang="en-US" sz="2400" b="1" spc="-52" dirty="0">
                  <a:ln w="3175">
                    <a:noFill/>
                  </a:ln>
                  <a:solidFill>
                    <a:schemeClr val="tx2"/>
                  </a:solidFill>
                  <a:cs typeface="Segoe UI" pitchFamily="34" charset="0"/>
                </a:rPr>
                <a:t>Increased risk</a:t>
              </a:r>
            </a:p>
          </p:txBody>
        </p:sp>
        <p:sp>
          <p:nvSpPr>
            <p:cNvPr id="42" name="TextBox 41">
              <a:extLst>
                <a:ext uri="{FF2B5EF4-FFF2-40B4-BE49-F238E27FC236}">
                  <a16:creationId xmlns:a16="http://schemas.microsoft.com/office/drawing/2014/main" id="{448E2069-FAD2-4BA1-A29A-A2BCBAB8163D}"/>
                </a:ext>
              </a:extLst>
            </p:cNvPr>
            <p:cNvSpPr txBox="1"/>
            <p:nvPr/>
          </p:nvSpPr>
          <p:spPr>
            <a:xfrm>
              <a:off x="8199437" y="5994514"/>
              <a:ext cx="2998986" cy="627864"/>
            </a:xfrm>
            <a:prstGeom prst="rect">
              <a:avLst/>
            </a:prstGeom>
            <a:noFill/>
          </p:spPr>
          <p:txBody>
            <a:bodyPr wrap="square" lIns="182880" tIns="146304" rIns="182880" bIns="146304" rtlCol="0" anchor="ctr">
              <a:spAutoFit/>
            </a:bodyPr>
            <a:lstStyle/>
            <a:p>
              <a:pPr algn="ctr">
                <a:lnSpc>
                  <a:spcPct val="90000"/>
                </a:lnSpc>
                <a:spcAft>
                  <a:spcPts val="600"/>
                </a:spcAft>
              </a:pPr>
              <a:r>
                <a:rPr kumimoji="0" lang="en-US" sz="2400" b="0" i="0" u="none" strike="noStrike" kern="1200" cap="none" spc="-52" normalizeH="0" baseline="0" noProof="0" dirty="0">
                  <a:ln w="3175">
                    <a:noFill/>
                  </a:ln>
                  <a:effectLst/>
                  <a:uLnTx/>
                  <a:uFillTx/>
                  <a:cs typeface="Segoe UI" pitchFamily="34" charset="0"/>
                </a:rPr>
                <a:t>Too much security</a:t>
              </a:r>
              <a:endParaRPr lang="en-US" sz="2400" dirty="0"/>
            </a:p>
          </p:txBody>
        </p:sp>
        <p:cxnSp>
          <p:nvCxnSpPr>
            <p:cNvPr id="30" name="Straight Connector 29">
              <a:extLst>
                <a:ext uri="{FF2B5EF4-FFF2-40B4-BE49-F238E27FC236}">
                  <a16:creationId xmlns:a16="http://schemas.microsoft.com/office/drawing/2014/main" id="{DC4BDBF9-53B0-4A97-9552-6C5470902F77}"/>
                </a:ext>
              </a:extLst>
            </p:cNvPr>
            <p:cNvCxnSpPr>
              <a:cxnSpLocks/>
            </p:cNvCxnSpPr>
            <p:nvPr/>
          </p:nvCxnSpPr>
          <p:spPr>
            <a:xfrm>
              <a:off x="4421708" y="6317578"/>
              <a:ext cx="450850" cy="0"/>
            </a:xfrm>
            <a:prstGeom prst="line">
              <a:avLst/>
            </a:prstGeom>
            <a:ln w="38100">
              <a:solidFill>
                <a:schemeClr val="tx2"/>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31D8D4-04D0-4B81-84DE-55B6DFF31261}"/>
                </a:ext>
              </a:extLst>
            </p:cNvPr>
            <p:cNvCxnSpPr>
              <a:cxnSpLocks/>
            </p:cNvCxnSpPr>
            <p:nvPr/>
          </p:nvCxnSpPr>
          <p:spPr>
            <a:xfrm flipH="1">
              <a:off x="7869187" y="6317578"/>
              <a:ext cx="450850" cy="0"/>
            </a:xfrm>
            <a:prstGeom prst="line">
              <a:avLst/>
            </a:prstGeom>
            <a:ln w="38100">
              <a:solidFill>
                <a:schemeClr val="tx2"/>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0240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6" presetClass="entr" presetSubtype="42"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arn(outHorizontal)">
                                      <p:cBhvr>
                                        <p:cTn id="17" dur="500"/>
                                        <p:tgtEl>
                                          <p:spTgt spid="37"/>
                                        </p:tgtEl>
                                      </p:cBhvr>
                                    </p:animEffect>
                                  </p:childTnLst>
                                </p:cTn>
                              </p:par>
                              <p:par>
                                <p:cTn id="18" presetID="16" presetClass="entr" presetSubtype="42" fill="hold"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barn(outHorizontal)">
                                      <p:cBhvr>
                                        <p:cTn id="20" dur="500"/>
                                        <p:tgtEl>
                                          <p:spTgt spid="57"/>
                                        </p:tgtEl>
                                      </p:cBhvr>
                                    </p:animEffect>
                                  </p:childTnLst>
                                </p:cTn>
                              </p:par>
                              <p:par>
                                <p:cTn id="21" presetID="16" presetClass="entr" presetSubtype="42"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barn(outHorizontal)">
                                      <p:cBhvr>
                                        <p:cTn id="23" dur="500"/>
                                        <p:tgtEl>
                                          <p:spTgt spid="5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anim calcmode="lin" valueType="num">
                                      <p:cBhvr>
                                        <p:cTn id="27" dur="500" fill="hold"/>
                                        <p:tgtEl>
                                          <p:spTgt spid="49"/>
                                        </p:tgtEl>
                                        <p:attrNameLst>
                                          <p:attrName>ppt_x</p:attrName>
                                        </p:attrNameLst>
                                      </p:cBhvr>
                                      <p:tavLst>
                                        <p:tav tm="0">
                                          <p:val>
                                            <p:strVal val="#ppt_x"/>
                                          </p:val>
                                        </p:tav>
                                        <p:tav tm="100000">
                                          <p:val>
                                            <p:strVal val="#ppt_x"/>
                                          </p:val>
                                        </p:tav>
                                      </p:tavLst>
                                    </p:anim>
                                    <p:anim calcmode="lin" valueType="num">
                                      <p:cBhvr>
                                        <p:cTn id="28" dur="500" fill="hold"/>
                                        <p:tgtEl>
                                          <p:spTgt spid="4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anim calcmode="lin" valueType="num">
                                      <p:cBhvr>
                                        <p:cTn id="32" dur="500" fill="hold"/>
                                        <p:tgtEl>
                                          <p:spTgt spid="50"/>
                                        </p:tgtEl>
                                        <p:attrNameLst>
                                          <p:attrName>ppt_x</p:attrName>
                                        </p:attrNameLst>
                                      </p:cBhvr>
                                      <p:tavLst>
                                        <p:tav tm="0">
                                          <p:val>
                                            <p:strVal val="#ppt_x"/>
                                          </p:val>
                                        </p:tav>
                                        <p:tav tm="100000">
                                          <p:val>
                                            <p:strVal val="#ppt_x"/>
                                          </p:val>
                                        </p:tav>
                                      </p:tavLst>
                                    </p:anim>
                                    <p:anim calcmode="lin" valueType="num">
                                      <p:cBhvr>
                                        <p:cTn id="33" dur="500" fill="hold"/>
                                        <p:tgtEl>
                                          <p:spTgt spid="5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anim calcmode="lin" valueType="num">
                                      <p:cBhvr>
                                        <p:cTn id="37" dur="500" fill="hold"/>
                                        <p:tgtEl>
                                          <p:spTgt spid="47"/>
                                        </p:tgtEl>
                                        <p:attrNameLst>
                                          <p:attrName>ppt_x</p:attrName>
                                        </p:attrNameLst>
                                      </p:cBhvr>
                                      <p:tavLst>
                                        <p:tav tm="0">
                                          <p:val>
                                            <p:strVal val="#ppt_x"/>
                                          </p:val>
                                        </p:tav>
                                        <p:tav tm="100000">
                                          <p:val>
                                            <p:strVal val="#ppt_x"/>
                                          </p:val>
                                        </p:tav>
                                      </p:tavLst>
                                    </p:anim>
                                    <p:anim calcmode="lin" valueType="num">
                                      <p:cBhvr>
                                        <p:cTn id="38" dur="5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childTnLst>
                          </p:cTn>
                        </p:par>
                        <p:par>
                          <p:cTn id="53" fill="hold">
                            <p:stCondLst>
                              <p:cond delay="1000"/>
                            </p:stCondLst>
                            <p:childTnLst>
                              <p:par>
                                <p:cTn id="54" presetID="53" presetClass="entr" presetSubtype="16"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 calcmode="lin" valueType="num">
                                      <p:cBhvr>
                                        <p:cTn id="56" dur="500" fill="hold"/>
                                        <p:tgtEl>
                                          <p:spTgt spid="80"/>
                                        </p:tgtEl>
                                        <p:attrNameLst>
                                          <p:attrName>ppt_w</p:attrName>
                                        </p:attrNameLst>
                                      </p:cBhvr>
                                      <p:tavLst>
                                        <p:tav tm="0">
                                          <p:val>
                                            <p:fltVal val="0"/>
                                          </p:val>
                                        </p:tav>
                                        <p:tav tm="100000">
                                          <p:val>
                                            <p:strVal val="#ppt_w"/>
                                          </p:val>
                                        </p:tav>
                                      </p:tavLst>
                                    </p:anim>
                                    <p:anim calcmode="lin" valueType="num">
                                      <p:cBhvr>
                                        <p:cTn id="57" dur="500" fill="hold"/>
                                        <p:tgtEl>
                                          <p:spTgt spid="80"/>
                                        </p:tgtEl>
                                        <p:attrNameLst>
                                          <p:attrName>ppt_h</p:attrName>
                                        </p:attrNameLst>
                                      </p:cBhvr>
                                      <p:tavLst>
                                        <p:tav tm="0">
                                          <p:val>
                                            <p:fltVal val="0"/>
                                          </p:val>
                                        </p:tav>
                                        <p:tav tm="100000">
                                          <p:val>
                                            <p:strVal val="#ppt_h"/>
                                          </p:val>
                                        </p:tav>
                                      </p:tavLst>
                                    </p:anim>
                                    <p:animEffect transition="in" filter="fade">
                                      <p:cBhvr>
                                        <p:cTn id="58" dur="500"/>
                                        <p:tgtEl>
                                          <p:spTgt spid="8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right)">
                                      <p:cBhvr>
                                        <p:cTn id="72" dur="500"/>
                                        <p:tgtEl>
                                          <p:spTgt spid="75"/>
                                        </p:tgtEl>
                                      </p:cBhvr>
                                    </p:animEffect>
                                  </p:childTnLst>
                                </p:cTn>
                              </p:par>
                            </p:childTnLst>
                          </p:cTn>
                        </p:par>
                        <p:par>
                          <p:cTn id="73" fill="hold">
                            <p:stCondLst>
                              <p:cond delay="1000"/>
                            </p:stCondLst>
                            <p:childTnLst>
                              <p:par>
                                <p:cTn id="74" presetID="53" presetClass="entr" presetSubtype="16" fill="hold" nodeType="after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animEffect transition="in" filter="fade">
                                      <p:cBhvr>
                                        <p:cTn id="78" dur="500"/>
                                        <p:tgtEl>
                                          <p:spTgt spid="77"/>
                                        </p:tgtEl>
                                      </p:cBhvr>
                                    </p:animEffect>
                                  </p:childTnLst>
                                </p:cTn>
                              </p:par>
                            </p:childTnLst>
                          </p:cTn>
                        </p:par>
                        <p:par>
                          <p:cTn id="79" fill="hold">
                            <p:stCondLst>
                              <p:cond delay="1500"/>
                            </p:stCondLst>
                            <p:childTnLst>
                              <p:par>
                                <p:cTn id="80" presetID="2" presetClass="entr" presetSubtype="4" decel="100000" fill="hold" nodeType="afterEffect">
                                  <p:stCondLst>
                                    <p:cond delay="0"/>
                                  </p:stCondLst>
                                  <p:childTnLst>
                                    <p:set>
                                      <p:cBhvr>
                                        <p:cTn id="81" dur="1" fill="hold">
                                          <p:stCondLst>
                                            <p:cond delay="0"/>
                                          </p:stCondLst>
                                        </p:cTn>
                                        <p:tgtEl>
                                          <p:spTgt spid="83"/>
                                        </p:tgtEl>
                                        <p:attrNameLst>
                                          <p:attrName>style.visibility</p:attrName>
                                        </p:attrNameLst>
                                      </p:cBhvr>
                                      <p:to>
                                        <p:strVal val="visible"/>
                                      </p:to>
                                    </p:set>
                                    <p:anim calcmode="lin" valueType="num">
                                      <p:cBhvr additive="base">
                                        <p:cTn id="82" dur="500" fill="hold"/>
                                        <p:tgtEl>
                                          <p:spTgt spid="83"/>
                                        </p:tgtEl>
                                        <p:attrNameLst>
                                          <p:attrName>ppt_x</p:attrName>
                                        </p:attrNameLst>
                                      </p:cBhvr>
                                      <p:tavLst>
                                        <p:tav tm="0">
                                          <p:val>
                                            <p:strVal val="#ppt_x"/>
                                          </p:val>
                                        </p:tav>
                                        <p:tav tm="100000">
                                          <p:val>
                                            <p:strVal val="#ppt_x"/>
                                          </p:val>
                                        </p:tav>
                                      </p:tavLst>
                                    </p:anim>
                                    <p:anim calcmode="lin" valueType="num">
                                      <p:cBhvr additive="base">
                                        <p:cTn id="83"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47" grpId="0"/>
      <p:bldP spid="53" grpId="0"/>
      <p:bldP spid="51" grpId="0"/>
      <p:bldP spid="75" grpId="0" animBg="1"/>
      <p:bldP spid="76" grpId="0" animBg="1"/>
      <p:bldP spid="70" grpId="0"/>
      <p:bldP spid="7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a:xfrm>
            <a:off x="465080" y="632780"/>
            <a:ext cx="11531716" cy="411162"/>
          </a:xfrm>
        </p:spPr>
        <p:txBody>
          <a:bodyPr/>
          <a:lstStyle/>
          <a:p>
            <a:r>
              <a:rPr lang="en-US" dirty="0"/>
              <a:t>Security is shifting towards continuous improvement</a:t>
            </a:r>
            <a:endParaRPr lang="gsw-CH" dirty="0"/>
          </a:p>
        </p:txBody>
      </p:sp>
      <p:sp>
        <p:nvSpPr>
          <p:cNvPr id="15" name="Rectangle 14">
            <a:extLst>
              <a:ext uri="{FF2B5EF4-FFF2-40B4-BE49-F238E27FC236}">
                <a16:creationId xmlns:a16="http://schemas.microsoft.com/office/drawing/2014/main" id="{CC7A5886-2471-466A-83F3-D74AA377EFB8}"/>
              </a:ext>
              <a:ext uri="{C183D7F6-B498-43B3-948B-1728B52AA6E4}">
                <adec:decorative xmlns:adec="http://schemas.microsoft.com/office/drawing/2017/decorative" val="1"/>
              </a:ext>
            </a:extLst>
          </p:cNvPr>
          <p:cNvSpPr/>
          <p:nvPr/>
        </p:nvSpPr>
        <p:spPr bwMode="auto">
          <a:xfrm>
            <a:off x="0" y="1051810"/>
            <a:ext cx="12465492" cy="61845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a:ea typeface="Segoe UI" pitchFamily="34" charset="0"/>
              <a:cs typeface="Segoe UI" pitchFamily="34" charset="0"/>
            </a:endParaRPr>
          </a:p>
        </p:txBody>
      </p:sp>
      <p:cxnSp>
        <p:nvCxnSpPr>
          <p:cNvPr id="8" name="Straight Connector 7" descr="Diagram showing a flywheel, starting with Governance. An arrow points right to a 3 part cycle. Governance points to Architecture to Policies and Standards to Posture management. Asset protection at the center, surrounded by 3 pillars, access control, innovation, security, and security operations. ">
            <a:extLst>
              <a:ext uri="{FF2B5EF4-FFF2-40B4-BE49-F238E27FC236}">
                <a16:creationId xmlns:a16="http://schemas.microsoft.com/office/drawing/2014/main" id="{FA83B2FF-0BAD-4144-AEB5-5BA8EEE5A57A}"/>
              </a:ext>
            </a:extLst>
          </p:cNvPr>
          <p:cNvCxnSpPr>
            <a:cxnSpLocks/>
          </p:cNvCxnSpPr>
          <p:nvPr/>
        </p:nvCxnSpPr>
        <p:spPr>
          <a:xfrm flipH="1">
            <a:off x="-13563" y="1803935"/>
            <a:ext cx="7231301" cy="0"/>
          </a:xfrm>
          <a:prstGeom prst="line">
            <a:avLst/>
          </a:prstGeom>
          <a:ln w="10160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0BE6DA0-2F47-4362-9759-9DCA314B70FD}"/>
              </a:ext>
              <a:ext uri="{C183D7F6-B498-43B3-948B-1728B52AA6E4}">
                <adec:decorative xmlns:adec="http://schemas.microsoft.com/office/drawing/2017/decorative" val="1"/>
              </a:ext>
            </a:extLst>
          </p:cNvPr>
          <p:cNvSpPr/>
          <p:nvPr/>
        </p:nvSpPr>
        <p:spPr bwMode="auto">
          <a:xfrm>
            <a:off x="4981824" y="1803935"/>
            <a:ext cx="4422604" cy="4422604"/>
          </a:xfrm>
          <a:prstGeom prst="ellipse">
            <a:avLst/>
          </a:prstGeom>
          <a:noFill/>
          <a:ln w="10160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EBA689F3-DDDD-4113-9676-42A6DB2D1ADE}"/>
              </a:ext>
              <a:ext uri="{C183D7F6-B498-43B3-948B-1728B52AA6E4}">
                <adec:decorative xmlns:adec="http://schemas.microsoft.com/office/drawing/2017/decorative" val="1"/>
              </a:ext>
            </a:extLst>
          </p:cNvPr>
          <p:cNvSpPr/>
          <p:nvPr/>
        </p:nvSpPr>
        <p:spPr bwMode="auto">
          <a:xfrm>
            <a:off x="6199524" y="2999677"/>
            <a:ext cx="2036426" cy="2036426"/>
          </a:xfrm>
          <a:prstGeom prst="ellipse">
            <a:avLst/>
          </a:prstGeom>
          <a:solidFill>
            <a:schemeClr val="tx2"/>
          </a:solidFill>
          <a:ln w="838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2" name="!!Security green">
            <a:extLst>
              <a:ext uri="{FF2B5EF4-FFF2-40B4-BE49-F238E27FC236}">
                <a16:creationId xmlns:a16="http://schemas.microsoft.com/office/drawing/2014/main" id="{584AB1AD-1162-49EF-A065-5454743A7FE1}"/>
              </a:ext>
              <a:ext uri="{C183D7F6-B498-43B3-948B-1728B52AA6E4}">
                <adec:decorative xmlns:adec="http://schemas.microsoft.com/office/drawing/2017/decorative" val="1"/>
              </a:ext>
            </a:extLst>
          </p:cNvPr>
          <p:cNvSpPr/>
          <p:nvPr/>
        </p:nvSpPr>
        <p:spPr bwMode="auto">
          <a:xfrm>
            <a:off x="5008242" y="1806460"/>
            <a:ext cx="4422604" cy="4422604"/>
          </a:xfrm>
          <a:prstGeom prst="ellipse">
            <a:avLst/>
          </a:prstGeom>
          <a:noFill/>
          <a:ln w="635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a:solidFill>
                <a:srgbClr val="FFFFFF"/>
              </a:solidFill>
              <a:latin typeface="Segoe UI"/>
              <a:ea typeface="Segoe UI" pitchFamily="34" charset="0"/>
              <a:cs typeface="Segoe UI" pitchFamily="34" charset="0"/>
            </a:endParaRPr>
          </a:p>
        </p:txBody>
      </p:sp>
      <p:cxnSp>
        <p:nvCxnSpPr>
          <p:cNvPr id="5" name="Straight Arrow Connector 4">
            <a:extLst>
              <a:ext uri="{FF2B5EF4-FFF2-40B4-BE49-F238E27FC236}">
                <a16:creationId xmlns:a16="http://schemas.microsoft.com/office/drawing/2014/main" id="{324010F1-B84C-44B1-B001-DAC97BFA1AB7}"/>
              </a:ext>
              <a:ext uri="{C183D7F6-B498-43B3-948B-1728B52AA6E4}">
                <adec:decorative xmlns:adec="http://schemas.microsoft.com/office/drawing/2017/decorative" val="1"/>
              </a:ext>
            </a:extLst>
          </p:cNvPr>
          <p:cNvCxnSpPr>
            <a:cxnSpLocks/>
          </p:cNvCxnSpPr>
          <p:nvPr/>
        </p:nvCxnSpPr>
        <p:spPr>
          <a:xfrm>
            <a:off x="1470115" y="1806459"/>
            <a:ext cx="5747622" cy="0"/>
          </a:xfrm>
          <a:prstGeom prst="straightConnector1">
            <a:avLst/>
          </a:prstGeom>
          <a:ln w="63500">
            <a:solidFill>
              <a:schemeClr val="tx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F47981-27E7-4D0C-B83B-E0B26DE5B04B}"/>
              </a:ext>
            </a:extLst>
          </p:cNvPr>
          <p:cNvSpPr txBox="1"/>
          <p:nvPr/>
        </p:nvSpPr>
        <p:spPr>
          <a:xfrm>
            <a:off x="1618330" y="1390083"/>
            <a:ext cx="1653749" cy="368182"/>
          </a:xfrm>
          <a:prstGeom prst="rect">
            <a:avLst/>
          </a:prstGeom>
          <a:noFill/>
        </p:spPr>
        <p:txBody>
          <a:bodyPr wrap="none" lIns="0" tIns="0" rIns="0" bIns="0" rtlCol="0">
            <a:spAutoFit/>
          </a:bodyPr>
          <a:lstStyle/>
          <a:p>
            <a:pPr defTabSz="932563">
              <a:defRPr/>
            </a:pPr>
            <a:r>
              <a:rPr lang="en-US" sz="2400">
                <a:solidFill>
                  <a:sysClr val="windowText" lastClr="000000"/>
                </a:solidFill>
                <a:latin typeface="Segoe UI Semibold"/>
              </a:rPr>
              <a:t>Governance</a:t>
            </a:r>
            <a:endParaRPr lang="gsw-CH" sz="2400">
              <a:solidFill>
                <a:sysClr val="windowText" lastClr="000000"/>
              </a:solidFill>
              <a:latin typeface="Segoe UI Semibold"/>
            </a:endParaRPr>
          </a:p>
        </p:txBody>
      </p:sp>
      <p:sp>
        <p:nvSpPr>
          <p:cNvPr id="10" name="TextBox 9">
            <a:extLst>
              <a:ext uri="{FF2B5EF4-FFF2-40B4-BE49-F238E27FC236}">
                <a16:creationId xmlns:a16="http://schemas.microsoft.com/office/drawing/2014/main" id="{858D2150-4FB4-467B-B4AC-78BAF8E0F8F4}"/>
              </a:ext>
            </a:extLst>
          </p:cNvPr>
          <p:cNvSpPr txBox="1"/>
          <p:nvPr/>
        </p:nvSpPr>
        <p:spPr>
          <a:xfrm>
            <a:off x="1618330" y="1879370"/>
            <a:ext cx="3739742" cy="307777"/>
          </a:xfrm>
          <a:prstGeom prst="rect">
            <a:avLst/>
          </a:prstGeom>
          <a:noFill/>
        </p:spPr>
        <p:txBody>
          <a:bodyPr wrap="none" lIns="0" tIns="0" rIns="0" bIns="0" rtlCol="0">
            <a:spAutoFit/>
          </a:bodyPr>
          <a:lstStyle/>
          <a:p>
            <a:pPr defTabSz="932563">
              <a:defRPr/>
            </a:pPr>
            <a:r>
              <a:rPr lang="en-US" sz="2000">
                <a:solidFill>
                  <a:sysClr val="windowText" lastClr="000000"/>
                </a:solidFill>
                <a:latin typeface="Segoe UI"/>
              </a:rPr>
              <a:t>Driving continuous improvement</a:t>
            </a:r>
            <a:endParaRPr lang="gsw-CH" sz="2000">
              <a:solidFill>
                <a:sysClr val="windowText" lastClr="000000"/>
              </a:solidFill>
              <a:latin typeface="Segoe UI"/>
            </a:endParaRPr>
          </a:p>
        </p:txBody>
      </p:sp>
      <p:sp>
        <p:nvSpPr>
          <p:cNvPr id="53" name="TextBox 52">
            <a:extLst>
              <a:ext uri="{FF2B5EF4-FFF2-40B4-BE49-F238E27FC236}">
                <a16:creationId xmlns:a16="http://schemas.microsoft.com/office/drawing/2014/main" id="{461AB728-0CDA-40F0-B8C7-C8917752C793}"/>
              </a:ext>
              <a:ext uri="{C183D7F6-B498-43B3-948B-1728B52AA6E4}">
                <adec:decorative xmlns:adec="http://schemas.microsoft.com/office/drawing/2017/decorative" val="1"/>
              </a:ext>
            </a:extLst>
          </p:cNvPr>
          <p:cNvSpPr txBox="1"/>
          <p:nvPr/>
        </p:nvSpPr>
        <p:spPr>
          <a:xfrm rot="3698835">
            <a:off x="7680642" y="2579620"/>
            <a:ext cx="2253457" cy="1130443"/>
          </a:xfrm>
          <a:prstGeom prst="rect">
            <a:avLst/>
          </a:prstGeom>
          <a:noFill/>
        </p:spPr>
        <p:txBody>
          <a:bodyPr wrap="square">
            <a:prstTxWarp prst="textArchUp">
              <a:avLst/>
            </a:prstTxWarp>
            <a:spAutoFit/>
          </a:bodyPr>
          <a:lstStyle/>
          <a:p>
            <a:pPr algn="ctr" defTabSz="932563">
              <a:defRPr/>
            </a:pPr>
            <a:r>
              <a:rPr lang="en-US" sz="2400">
                <a:solidFill>
                  <a:srgbClr val="000000"/>
                </a:solidFill>
                <a:latin typeface="Segoe UI"/>
              </a:rPr>
              <a:t>Architecture</a:t>
            </a:r>
            <a:endParaRPr lang="gsw-CH" sz="2400">
              <a:solidFill>
                <a:srgbClr val="000000"/>
              </a:solidFill>
              <a:latin typeface="Segoe UI"/>
            </a:endParaRPr>
          </a:p>
        </p:txBody>
      </p:sp>
      <p:sp>
        <p:nvSpPr>
          <p:cNvPr id="20" name="TextBox 19">
            <a:extLst>
              <a:ext uri="{FF2B5EF4-FFF2-40B4-BE49-F238E27FC236}">
                <a16:creationId xmlns:a16="http://schemas.microsoft.com/office/drawing/2014/main" id="{CE881BDE-A828-4766-978E-47E71B70A886}"/>
              </a:ext>
              <a:ext uri="{C183D7F6-B498-43B3-948B-1728B52AA6E4}">
                <adec:decorative xmlns:adec="http://schemas.microsoft.com/office/drawing/2017/decorative" val="1"/>
              </a:ext>
            </a:extLst>
          </p:cNvPr>
          <p:cNvSpPr txBox="1"/>
          <p:nvPr/>
        </p:nvSpPr>
        <p:spPr>
          <a:xfrm>
            <a:off x="5736220" y="5047671"/>
            <a:ext cx="2963033" cy="1456535"/>
          </a:xfrm>
          <a:prstGeom prst="rect">
            <a:avLst/>
          </a:prstGeom>
          <a:noFill/>
        </p:spPr>
        <p:txBody>
          <a:bodyPr wrap="square">
            <a:prstTxWarp prst="textArchDown">
              <a:avLst/>
            </a:prstTxWarp>
            <a:spAutoFit/>
          </a:bodyPr>
          <a:lstStyle/>
          <a:p>
            <a:pPr algn="ctr" defTabSz="932563">
              <a:defRPr/>
            </a:pPr>
            <a:r>
              <a:rPr lang="en-US" sz="2400">
                <a:solidFill>
                  <a:sysClr val="windowText" lastClr="000000"/>
                </a:solidFill>
                <a:latin typeface="Segoe UI"/>
              </a:rPr>
              <a:t>Policies and standards</a:t>
            </a:r>
            <a:endParaRPr lang="gsw-CH" sz="2400">
              <a:solidFill>
                <a:sysClr val="windowText" lastClr="000000"/>
              </a:solidFill>
              <a:latin typeface="Segoe UI"/>
            </a:endParaRPr>
          </a:p>
        </p:txBody>
      </p:sp>
      <p:sp>
        <p:nvSpPr>
          <p:cNvPr id="21" name="TextBox 20">
            <a:extLst>
              <a:ext uri="{FF2B5EF4-FFF2-40B4-BE49-F238E27FC236}">
                <a16:creationId xmlns:a16="http://schemas.microsoft.com/office/drawing/2014/main" id="{858E7068-DE8E-412C-8C8D-6354DEAB48F2}"/>
              </a:ext>
              <a:ext uri="{C183D7F6-B498-43B3-948B-1728B52AA6E4}">
                <adec:decorative xmlns:adec="http://schemas.microsoft.com/office/drawing/2017/decorative" val="1"/>
              </a:ext>
            </a:extLst>
          </p:cNvPr>
          <p:cNvSpPr txBox="1"/>
          <p:nvPr/>
        </p:nvSpPr>
        <p:spPr>
          <a:xfrm rot="16641091">
            <a:off x="4154448" y="2990389"/>
            <a:ext cx="3058801" cy="1638026"/>
          </a:xfrm>
          <a:prstGeom prst="rect">
            <a:avLst/>
          </a:prstGeom>
          <a:noFill/>
        </p:spPr>
        <p:txBody>
          <a:bodyPr wrap="square">
            <a:prstTxWarp prst="textArchUp">
              <a:avLst/>
            </a:prstTxWarp>
            <a:spAutoFit/>
          </a:bodyPr>
          <a:lstStyle/>
          <a:p>
            <a:pPr algn="ctr" defTabSz="932563">
              <a:defRPr/>
            </a:pPr>
            <a:r>
              <a:rPr lang="en-US" sz="2400">
                <a:solidFill>
                  <a:srgbClr val="000000"/>
                </a:solidFill>
                <a:latin typeface="Segoe UI"/>
              </a:rPr>
              <a:t>Posture management</a:t>
            </a:r>
            <a:endParaRPr lang="gsw-CH" sz="2400">
              <a:solidFill>
                <a:srgbClr val="000000"/>
              </a:solidFill>
              <a:latin typeface="Segoe UI"/>
            </a:endParaRPr>
          </a:p>
        </p:txBody>
      </p:sp>
      <p:sp>
        <p:nvSpPr>
          <p:cNvPr id="12" name="!!Security green">
            <a:extLst>
              <a:ext uri="{FF2B5EF4-FFF2-40B4-BE49-F238E27FC236}">
                <a16:creationId xmlns:a16="http://schemas.microsoft.com/office/drawing/2014/main" id="{4556DE98-4BA6-406E-82B3-ED0C715726C5}"/>
              </a:ext>
              <a:ext uri="{C183D7F6-B498-43B3-948B-1728B52AA6E4}">
                <adec:decorative xmlns:adec="http://schemas.microsoft.com/office/drawing/2017/decorative" val="1"/>
              </a:ext>
            </a:extLst>
          </p:cNvPr>
          <p:cNvSpPr/>
          <p:nvPr/>
        </p:nvSpPr>
        <p:spPr bwMode="auto">
          <a:xfrm>
            <a:off x="5135662" y="1935815"/>
            <a:ext cx="4164149" cy="4164149"/>
          </a:xfrm>
          <a:prstGeom prst="ellipse">
            <a:avLst/>
          </a:prstGeom>
          <a:noFill/>
          <a:ln w="660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B3269BD-A8CC-4357-A1FE-B0098F4A1247}"/>
              </a:ext>
              <a:ext uri="{C183D7F6-B498-43B3-948B-1728B52AA6E4}">
                <adec:decorative xmlns:adec="http://schemas.microsoft.com/office/drawing/2017/decorative" val="1"/>
              </a:ext>
            </a:extLst>
          </p:cNvPr>
          <p:cNvSpPr/>
          <p:nvPr/>
        </p:nvSpPr>
        <p:spPr bwMode="auto">
          <a:xfrm>
            <a:off x="5786597" y="2588517"/>
            <a:ext cx="2863422" cy="2863420"/>
          </a:xfrm>
          <a:prstGeom prst="ellipse">
            <a:avLst/>
          </a:prstGeom>
          <a:noFill/>
          <a:ln w="838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35" name="Arc 34">
            <a:extLst>
              <a:ext uri="{FF2B5EF4-FFF2-40B4-BE49-F238E27FC236}">
                <a16:creationId xmlns:a16="http://schemas.microsoft.com/office/drawing/2014/main" id="{2BC6AE3D-7ACA-4240-B340-1041C61C48C4}"/>
              </a:ext>
              <a:ext uri="{C183D7F6-B498-43B3-948B-1728B52AA6E4}">
                <adec:decorative xmlns:adec="http://schemas.microsoft.com/office/drawing/2017/decorative" val="1"/>
              </a:ext>
            </a:extLst>
          </p:cNvPr>
          <p:cNvSpPr/>
          <p:nvPr/>
        </p:nvSpPr>
        <p:spPr>
          <a:xfrm>
            <a:off x="5791180" y="2583678"/>
            <a:ext cx="2864558" cy="2864556"/>
          </a:xfrm>
          <a:prstGeom prst="arc">
            <a:avLst>
              <a:gd name="adj1" fmla="val 8873706"/>
              <a:gd name="adj2" fmla="val 16282405"/>
            </a:avLst>
          </a:prstGeom>
          <a:ln w="660400">
            <a:solidFill>
              <a:srgbClr val="4CB2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sz="2040">
              <a:solidFill>
                <a:srgbClr val="000000"/>
              </a:solidFill>
              <a:latin typeface="Segoe UI"/>
            </a:endParaRPr>
          </a:p>
        </p:txBody>
      </p:sp>
      <p:sp>
        <p:nvSpPr>
          <p:cNvPr id="39" name="Arc 38">
            <a:extLst>
              <a:ext uri="{FF2B5EF4-FFF2-40B4-BE49-F238E27FC236}">
                <a16:creationId xmlns:a16="http://schemas.microsoft.com/office/drawing/2014/main" id="{96887A97-C4BC-4EE2-8FF5-49D9F85209B3}"/>
              </a:ext>
              <a:ext uri="{C183D7F6-B498-43B3-948B-1728B52AA6E4}">
                <adec:decorative xmlns:adec="http://schemas.microsoft.com/office/drawing/2017/decorative" val="1"/>
              </a:ext>
            </a:extLst>
          </p:cNvPr>
          <p:cNvSpPr/>
          <p:nvPr/>
        </p:nvSpPr>
        <p:spPr>
          <a:xfrm>
            <a:off x="5790493" y="2582960"/>
            <a:ext cx="2864558" cy="2864556"/>
          </a:xfrm>
          <a:prstGeom prst="arc">
            <a:avLst>
              <a:gd name="adj1" fmla="val 1618678"/>
              <a:gd name="adj2" fmla="val 8953304"/>
            </a:avLst>
          </a:prstGeom>
          <a:ln w="6604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sz="2040">
              <a:solidFill>
                <a:srgbClr val="000000"/>
              </a:solidFill>
              <a:latin typeface="Segoe UI"/>
            </a:endParaRPr>
          </a:p>
        </p:txBody>
      </p:sp>
      <p:sp>
        <p:nvSpPr>
          <p:cNvPr id="43" name="!!Security Arc">
            <a:extLst>
              <a:ext uri="{FF2B5EF4-FFF2-40B4-BE49-F238E27FC236}">
                <a16:creationId xmlns:a16="http://schemas.microsoft.com/office/drawing/2014/main" id="{8650837A-787E-497D-9EB6-EDFDBA052564}"/>
              </a:ext>
              <a:ext uri="{C183D7F6-B498-43B3-948B-1728B52AA6E4}">
                <adec:decorative xmlns:adec="http://schemas.microsoft.com/office/drawing/2017/decorative" val="1"/>
              </a:ext>
            </a:extLst>
          </p:cNvPr>
          <p:cNvSpPr/>
          <p:nvPr/>
        </p:nvSpPr>
        <p:spPr>
          <a:xfrm>
            <a:off x="5791180" y="2583678"/>
            <a:ext cx="2864558" cy="2864556"/>
          </a:xfrm>
          <a:prstGeom prst="arc">
            <a:avLst>
              <a:gd name="adj1" fmla="val 16280027"/>
              <a:gd name="adj2" fmla="val 1617687"/>
            </a:avLst>
          </a:prstGeom>
          <a:ln w="660400">
            <a:solidFill>
              <a:srgbClr val="666666">
                <a:alpha val="18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sz="2040">
              <a:solidFill>
                <a:srgbClr val="000000"/>
              </a:solidFill>
              <a:latin typeface="Segoe UI"/>
            </a:endParaRPr>
          </a:p>
        </p:txBody>
      </p:sp>
      <p:sp>
        <p:nvSpPr>
          <p:cNvPr id="45" name="!!Busienss Blue">
            <a:hlinkClick r:id="" action="ppaction://noaction"/>
            <a:extLst>
              <a:ext uri="{FF2B5EF4-FFF2-40B4-BE49-F238E27FC236}">
                <a16:creationId xmlns:a16="http://schemas.microsoft.com/office/drawing/2014/main" id="{801A5447-B26F-4AEF-B615-F1CB6E0ED097}"/>
              </a:ext>
              <a:ext uri="{C183D7F6-B498-43B3-948B-1728B52AA6E4}">
                <adec:decorative xmlns:adec="http://schemas.microsoft.com/office/drawing/2017/decorative" val="1"/>
              </a:ext>
            </a:extLst>
          </p:cNvPr>
          <p:cNvSpPr/>
          <p:nvPr/>
        </p:nvSpPr>
        <p:spPr bwMode="auto">
          <a:xfrm>
            <a:off x="6921449" y="2251054"/>
            <a:ext cx="671915" cy="67354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46" name="!!Business Text">
            <a:extLst>
              <a:ext uri="{FF2B5EF4-FFF2-40B4-BE49-F238E27FC236}">
                <a16:creationId xmlns:a16="http://schemas.microsoft.com/office/drawing/2014/main" id="{23DA8D6D-FAAB-4355-A656-E0458BC58CA2}"/>
              </a:ext>
              <a:ext uri="{C183D7F6-B498-43B3-948B-1728B52AA6E4}">
                <adec:decorative xmlns:adec="http://schemas.microsoft.com/office/drawing/2017/decorative" val="1"/>
              </a:ext>
            </a:extLst>
          </p:cNvPr>
          <p:cNvSpPr txBox="1"/>
          <p:nvPr/>
        </p:nvSpPr>
        <p:spPr>
          <a:xfrm rot="18266492">
            <a:off x="5669862" y="3151557"/>
            <a:ext cx="1704137" cy="739811"/>
          </a:xfrm>
          <a:prstGeom prst="rect">
            <a:avLst/>
          </a:prstGeom>
          <a:noFill/>
        </p:spPr>
        <p:txBody>
          <a:bodyPr spcFirstLastPara="1" wrap="none" lIns="0" tIns="0" rIns="0" bIns="0" numCol="1" rtlCol="0">
            <a:prstTxWarp prst="textArchUp">
              <a:avLst>
                <a:gd name="adj" fmla="val 11369256"/>
              </a:avLst>
            </a:prstTxWarp>
            <a:spAutoFit/>
          </a:bodyPr>
          <a:lstStyle/>
          <a:p>
            <a:pPr algn="ctr" defTabSz="932563">
              <a:defRPr/>
            </a:pPr>
            <a:r>
              <a:rPr lang="en-US" sz="2400" dirty="0">
                <a:solidFill>
                  <a:srgbClr val="000000"/>
                </a:solidFill>
                <a:latin typeface="Segoe UI Semibold"/>
              </a:rPr>
              <a:t>Access</a:t>
            </a:r>
            <a:r>
              <a:rPr lang="en-US" dirty="0">
                <a:solidFill>
                  <a:srgbClr val="000000"/>
                </a:solidFill>
                <a:latin typeface="Segoe UI Semibold"/>
              </a:rPr>
              <a:t> </a:t>
            </a:r>
            <a:r>
              <a:rPr lang="en-US" sz="2400" dirty="0">
                <a:solidFill>
                  <a:srgbClr val="000000"/>
                </a:solidFill>
                <a:latin typeface="Segoe UI Semibold"/>
              </a:rPr>
              <a:t>control</a:t>
            </a:r>
            <a:endParaRPr lang="en-US" dirty="0">
              <a:solidFill>
                <a:srgbClr val="000000"/>
              </a:solidFill>
              <a:latin typeface="Segoe UI Semibold"/>
            </a:endParaRPr>
          </a:p>
          <a:p>
            <a:pPr algn="ctr" defTabSz="932563">
              <a:defRPr/>
            </a:pPr>
            <a:r>
              <a:rPr lang="en-US" sz="1600" dirty="0">
                <a:solidFill>
                  <a:srgbClr val="000000"/>
                </a:solidFill>
                <a:latin typeface="Segoe UI Semibold"/>
              </a:rPr>
              <a:t>Zero Trust</a:t>
            </a:r>
            <a:endParaRPr lang="gsw-CH" sz="1600" dirty="0">
              <a:solidFill>
                <a:srgbClr val="000000"/>
              </a:solidFill>
              <a:latin typeface="Segoe UI Semibold"/>
            </a:endParaRPr>
          </a:p>
        </p:txBody>
      </p:sp>
      <p:sp>
        <p:nvSpPr>
          <p:cNvPr id="47" name="!!Sec Text">
            <a:extLst>
              <a:ext uri="{FF2B5EF4-FFF2-40B4-BE49-F238E27FC236}">
                <a16:creationId xmlns:a16="http://schemas.microsoft.com/office/drawing/2014/main" id="{E7F83A23-064A-4137-A076-7B92E9C828EF}"/>
              </a:ext>
              <a:ext uri="{C183D7F6-B498-43B3-948B-1728B52AA6E4}">
                <adec:decorative xmlns:adec="http://schemas.microsoft.com/office/drawing/2017/decorative" val="1"/>
              </a:ext>
            </a:extLst>
          </p:cNvPr>
          <p:cNvSpPr txBox="1"/>
          <p:nvPr/>
        </p:nvSpPr>
        <p:spPr>
          <a:xfrm rot="3872246">
            <a:off x="7068113" y="3149156"/>
            <a:ext cx="1758973" cy="911591"/>
          </a:xfrm>
          <a:prstGeom prst="rect">
            <a:avLst/>
          </a:prstGeom>
          <a:noFill/>
        </p:spPr>
        <p:txBody>
          <a:bodyPr spcFirstLastPara="1" wrap="none" lIns="0" tIns="0" rIns="0" bIns="0" numCol="1" rtlCol="0">
            <a:prstTxWarp prst="textArchUp">
              <a:avLst/>
            </a:prstTxWarp>
            <a:spAutoFit/>
          </a:bodyPr>
          <a:lstStyle/>
          <a:p>
            <a:pPr algn="ctr" defTabSz="932563">
              <a:defRPr/>
            </a:pPr>
            <a:r>
              <a:rPr lang="en-US" sz="2400">
                <a:solidFill>
                  <a:srgbClr val="000000"/>
                </a:solidFill>
                <a:latin typeface="Segoe UI Semibold"/>
              </a:rPr>
              <a:t>Innovation</a:t>
            </a:r>
            <a:r>
              <a:rPr lang="en-US" sz="2346">
                <a:solidFill>
                  <a:srgbClr val="000000"/>
                </a:solidFill>
                <a:latin typeface="Segoe UI Semibold"/>
              </a:rPr>
              <a:t> </a:t>
            </a:r>
            <a:r>
              <a:rPr lang="en-US" sz="2400">
                <a:solidFill>
                  <a:srgbClr val="000000"/>
                </a:solidFill>
                <a:latin typeface="Segoe UI Semibold"/>
              </a:rPr>
              <a:t>security</a:t>
            </a:r>
            <a:endParaRPr lang="en-US" sz="2346">
              <a:solidFill>
                <a:srgbClr val="000000"/>
              </a:solidFill>
              <a:latin typeface="Segoe UI Semibold"/>
            </a:endParaRPr>
          </a:p>
          <a:p>
            <a:pPr algn="ctr" defTabSz="932563">
              <a:defRPr/>
            </a:pPr>
            <a:r>
              <a:rPr lang="en-US">
                <a:solidFill>
                  <a:srgbClr val="000000"/>
                </a:solidFill>
                <a:latin typeface="Segoe UI Semibold"/>
              </a:rPr>
              <a:t>DevSecOps</a:t>
            </a:r>
            <a:endParaRPr lang="gsw-CH" sz="1428">
              <a:solidFill>
                <a:srgbClr val="000000"/>
              </a:solidFill>
              <a:latin typeface="Segoe UI Semibold"/>
            </a:endParaRPr>
          </a:p>
        </p:txBody>
      </p:sp>
      <p:sp>
        <p:nvSpPr>
          <p:cNvPr id="48" name="!!Tech Text">
            <a:extLst>
              <a:ext uri="{FF2B5EF4-FFF2-40B4-BE49-F238E27FC236}">
                <a16:creationId xmlns:a16="http://schemas.microsoft.com/office/drawing/2014/main" id="{A40F9D04-3F0F-4281-BAF5-1E91C0B076CC}"/>
              </a:ext>
              <a:ext uri="{C183D7F6-B498-43B3-948B-1728B52AA6E4}">
                <adec:decorative xmlns:adec="http://schemas.microsoft.com/office/drawing/2017/decorative" val="1"/>
              </a:ext>
            </a:extLst>
          </p:cNvPr>
          <p:cNvSpPr txBox="1"/>
          <p:nvPr/>
        </p:nvSpPr>
        <p:spPr>
          <a:xfrm>
            <a:off x="6273036" y="4722033"/>
            <a:ext cx="1867129" cy="725646"/>
          </a:xfrm>
          <a:prstGeom prst="rect">
            <a:avLst/>
          </a:prstGeom>
          <a:noFill/>
        </p:spPr>
        <p:txBody>
          <a:bodyPr spcFirstLastPara="1" wrap="none" lIns="0" tIns="0" rIns="0" bIns="0" numCol="1" rtlCol="0">
            <a:prstTxWarp prst="textArchDown">
              <a:avLst>
                <a:gd name="adj" fmla="val 14127"/>
              </a:avLst>
            </a:prstTxWarp>
            <a:spAutoFit/>
          </a:bodyPr>
          <a:lstStyle/>
          <a:p>
            <a:pPr algn="ctr" defTabSz="932563">
              <a:defRPr/>
            </a:pPr>
            <a:r>
              <a:rPr lang="en-US" sz="2400" dirty="0">
                <a:solidFill>
                  <a:srgbClr val="000000"/>
                </a:solidFill>
                <a:latin typeface="Segoe UI Semibold"/>
              </a:rPr>
              <a:t>Security Operations</a:t>
            </a:r>
            <a:endParaRPr lang="gsw-CH" sz="2400" dirty="0">
              <a:solidFill>
                <a:srgbClr val="000000"/>
              </a:solidFill>
              <a:latin typeface="Segoe UI Semibold"/>
            </a:endParaRPr>
          </a:p>
        </p:txBody>
      </p:sp>
      <p:sp>
        <p:nvSpPr>
          <p:cNvPr id="49" name="Arc 48">
            <a:extLst>
              <a:ext uri="{FF2B5EF4-FFF2-40B4-BE49-F238E27FC236}">
                <a16:creationId xmlns:a16="http://schemas.microsoft.com/office/drawing/2014/main" id="{6CDC195A-5071-4B8E-B97C-05EA3209315D}"/>
              </a:ext>
              <a:ext uri="{C183D7F6-B498-43B3-948B-1728B52AA6E4}">
                <adec:decorative xmlns:adec="http://schemas.microsoft.com/office/drawing/2017/decorative" val="1"/>
              </a:ext>
            </a:extLst>
          </p:cNvPr>
          <p:cNvSpPr/>
          <p:nvPr/>
        </p:nvSpPr>
        <p:spPr>
          <a:xfrm>
            <a:off x="6826704" y="2194010"/>
            <a:ext cx="782065" cy="782065"/>
          </a:xfrm>
          <a:prstGeom prst="arc">
            <a:avLst>
              <a:gd name="adj1" fmla="val 16742826"/>
              <a:gd name="adj2" fmla="val 4890224"/>
            </a:avLst>
          </a:prstGeom>
          <a:noFill/>
          <a:ln w="920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gsw-CH">
              <a:solidFill>
                <a:srgbClr val="000000"/>
              </a:solidFill>
              <a:latin typeface="Segoe UI"/>
            </a:endParaRPr>
          </a:p>
        </p:txBody>
      </p:sp>
      <p:sp>
        <p:nvSpPr>
          <p:cNvPr id="50" name="TextBox 49">
            <a:extLst>
              <a:ext uri="{FF2B5EF4-FFF2-40B4-BE49-F238E27FC236}">
                <a16:creationId xmlns:a16="http://schemas.microsoft.com/office/drawing/2014/main" id="{1224E0F3-8837-43DD-BCAC-15C61BD87F21}"/>
              </a:ext>
              <a:ext uri="{C183D7F6-B498-43B3-948B-1728B52AA6E4}">
                <adec:decorative xmlns:adec="http://schemas.microsoft.com/office/drawing/2017/decorative" val="1"/>
              </a:ext>
            </a:extLst>
          </p:cNvPr>
          <p:cNvSpPr txBox="1"/>
          <p:nvPr/>
        </p:nvSpPr>
        <p:spPr>
          <a:xfrm>
            <a:off x="6495694" y="3323192"/>
            <a:ext cx="1444087" cy="736366"/>
          </a:xfrm>
          <a:prstGeom prst="rect">
            <a:avLst/>
          </a:prstGeom>
          <a:noFill/>
        </p:spPr>
        <p:txBody>
          <a:bodyPr wrap="none" lIns="0" tIns="0" rIns="0" bIns="0" rtlCol="0">
            <a:spAutoFit/>
          </a:bodyPr>
          <a:lstStyle/>
          <a:p>
            <a:pPr algn="ctr" defTabSz="932563">
              <a:defRPr/>
            </a:pPr>
            <a:r>
              <a:rPr lang="en-US" sz="2346">
                <a:solidFill>
                  <a:srgbClr val="FFFFFF"/>
                </a:solidFill>
                <a:latin typeface="Segoe UI Semibold"/>
              </a:rPr>
              <a:t>Asset </a:t>
            </a:r>
          </a:p>
          <a:p>
            <a:pPr algn="ctr" defTabSz="932563">
              <a:defRPr/>
            </a:pPr>
            <a:r>
              <a:rPr lang="en-US" sz="2400">
                <a:solidFill>
                  <a:srgbClr val="FFFFFF"/>
                </a:solidFill>
                <a:latin typeface="Segoe UI Semibold"/>
              </a:rPr>
              <a:t>Protection</a:t>
            </a:r>
            <a:endParaRPr lang="gsw-CH" sz="2346">
              <a:solidFill>
                <a:srgbClr val="FFFFFF"/>
              </a:solidFill>
              <a:latin typeface="Segoe UI Semibold"/>
            </a:endParaRPr>
          </a:p>
        </p:txBody>
      </p:sp>
      <p:sp>
        <p:nvSpPr>
          <p:cNvPr id="56" name="Manufacturing_E99C">
            <a:extLst>
              <a:ext uri="{FF2B5EF4-FFF2-40B4-BE49-F238E27FC236}">
                <a16:creationId xmlns:a16="http://schemas.microsoft.com/office/drawing/2014/main" id="{555A64FB-EC40-4E45-94EF-35DDA6F48923}"/>
              </a:ext>
              <a:ext uri="{C183D7F6-B498-43B3-948B-1728B52AA6E4}">
                <adec:decorative xmlns:adec="http://schemas.microsoft.com/office/drawing/2017/decorative" val="1"/>
              </a:ext>
            </a:extLst>
          </p:cNvPr>
          <p:cNvSpPr>
            <a:spLocks noChangeAspect="1" noEditPoints="1"/>
          </p:cNvSpPr>
          <p:nvPr/>
        </p:nvSpPr>
        <p:spPr bwMode="auto">
          <a:xfrm>
            <a:off x="7385389" y="4136328"/>
            <a:ext cx="381611" cy="37304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 name="TextBox 10">
            <a:extLst>
              <a:ext uri="{FF2B5EF4-FFF2-40B4-BE49-F238E27FC236}">
                <a16:creationId xmlns:a16="http://schemas.microsoft.com/office/drawing/2014/main" id="{32F1FE27-0AFF-4B52-B3D5-D163D347D6D5}"/>
              </a:ext>
            </a:extLst>
          </p:cNvPr>
          <p:cNvSpPr txBox="1"/>
          <p:nvPr/>
        </p:nvSpPr>
        <p:spPr>
          <a:xfrm>
            <a:off x="1054982" y="2950146"/>
            <a:ext cx="1815218" cy="307777"/>
          </a:xfrm>
          <a:prstGeom prst="rect">
            <a:avLst/>
          </a:prstGeom>
          <a:noFill/>
        </p:spPr>
        <p:txBody>
          <a:bodyPr wrap="square" lIns="0" tIns="0" rIns="0" bIns="0" rtlCol="0">
            <a:spAutoFit/>
          </a:bodyPr>
          <a:lstStyle/>
          <a:p>
            <a:pPr defTabSz="932563">
              <a:defRPr/>
            </a:pPr>
            <a:r>
              <a:rPr lang="en-US" sz="2000" dirty="0">
                <a:solidFill>
                  <a:srgbClr val="000000"/>
                </a:solidFill>
                <a:latin typeface="Segoe UI"/>
              </a:rPr>
              <a:t>Access assets</a:t>
            </a:r>
            <a:endParaRPr lang="gsw-CH" sz="2000" dirty="0">
              <a:solidFill>
                <a:srgbClr val="000000"/>
              </a:solidFill>
              <a:latin typeface="Segoe UI"/>
            </a:endParaRPr>
          </a:p>
        </p:txBody>
      </p:sp>
      <p:cxnSp>
        <p:nvCxnSpPr>
          <p:cNvPr id="6" name="Straight Connector 5" descr="arrow pointing right">
            <a:extLst>
              <a:ext uri="{FF2B5EF4-FFF2-40B4-BE49-F238E27FC236}">
                <a16:creationId xmlns:a16="http://schemas.microsoft.com/office/drawing/2014/main" id="{78711EE5-F858-4E9F-8E3A-01B542B8D890}"/>
              </a:ext>
            </a:extLst>
          </p:cNvPr>
          <p:cNvCxnSpPr>
            <a:cxnSpLocks/>
          </p:cNvCxnSpPr>
          <p:nvPr/>
        </p:nvCxnSpPr>
        <p:spPr>
          <a:xfrm>
            <a:off x="1041496" y="3521461"/>
            <a:ext cx="3261099" cy="443"/>
          </a:xfrm>
          <a:prstGeom prst="line">
            <a:avLst/>
          </a:prstGeom>
          <a:ln w="53975">
            <a:solidFill>
              <a:schemeClr val="tx2"/>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0E3DD3-22B0-4912-9999-C4C600EFB656}"/>
              </a:ext>
            </a:extLst>
          </p:cNvPr>
          <p:cNvSpPr txBox="1"/>
          <p:nvPr/>
        </p:nvSpPr>
        <p:spPr>
          <a:xfrm>
            <a:off x="9846161" y="2943116"/>
            <a:ext cx="2439314" cy="307777"/>
          </a:xfrm>
          <a:prstGeom prst="rect">
            <a:avLst/>
          </a:prstGeom>
          <a:noFill/>
        </p:spPr>
        <p:txBody>
          <a:bodyPr wrap="square" lIns="0" tIns="0" rIns="0" bIns="0" rtlCol="0">
            <a:spAutoFit/>
          </a:bodyPr>
          <a:lstStyle/>
          <a:p>
            <a:pPr defTabSz="932563">
              <a:defRPr/>
            </a:pPr>
            <a:r>
              <a:rPr lang="en-US" sz="2000" dirty="0">
                <a:solidFill>
                  <a:srgbClr val="000000"/>
                </a:solidFill>
                <a:latin typeface="Segoe UI"/>
              </a:rPr>
              <a:t>Innovate with assets</a:t>
            </a:r>
            <a:endParaRPr lang="gsw-CH" sz="2000" dirty="0">
              <a:solidFill>
                <a:srgbClr val="000000"/>
              </a:solidFill>
              <a:latin typeface="Segoe UI"/>
            </a:endParaRPr>
          </a:p>
        </p:txBody>
      </p:sp>
      <p:cxnSp>
        <p:nvCxnSpPr>
          <p:cNvPr id="13" name="Straight Connector 12" descr="arrow pointing right">
            <a:extLst>
              <a:ext uri="{FF2B5EF4-FFF2-40B4-BE49-F238E27FC236}">
                <a16:creationId xmlns:a16="http://schemas.microsoft.com/office/drawing/2014/main" id="{780274CE-302C-49EB-A9BA-786E1F97A8B3}"/>
              </a:ext>
            </a:extLst>
          </p:cNvPr>
          <p:cNvCxnSpPr>
            <a:cxnSpLocks/>
          </p:cNvCxnSpPr>
          <p:nvPr/>
        </p:nvCxnSpPr>
        <p:spPr>
          <a:xfrm flipV="1">
            <a:off x="9953306" y="3525048"/>
            <a:ext cx="2116748" cy="1"/>
          </a:xfrm>
          <a:prstGeom prst="line">
            <a:avLst/>
          </a:prstGeom>
          <a:ln w="53975">
            <a:solidFill>
              <a:schemeClr val="tx2"/>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7" name="!!Security green">
            <a:extLst>
              <a:ext uri="{FF2B5EF4-FFF2-40B4-BE49-F238E27FC236}">
                <a16:creationId xmlns:a16="http://schemas.microsoft.com/office/drawing/2014/main" id="{25D67A13-B661-4403-BE56-12718119099F}"/>
              </a:ext>
              <a:ext uri="{C183D7F6-B498-43B3-948B-1728B52AA6E4}">
                <adec:decorative xmlns:adec="http://schemas.microsoft.com/office/drawing/2017/decorative" val="1"/>
              </a:ext>
            </a:extLst>
          </p:cNvPr>
          <p:cNvSpPr/>
          <p:nvPr/>
        </p:nvSpPr>
        <p:spPr bwMode="auto">
          <a:xfrm>
            <a:off x="1209305" y="1644418"/>
            <a:ext cx="324082" cy="32408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57" name="Freeform 13">
            <a:hlinkClick r:id="" action="ppaction://noaction"/>
            <a:extLst>
              <a:ext uri="{FF2B5EF4-FFF2-40B4-BE49-F238E27FC236}">
                <a16:creationId xmlns:a16="http://schemas.microsoft.com/office/drawing/2014/main" id="{C9C3EDEB-9334-4BF2-8EC2-76671B0FE5D1}"/>
              </a:ext>
              <a:ext uri="{C183D7F6-B498-43B3-948B-1728B52AA6E4}">
                <adec:decorative xmlns:adec="http://schemas.microsoft.com/office/drawing/2017/decorative" val="1"/>
              </a:ext>
            </a:extLst>
          </p:cNvPr>
          <p:cNvSpPr>
            <a:spLocks noChangeAspect="1"/>
          </p:cNvSpPr>
          <p:nvPr/>
        </p:nvSpPr>
        <p:spPr bwMode="auto">
          <a:xfrm>
            <a:off x="6931976" y="4553782"/>
            <a:ext cx="479737" cy="26738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p:spPr>
        <p:txBody>
          <a:bodyPr vert="horz" wrap="square" lIns="93260" tIns="46630" rIns="93260" bIns="46630" numCol="1" anchor="b" anchorCtr="0" compatLnSpc="1">
            <a:prstTxWarp prst="textNoShape">
              <a:avLst/>
            </a:prstTxWarp>
          </a:bodyPr>
          <a:lstStyle/>
          <a:p>
            <a:pPr algn="ctr" defTabSz="932563">
              <a:defRPr/>
            </a:pPr>
            <a:endParaRPr lang="en-US" sz="2346">
              <a:gradFill>
                <a:gsLst>
                  <a:gs pos="0">
                    <a:srgbClr val="505050"/>
                  </a:gs>
                  <a:gs pos="100000">
                    <a:srgbClr val="505050"/>
                  </a:gs>
                </a:gsLst>
              </a:gradFill>
              <a:latin typeface="Segoe UI Semibold"/>
            </a:endParaRPr>
          </a:p>
        </p:txBody>
      </p:sp>
      <p:grpSp>
        <p:nvGrpSpPr>
          <p:cNvPr id="40" name="!!Circle Security">
            <a:extLst>
              <a:ext uri="{FF2B5EF4-FFF2-40B4-BE49-F238E27FC236}">
                <a16:creationId xmlns:a16="http://schemas.microsoft.com/office/drawing/2014/main" id="{826FC416-98AD-4CA5-AD75-89F6274BB084}"/>
              </a:ext>
              <a:ext uri="{C183D7F6-B498-43B3-948B-1728B52AA6E4}">
                <adec:decorative xmlns:adec="http://schemas.microsoft.com/office/drawing/2017/decorative" val="1"/>
              </a:ext>
            </a:extLst>
          </p:cNvPr>
          <p:cNvGrpSpPr/>
          <p:nvPr/>
        </p:nvGrpSpPr>
        <p:grpSpPr>
          <a:xfrm>
            <a:off x="8066459" y="4248835"/>
            <a:ext cx="855498" cy="855533"/>
            <a:chOff x="4664098" y="5198703"/>
            <a:chExt cx="1295542" cy="1295595"/>
          </a:xfrm>
          <a:noFill/>
        </p:grpSpPr>
        <p:sp>
          <p:nvSpPr>
            <p:cNvPr id="41" name="Oval 40">
              <a:extLst>
                <a:ext uri="{FF2B5EF4-FFF2-40B4-BE49-F238E27FC236}">
                  <a16:creationId xmlns:a16="http://schemas.microsoft.com/office/drawing/2014/main" id="{2E24A6BD-3694-44B0-BFEF-5F0F35D7AC02}"/>
                </a:ext>
              </a:extLst>
            </p:cNvPr>
            <p:cNvSpPr/>
            <p:nvPr/>
          </p:nvSpPr>
          <p:spPr bwMode="auto">
            <a:xfrm>
              <a:off x="4664098" y="5198703"/>
              <a:ext cx="1295542" cy="129559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0E2D8A09-2F0E-4F94-821C-FB33ED8A15A9}"/>
                </a:ext>
              </a:extLst>
            </p:cNvPr>
            <p:cNvSpPr/>
            <p:nvPr userDrawn="1"/>
          </p:nvSpPr>
          <p:spPr bwMode="auto">
            <a:xfrm>
              <a:off x="4803102" y="5337727"/>
              <a:ext cx="1017526" cy="101752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sp>
        <p:nvSpPr>
          <p:cNvPr id="37" name="Oval 36">
            <a:extLst>
              <a:ext uri="{FF2B5EF4-FFF2-40B4-BE49-F238E27FC236}">
                <a16:creationId xmlns:a16="http://schemas.microsoft.com/office/drawing/2014/main" id="{60F591B9-73B2-470D-B745-DD1D9C17B171}"/>
              </a:ext>
              <a:ext uri="{C183D7F6-B498-43B3-948B-1728B52AA6E4}">
                <adec:decorative xmlns:adec="http://schemas.microsoft.com/office/drawing/2017/decorative" val="1"/>
              </a:ext>
            </a:extLst>
          </p:cNvPr>
          <p:cNvSpPr/>
          <p:nvPr/>
        </p:nvSpPr>
        <p:spPr bwMode="auto">
          <a:xfrm>
            <a:off x="5568851" y="4325575"/>
            <a:ext cx="855498" cy="85549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gsw-CH" sz="204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50FC08B-F8AA-4FED-A63C-B3F92EA83BC9}"/>
              </a:ext>
              <a:ext uri="{C183D7F6-B498-43B3-948B-1728B52AA6E4}">
                <adec:decorative xmlns:adec="http://schemas.microsoft.com/office/drawing/2017/decorative" val="1"/>
              </a:ext>
            </a:extLst>
          </p:cNvPr>
          <p:cNvSpPr/>
          <p:nvPr userDrawn="1"/>
        </p:nvSpPr>
        <p:spPr bwMode="auto">
          <a:xfrm>
            <a:off x="5660643" y="4417367"/>
            <a:ext cx="671915" cy="67191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54" name="Database_EFC7">
            <a:extLst>
              <a:ext uri="{FF2B5EF4-FFF2-40B4-BE49-F238E27FC236}">
                <a16:creationId xmlns:a16="http://schemas.microsoft.com/office/drawing/2014/main" id="{80A15F05-D01E-454C-91E8-0752E9481118}"/>
              </a:ext>
              <a:ext uri="{C183D7F6-B498-43B3-948B-1728B52AA6E4}">
                <adec:decorative xmlns:adec="http://schemas.microsoft.com/office/drawing/2017/decorative" val="1"/>
              </a:ext>
            </a:extLst>
          </p:cNvPr>
          <p:cNvSpPr>
            <a:spLocks noChangeAspect="1" noEditPoints="1"/>
          </p:cNvSpPr>
          <p:nvPr/>
        </p:nvSpPr>
        <p:spPr bwMode="auto">
          <a:xfrm>
            <a:off x="6648396" y="4213421"/>
            <a:ext cx="273053" cy="35492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24" name="Freeform: Shape 23">
            <a:extLst>
              <a:ext uri="{FF2B5EF4-FFF2-40B4-BE49-F238E27FC236}">
                <a16:creationId xmlns:a16="http://schemas.microsoft.com/office/drawing/2014/main" id="{4371F7F9-EE7D-4636-B69C-7BA9889E42C1}"/>
              </a:ext>
              <a:ext uri="{C183D7F6-B498-43B3-948B-1728B52AA6E4}">
                <adec:decorative xmlns:adec="http://schemas.microsoft.com/office/drawing/2017/decorative" val="1"/>
              </a:ext>
            </a:extLst>
          </p:cNvPr>
          <p:cNvSpPr/>
          <p:nvPr/>
        </p:nvSpPr>
        <p:spPr bwMode="auto">
          <a:xfrm>
            <a:off x="8206154" y="4511710"/>
            <a:ext cx="589503" cy="358391"/>
          </a:xfrm>
          <a:custGeom>
            <a:avLst/>
            <a:gdLst>
              <a:gd name="connsiteX0" fmla="*/ 0 w 589503"/>
              <a:gd name="connsiteY0" fmla="*/ 0 h 358391"/>
              <a:gd name="connsiteX1" fmla="*/ 154075 w 589503"/>
              <a:gd name="connsiteY1" fmla="*/ 358391 h 358391"/>
              <a:gd name="connsiteX2" fmla="*/ 582804 w 589503"/>
              <a:gd name="connsiteY2" fmla="*/ 301450 h 358391"/>
              <a:gd name="connsiteX3" fmla="*/ 589503 w 589503"/>
              <a:gd name="connsiteY3" fmla="*/ 261257 h 358391"/>
              <a:gd name="connsiteX4" fmla="*/ 0 w 589503"/>
              <a:gd name="connsiteY4" fmla="*/ 0 h 358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503" h="358391">
                <a:moveTo>
                  <a:pt x="0" y="0"/>
                </a:moveTo>
                <a:lnTo>
                  <a:pt x="154075" y="358391"/>
                </a:lnTo>
                <a:lnTo>
                  <a:pt x="582804" y="301450"/>
                </a:lnTo>
                <a:lnTo>
                  <a:pt x="589503" y="261257"/>
                </a:lnTo>
                <a:lnTo>
                  <a:pt x="0" y="0"/>
                </a:ln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92ECE001-8F6C-406B-A19E-757A504BC198}"/>
              </a:ext>
              <a:ext uri="{C183D7F6-B498-43B3-948B-1728B52AA6E4}">
                <adec:decorative xmlns:adec="http://schemas.microsoft.com/office/drawing/2017/decorative" val="1"/>
              </a:ext>
            </a:extLst>
          </p:cNvPr>
          <p:cNvSpPr/>
          <p:nvPr/>
        </p:nvSpPr>
        <p:spPr bwMode="auto">
          <a:xfrm>
            <a:off x="5720862" y="4515059"/>
            <a:ext cx="559358" cy="425381"/>
          </a:xfrm>
          <a:custGeom>
            <a:avLst/>
            <a:gdLst>
              <a:gd name="connsiteX0" fmla="*/ 0 w 559358"/>
              <a:gd name="connsiteY0" fmla="*/ 405284 h 425381"/>
              <a:gd name="connsiteX1" fmla="*/ 157424 w 559358"/>
              <a:gd name="connsiteY1" fmla="*/ 0 h 425381"/>
              <a:gd name="connsiteX2" fmla="*/ 556008 w 559358"/>
              <a:gd name="connsiteY2" fmla="*/ 63640 h 425381"/>
              <a:gd name="connsiteX3" fmla="*/ 559358 w 559358"/>
              <a:gd name="connsiteY3" fmla="*/ 90436 h 425381"/>
              <a:gd name="connsiteX4" fmla="*/ 50241 w 559358"/>
              <a:gd name="connsiteY4" fmla="*/ 425381 h 425381"/>
              <a:gd name="connsiteX5" fmla="*/ 0 w 559358"/>
              <a:gd name="connsiteY5" fmla="*/ 405284 h 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358" h="425381">
                <a:moveTo>
                  <a:pt x="0" y="405284"/>
                </a:moveTo>
                <a:lnTo>
                  <a:pt x="157424" y="0"/>
                </a:lnTo>
                <a:lnTo>
                  <a:pt x="556008" y="63640"/>
                </a:lnTo>
                <a:lnTo>
                  <a:pt x="559358" y="90436"/>
                </a:lnTo>
                <a:lnTo>
                  <a:pt x="50241" y="425381"/>
                </a:lnTo>
                <a:lnTo>
                  <a:pt x="0" y="405284"/>
                </a:ln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747FBD63-8A27-476C-8037-2DA359D41891}"/>
              </a:ext>
              <a:ext uri="{C183D7F6-B498-43B3-948B-1728B52AA6E4}">
                <adec:decorative xmlns:adec="http://schemas.microsoft.com/office/drawing/2017/decorative" val="1"/>
              </a:ext>
            </a:extLst>
          </p:cNvPr>
          <p:cNvSpPr/>
          <p:nvPr/>
        </p:nvSpPr>
        <p:spPr bwMode="auto">
          <a:xfrm>
            <a:off x="7218066" y="2257530"/>
            <a:ext cx="321547" cy="653143"/>
          </a:xfrm>
          <a:custGeom>
            <a:avLst/>
            <a:gdLst>
              <a:gd name="connsiteX0" fmla="*/ 46892 w 321547"/>
              <a:gd name="connsiteY0" fmla="*/ 0 h 653143"/>
              <a:gd name="connsiteX1" fmla="*/ 321547 w 321547"/>
              <a:gd name="connsiteY1" fmla="*/ 338294 h 653143"/>
              <a:gd name="connsiteX2" fmla="*/ 33494 w 321547"/>
              <a:gd name="connsiteY2" fmla="*/ 653143 h 653143"/>
              <a:gd name="connsiteX3" fmla="*/ 0 w 321547"/>
              <a:gd name="connsiteY3" fmla="*/ 653143 h 653143"/>
              <a:gd name="connsiteX4" fmla="*/ 46892 w 321547"/>
              <a:gd name="connsiteY4" fmla="*/ 0 h 653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47" h="653143">
                <a:moveTo>
                  <a:pt x="46892" y="0"/>
                </a:moveTo>
                <a:lnTo>
                  <a:pt x="321547" y="338294"/>
                </a:lnTo>
                <a:lnTo>
                  <a:pt x="33494" y="653143"/>
                </a:lnTo>
                <a:lnTo>
                  <a:pt x="0" y="653143"/>
                </a:lnTo>
                <a:lnTo>
                  <a:pt x="46892" y="0"/>
                </a:lnTo>
                <a:close/>
              </a:path>
            </a:pathLst>
          </a:custGeom>
          <a:solidFill>
            <a:srgbClr val="4CB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839651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up)">
                                      <p:cBhvr>
                                        <p:cTn id="64" dur="500"/>
                                        <p:tgtEl>
                                          <p:spTgt spid="43"/>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up)">
                                      <p:cBhvr>
                                        <p:cTn id="68" dur="5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right)">
                                      <p:cBhvr>
                                        <p:cTn id="76" dur="500"/>
                                        <p:tgtEl>
                                          <p:spTgt spid="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down)">
                                      <p:cBhvr>
                                        <p:cTn id="83" dur="5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500"/>
                                        <p:tgtEl>
                                          <p:spTgt spid="10"/>
                                        </p:tgtEl>
                                      </p:cBhvr>
                                    </p:animEffect>
                                  </p:childTnLst>
                                </p:cTn>
                              </p:par>
                              <p:par>
                                <p:cTn id="95" presetID="22" presetClass="entr" presetSubtype="8" fill="hold"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wipe(left)">
                                      <p:cBhvr>
                                        <p:cTn id="97" dur="500"/>
                                        <p:tgtEl>
                                          <p:spTgt spid="8"/>
                                        </p:tgtEl>
                                      </p:cBhvr>
                                    </p:animEffect>
                                  </p:childTnLst>
                                </p:cTn>
                              </p:par>
                            </p:childTnLst>
                          </p:cTn>
                        </p:par>
                        <p:par>
                          <p:cTn id="98" fill="hold">
                            <p:stCondLst>
                              <p:cond delay="500"/>
                            </p:stCondLst>
                            <p:childTnLst>
                              <p:par>
                                <p:cTn id="99" presetID="21" presetClass="entr" presetSubtype="1" fill="hold" grpId="0" nodeType="afterEffect" nodePh="1">
                                  <p:stCondLst>
                                    <p:cond delay="0"/>
                                  </p:stCondLst>
                                  <p:endCondLst>
                                    <p:cond evt="begin" delay="0">
                                      <p:tn val="99"/>
                                    </p:cond>
                                  </p:endCondLst>
                                  <p:childTnLst>
                                    <p:set>
                                      <p:cBhvr>
                                        <p:cTn id="100" dur="1" fill="hold">
                                          <p:stCondLst>
                                            <p:cond delay="0"/>
                                          </p:stCondLst>
                                        </p:cTn>
                                        <p:tgtEl>
                                          <p:spTgt spid="12"/>
                                        </p:tgtEl>
                                        <p:attrNameLst>
                                          <p:attrName>style.visibility</p:attrName>
                                        </p:attrNameLst>
                                      </p:cBhvr>
                                      <p:to>
                                        <p:strVal val="visible"/>
                                      </p:to>
                                    </p:set>
                                    <p:animEffect transition="in" filter="wheel(1)">
                                      <p:cBhvr>
                                        <p:cTn id="101" dur="750"/>
                                        <p:tgtEl>
                                          <p:spTgt spid="12"/>
                                        </p:tgtEl>
                                      </p:cBhvr>
                                    </p:animEffect>
                                  </p:childTnLst>
                                </p:cTn>
                              </p:par>
                              <p:par>
                                <p:cTn id="102" presetID="21" presetClass="entr" presetSubtype="1" fill="hold" grpId="0"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wheel(1)">
                                      <p:cBhvr>
                                        <p:cTn id="104" dur="750"/>
                                        <p:tgtEl>
                                          <p:spTgt spid="3"/>
                                        </p:tgtEl>
                                      </p:cBhvr>
                                    </p:animEffect>
                                  </p:childTnLst>
                                </p:cTn>
                              </p:par>
                            </p:childTnLst>
                          </p:cTn>
                        </p:par>
                        <p:par>
                          <p:cTn id="105" fill="hold">
                            <p:stCondLst>
                              <p:cond delay="1250"/>
                            </p:stCondLst>
                            <p:childTnLst>
                              <p:par>
                                <p:cTn id="106" presetID="10" presetClass="entr" presetSubtype="0" fill="hold" nodeType="after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500"/>
                                        <p:tgtEl>
                                          <p:spTgt spid="5"/>
                                        </p:tgtEl>
                                      </p:cBhvr>
                                    </p:animEffect>
                                  </p:childTnLst>
                                </p:cTn>
                              </p:par>
                            </p:childTnLst>
                          </p:cTn>
                        </p:par>
                        <p:par>
                          <p:cTn id="109" fill="hold">
                            <p:stCondLst>
                              <p:cond delay="1750"/>
                            </p:stCondLst>
                            <p:childTnLst>
                              <p:par>
                                <p:cTn id="110" presetID="10" presetClass="entr" presetSubtype="0" fill="hold" grpId="0" nodeType="after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fade">
                                      <p:cBhvr>
                                        <p:cTn id="112" dur="500"/>
                                        <p:tgtEl>
                                          <p:spTgt spid="2"/>
                                        </p:tgtEl>
                                      </p:cBhvr>
                                    </p:animEffect>
                                  </p:childTnLst>
                                </p:cTn>
                              </p:par>
                            </p:childTnLst>
                          </p:cTn>
                        </p:par>
                        <p:par>
                          <p:cTn id="113" fill="hold">
                            <p:stCondLst>
                              <p:cond delay="2250"/>
                            </p:stCondLst>
                            <p:childTnLst>
                              <p:par>
                                <p:cTn id="114" presetID="10" presetClass="entr" presetSubtype="0" fill="hold" grpId="0" nodeType="after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fade">
                                      <p:cBhvr>
                                        <p:cTn id="116" dur="500"/>
                                        <p:tgtEl>
                                          <p:spTgt spid="2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fade">
                                      <p:cBhvr>
                                        <p:cTn id="119" dur="500"/>
                                        <p:tgtEl>
                                          <p:spTgt spid="5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500"/>
                                        <p:tgtEl>
                                          <p:spTgt spid="20"/>
                                        </p:tgtEl>
                                      </p:cBhvr>
                                    </p:animEffect>
                                  </p:childTnLst>
                                </p:cTn>
                              </p:par>
                            </p:childTnLst>
                          </p:cTn>
                        </p:par>
                        <p:par>
                          <p:cTn id="123" fill="hold">
                            <p:stCondLst>
                              <p:cond delay="2750"/>
                            </p:stCondLst>
                            <p:childTnLst>
                              <p:par>
                                <p:cTn id="124" presetID="10" presetClass="entr" presetSubtype="0" fill="hold" grpId="0" nodeType="after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2" grpId="0" animBg="1"/>
      <p:bldP spid="9" grpId="0"/>
      <p:bldP spid="10" grpId="0"/>
      <p:bldP spid="53" grpId="0"/>
      <p:bldP spid="20" grpId="0"/>
      <p:bldP spid="21" grpId="0"/>
      <p:bldP spid="12" grpId="0"/>
      <p:bldP spid="34" grpId="0" animBg="1"/>
      <p:bldP spid="35" grpId="0" animBg="1"/>
      <p:bldP spid="39" grpId="0" animBg="1"/>
      <p:bldP spid="43" grpId="0" animBg="1"/>
      <p:bldP spid="45" grpId="0" animBg="1"/>
      <p:bldP spid="46" grpId="0"/>
      <p:bldP spid="47" grpId="0"/>
      <p:bldP spid="48" grpId="0"/>
      <p:bldP spid="49" grpId="0" animBg="1"/>
      <p:bldP spid="50" grpId="0"/>
      <p:bldP spid="56" grpId="0" animBg="1"/>
      <p:bldP spid="11" grpId="0"/>
      <p:bldP spid="17" grpId="0"/>
      <p:bldP spid="7" grpId="0" animBg="1"/>
      <p:bldP spid="57" grpId="0" animBg="1"/>
      <p:bldP spid="37" grpId="0" animBg="1"/>
      <p:bldP spid="38" grpId="0" animBg="1"/>
      <p:bldP spid="54" grpId="0" animBg="1"/>
      <p:bldP spid="24"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Picture 474" descr="Illustration of a city street with buildings and a road. On the road is a car, a set of keys lying on the ground, and an illustration of a person looking at his phone standing in front of the car and the keys on the ground.">
            <a:extLst>
              <a:ext uri="{FF2B5EF4-FFF2-40B4-BE49-F238E27FC236}">
                <a16:creationId xmlns:a16="http://schemas.microsoft.com/office/drawing/2014/main" id="{1B1D7D98-7B8B-4D56-8D01-306F74959EB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88" y="0"/>
            <a:ext cx="12434712" cy="6994525"/>
          </a:xfrm>
          <a:prstGeom prst="rect">
            <a:avLst/>
          </a:prstGeom>
        </p:spPr>
      </p:pic>
      <p:sp>
        <p:nvSpPr>
          <p:cNvPr id="3" name="Title 2">
            <a:extLst>
              <a:ext uri="{FF2B5EF4-FFF2-40B4-BE49-F238E27FC236}">
                <a16:creationId xmlns:a16="http://schemas.microsoft.com/office/drawing/2014/main" id="{BEC8050A-807A-4771-A4AB-2A1E049D1F0F}"/>
              </a:ext>
            </a:extLst>
          </p:cNvPr>
          <p:cNvSpPr>
            <a:spLocks noGrp="1"/>
          </p:cNvSpPr>
          <p:nvPr>
            <p:ph type="title"/>
          </p:nvPr>
        </p:nvSpPr>
        <p:spPr>
          <a:xfrm>
            <a:off x="465138" y="633413"/>
            <a:ext cx="11531600" cy="820738"/>
          </a:xfrm>
        </p:spPr>
        <p:txBody>
          <a:bodyPr/>
          <a:lstStyle/>
          <a:p>
            <a:r>
              <a:rPr lang="en-US" dirty="0">
                <a:solidFill>
                  <a:schemeClr val="bg1"/>
                </a:solidFill>
              </a:rPr>
              <a:t>Attacker’s opportunity types (car-key-driver)</a:t>
            </a:r>
            <a:br>
              <a:rPr lang="en-US" dirty="0">
                <a:solidFill>
                  <a:schemeClr val="bg1"/>
                </a:solidFill>
              </a:rPr>
            </a:br>
            <a:r>
              <a:rPr lang="en-US" dirty="0">
                <a:solidFill>
                  <a:schemeClr val="bg1"/>
                </a:solidFill>
              </a:rPr>
              <a:t>Security should be understood by everyone</a:t>
            </a:r>
          </a:p>
        </p:txBody>
      </p:sp>
      <p:sp>
        <p:nvSpPr>
          <p:cNvPr id="232" name="Freeform: Shape 231">
            <a:extLst>
              <a:ext uri="{FF2B5EF4-FFF2-40B4-BE49-F238E27FC236}">
                <a16:creationId xmlns:a16="http://schemas.microsoft.com/office/drawing/2014/main" id="{12C8B612-747A-4E4B-99A1-89CB21C351C6}"/>
              </a:ext>
              <a:ext uri="{C183D7F6-B498-43B3-948B-1728B52AA6E4}">
                <adec:decorative xmlns:adec="http://schemas.microsoft.com/office/drawing/2017/decorative" val="1"/>
              </a:ext>
            </a:extLst>
          </p:cNvPr>
          <p:cNvSpPr/>
          <p:nvPr/>
        </p:nvSpPr>
        <p:spPr>
          <a:xfrm>
            <a:off x="608855" y="4961388"/>
            <a:ext cx="3219867" cy="1575486"/>
          </a:xfrm>
          <a:custGeom>
            <a:avLst/>
            <a:gdLst>
              <a:gd name="connsiteX0" fmla="*/ 816374 w 5669821"/>
              <a:gd name="connsiteY0" fmla="*/ 0 h 2841484"/>
              <a:gd name="connsiteX1" fmla="*/ 2659259 w 5669821"/>
              <a:gd name="connsiteY1" fmla="*/ 0 h 2841484"/>
              <a:gd name="connsiteX2" fmla="*/ 2841873 w 5669821"/>
              <a:gd name="connsiteY2" fmla="*/ 60996 h 2841484"/>
              <a:gd name="connsiteX3" fmla="*/ 3707819 w 5669821"/>
              <a:gd name="connsiteY3" fmla="*/ 712456 h 2841484"/>
              <a:gd name="connsiteX4" fmla="*/ 3818062 w 5669821"/>
              <a:gd name="connsiteY4" fmla="*/ 764702 h 2841484"/>
              <a:gd name="connsiteX5" fmla="*/ 5438461 w 5669821"/>
              <a:gd name="connsiteY5" fmla="*/ 1161928 h 2841484"/>
              <a:gd name="connsiteX6" fmla="*/ 5669821 w 5669821"/>
              <a:gd name="connsiteY6" fmla="*/ 1456909 h 2841484"/>
              <a:gd name="connsiteX7" fmla="*/ 5669821 w 5669821"/>
              <a:gd name="connsiteY7" fmla="*/ 2181864 h 2841484"/>
              <a:gd name="connsiteX8" fmla="*/ 5463459 w 5669821"/>
              <a:gd name="connsiteY8" fmla="*/ 2469596 h 2841484"/>
              <a:gd name="connsiteX9" fmla="*/ 5458710 w 5669821"/>
              <a:gd name="connsiteY9" fmla="*/ 2471221 h 2841484"/>
              <a:gd name="connsiteX10" fmla="*/ 5305219 w 5669821"/>
              <a:gd name="connsiteY10" fmla="*/ 2587714 h 2841484"/>
              <a:gd name="connsiteX11" fmla="*/ 4908244 w 5669821"/>
              <a:gd name="connsiteY11" fmla="*/ 2828699 h 2841484"/>
              <a:gd name="connsiteX12" fmla="*/ 4296532 w 5669821"/>
              <a:gd name="connsiteY12" fmla="*/ 2699832 h 2841484"/>
              <a:gd name="connsiteX13" fmla="*/ 4262159 w 5669821"/>
              <a:gd name="connsiteY13" fmla="*/ 2655334 h 2841484"/>
              <a:gd name="connsiteX14" fmla="*/ 4024299 w 5669821"/>
              <a:gd name="connsiteY14" fmla="*/ 2540467 h 2841484"/>
              <a:gd name="connsiteX15" fmla="*/ 1530579 w 5669821"/>
              <a:gd name="connsiteY15" fmla="*/ 2540467 h 2841484"/>
              <a:gd name="connsiteX16" fmla="*/ 1319842 w 5669821"/>
              <a:gd name="connsiteY16" fmla="*/ 2625461 h 2841484"/>
              <a:gd name="connsiteX17" fmla="*/ 1095231 w 5669821"/>
              <a:gd name="connsiteY17" fmla="*/ 2770077 h 2841484"/>
              <a:gd name="connsiteX18" fmla="*/ 556265 w 5669821"/>
              <a:gd name="connsiteY18" fmla="*/ 2779452 h 2841484"/>
              <a:gd name="connsiteX19" fmla="*/ 284407 w 5669821"/>
              <a:gd name="connsiteY19" fmla="*/ 2460721 h 2841484"/>
              <a:gd name="connsiteX20" fmla="*/ 234910 w 5669821"/>
              <a:gd name="connsiteY20" fmla="*/ 2430723 h 2841484"/>
              <a:gd name="connsiteX21" fmla="*/ 18798 w 5669821"/>
              <a:gd name="connsiteY21" fmla="*/ 2145241 h 2841484"/>
              <a:gd name="connsiteX22" fmla="*/ 49 w 5669821"/>
              <a:gd name="connsiteY22" fmla="*/ 1070433 h 2841484"/>
              <a:gd name="connsiteX23" fmla="*/ 51796 w 5669821"/>
              <a:gd name="connsiteY23" fmla="*/ 895569 h 2841484"/>
              <a:gd name="connsiteX24" fmla="*/ 564389 w 5669821"/>
              <a:gd name="connsiteY24" fmla="*/ 134117 h 2841484"/>
              <a:gd name="connsiteX25" fmla="*/ 816374 w 5669821"/>
              <a:gd name="connsiteY25" fmla="*/ 0 h 28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69821" h="2841484">
                <a:moveTo>
                  <a:pt x="816374" y="0"/>
                </a:moveTo>
                <a:lnTo>
                  <a:pt x="2659259" y="0"/>
                </a:lnTo>
                <a:cubicBezTo>
                  <a:pt x="2725130" y="0"/>
                  <a:pt x="2789251" y="21374"/>
                  <a:pt x="2841873" y="60996"/>
                </a:cubicBezTo>
                <a:lnTo>
                  <a:pt x="3707819" y="712456"/>
                </a:lnTo>
                <a:cubicBezTo>
                  <a:pt x="3740691" y="737204"/>
                  <a:pt x="3778189" y="754953"/>
                  <a:pt x="3818062" y="764702"/>
                </a:cubicBezTo>
                <a:lnTo>
                  <a:pt x="5438461" y="1161928"/>
                </a:lnTo>
                <a:cubicBezTo>
                  <a:pt x="5574327" y="1195175"/>
                  <a:pt x="5669821" y="1317043"/>
                  <a:pt x="5669821" y="1456909"/>
                </a:cubicBezTo>
                <a:lnTo>
                  <a:pt x="5669821" y="2181864"/>
                </a:lnTo>
                <a:cubicBezTo>
                  <a:pt x="5669821" y="2312106"/>
                  <a:pt x="5586827" y="2427848"/>
                  <a:pt x="5463459" y="2469596"/>
                </a:cubicBezTo>
                <a:lnTo>
                  <a:pt x="5458710" y="2471221"/>
                </a:lnTo>
                <a:cubicBezTo>
                  <a:pt x="5396214" y="2492345"/>
                  <a:pt x="5342967" y="2533592"/>
                  <a:pt x="5305219" y="2587714"/>
                </a:cubicBezTo>
                <a:cubicBezTo>
                  <a:pt x="5245473" y="2673333"/>
                  <a:pt x="5122731" y="2800450"/>
                  <a:pt x="4908244" y="2828699"/>
                </a:cubicBezTo>
                <a:cubicBezTo>
                  <a:pt x="4605888" y="2868571"/>
                  <a:pt x="4380902" y="2812325"/>
                  <a:pt x="4296532" y="2699832"/>
                </a:cubicBezTo>
                <a:cubicBezTo>
                  <a:pt x="4284408" y="2683708"/>
                  <a:pt x="4272909" y="2668833"/>
                  <a:pt x="4262159" y="2655334"/>
                </a:cubicBezTo>
                <a:cubicBezTo>
                  <a:pt x="4204538" y="2582714"/>
                  <a:pt x="4116918" y="2540467"/>
                  <a:pt x="4024299" y="2540467"/>
                </a:cubicBezTo>
                <a:lnTo>
                  <a:pt x="1530579" y="2540467"/>
                </a:lnTo>
                <a:cubicBezTo>
                  <a:pt x="1451959" y="2540467"/>
                  <a:pt x="1376714" y="2571090"/>
                  <a:pt x="1319842" y="2625461"/>
                </a:cubicBezTo>
                <a:cubicBezTo>
                  <a:pt x="1268720" y="2674333"/>
                  <a:pt x="1192850" y="2733205"/>
                  <a:pt x="1095231" y="2770077"/>
                </a:cubicBezTo>
                <a:cubicBezTo>
                  <a:pt x="928617" y="2833198"/>
                  <a:pt x="738128" y="2872196"/>
                  <a:pt x="556265" y="2779452"/>
                </a:cubicBezTo>
                <a:cubicBezTo>
                  <a:pt x="402274" y="2700957"/>
                  <a:pt x="317155" y="2516968"/>
                  <a:pt x="284407" y="2460721"/>
                </a:cubicBezTo>
                <a:cubicBezTo>
                  <a:pt x="276782" y="2447597"/>
                  <a:pt x="258408" y="2437848"/>
                  <a:pt x="234910" y="2430723"/>
                </a:cubicBezTo>
                <a:cubicBezTo>
                  <a:pt x="108668" y="2392101"/>
                  <a:pt x="21173" y="2277233"/>
                  <a:pt x="18798" y="2145241"/>
                </a:cubicBezTo>
                <a:lnTo>
                  <a:pt x="49" y="1070433"/>
                </a:lnTo>
                <a:cubicBezTo>
                  <a:pt x="-1076" y="1008187"/>
                  <a:pt x="17048" y="947191"/>
                  <a:pt x="51796" y="895569"/>
                </a:cubicBezTo>
                <a:lnTo>
                  <a:pt x="564389" y="134117"/>
                </a:lnTo>
                <a:cubicBezTo>
                  <a:pt x="620761" y="50247"/>
                  <a:pt x="715255" y="0"/>
                  <a:pt x="816374" y="0"/>
                </a:cubicBezTo>
                <a:close/>
              </a:path>
            </a:pathLst>
          </a:custGeom>
          <a:noFill/>
          <a:ln w="31750" cap="flat">
            <a:solidFill>
              <a:schemeClr val="bg1"/>
            </a:solidFill>
            <a:prstDash val="sysDash"/>
            <a:miter/>
          </a:ln>
        </p:spPr>
        <p:txBody>
          <a:bodyPr rtlCol="0" anchor="ctr"/>
          <a:lstStyle/>
          <a:p>
            <a:pPr defTabSz="932597"/>
            <a:endParaRPr lang="en-US" sz="1836">
              <a:solidFill>
                <a:srgbClr val="1A1A1A"/>
              </a:solidFill>
              <a:latin typeface="Segoe UI"/>
            </a:endParaRPr>
          </a:p>
        </p:txBody>
      </p:sp>
      <p:cxnSp>
        <p:nvCxnSpPr>
          <p:cNvPr id="233" name="Straight Connector 232">
            <a:extLst>
              <a:ext uri="{FF2B5EF4-FFF2-40B4-BE49-F238E27FC236}">
                <a16:creationId xmlns:a16="http://schemas.microsoft.com/office/drawing/2014/main" id="{848646ED-D2A3-4D57-9CCE-9EF02FACC8F9}"/>
              </a:ext>
              <a:ext uri="{C183D7F6-B498-43B3-948B-1728B52AA6E4}">
                <adec:decorative xmlns:adec="http://schemas.microsoft.com/office/drawing/2017/decorative" val="1"/>
              </a:ext>
            </a:extLst>
          </p:cNvPr>
          <p:cNvCxnSpPr>
            <a:cxnSpLocks/>
          </p:cNvCxnSpPr>
          <p:nvPr/>
        </p:nvCxnSpPr>
        <p:spPr>
          <a:xfrm flipV="1">
            <a:off x="3018697" y="4448205"/>
            <a:ext cx="0" cy="986111"/>
          </a:xfrm>
          <a:prstGeom prst="line">
            <a:avLst/>
          </a:prstGeom>
          <a:ln w="25400">
            <a:solidFill>
              <a:schemeClr val="bg1"/>
            </a:solidFill>
            <a:prstDash val="sysDash"/>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242" name="Freeform: Shape 241">
            <a:extLst>
              <a:ext uri="{FF2B5EF4-FFF2-40B4-BE49-F238E27FC236}">
                <a16:creationId xmlns:a16="http://schemas.microsoft.com/office/drawing/2014/main" id="{E419E585-27DD-48C7-8DA4-5B7486BE1EB7}"/>
              </a:ext>
              <a:ext uri="{C183D7F6-B498-43B3-948B-1728B52AA6E4}">
                <adec:decorative xmlns:adec="http://schemas.microsoft.com/office/drawing/2017/decorative" val="1"/>
              </a:ext>
            </a:extLst>
          </p:cNvPr>
          <p:cNvSpPr/>
          <p:nvPr/>
        </p:nvSpPr>
        <p:spPr>
          <a:xfrm>
            <a:off x="4985930" y="5951225"/>
            <a:ext cx="510332" cy="325325"/>
          </a:xfrm>
          <a:custGeom>
            <a:avLst/>
            <a:gdLst>
              <a:gd name="connsiteX0" fmla="*/ 273652 w 533584"/>
              <a:gd name="connsiteY0" fmla="*/ 89726 h 343845"/>
              <a:gd name="connsiteX1" fmla="*/ 260778 w 533584"/>
              <a:gd name="connsiteY1" fmla="*/ 89351 h 343845"/>
              <a:gd name="connsiteX2" fmla="*/ 229905 w 533584"/>
              <a:gd name="connsiteY2" fmla="*/ 75102 h 343845"/>
              <a:gd name="connsiteX3" fmla="*/ 154285 w 533584"/>
              <a:gd name="connsiteY3" fmla="*/ 33854 h 343845"/>
              <a:gd name="connsiteX4" fmla="*/ 17669 w 533584"/>
              <a:gd name="connsiteY4" fmla="*/ 87726 h 343845"/>
              <a:gd name="connsiteX5" fmla="*/ 23043 w 533584"/>
              <a:gd name="connsiteY5" fmla="*/ 236842 h 343845"/>
              <a:gd name="connsiteX6" fmla="*/ 126287 w 533584"/>
              <a:gd name="connsiteY6" fmla="*/ 296213 h 343845"/>
              <a:gd name="connsiteX7" fmla="*/ 151035 w 533584"/>
              <a:gd name="connsiteY7" fmla="*/ 297588 h 343845"/>
              <a:gd name="connsiteX8" fmla="*/ 183533 w 533584"/>
              <a:gd name="connsiteY8" fmla="*/ 315712 h 343845"/>
              <a:gd name="connsiteX9" fmla="*/ 229530 w 533584"/>
              <a:gd name="connsiteY9" fmla="*/ 342210 h 343845"/>
              <a:gd name="connsiteX10" fmla="*/ 329524 w 533584"/>
              <a:gd name="connsiteY10" fmla="*/ 325211 h 343845"/>
              <a:gd name="connsiteX11" fmla="*/ 336648 w 533584"/>
              <a:gd name="connsiteY11" fmla="*/ 318836 h 343845"/>
              <a:gd name="connsiteX12" fmla="*/ 375646 w 533584"/>
              <a:gd name="connsiteY12" fmla="*/ 307712 h 343845"/>
              <a:gd name="connsiteX13" fmla="*/ 465515 w 533584"/>
              <a:gd name="connsiteY13" fmla="*/ 328336 h 343845"/>
              <a:gd name="connsiteX14" fmla="*/ 499513 w 533584"/>
              <a:gd name="connsiteY14" fmla="*/ 321336 h 343845"/>
              <a:gd name="connsiteX15" fmla="*/ 511512 w 533584"/>
              <a:gd name="connsiteY15" fmla="*/ 312837 h 343845"/>
              <a:gd name="connsiteX16" fmla="*/ 528136 w 533584"/>
              <a:gd name="connsiteY16" fmla="*/ 242466 h 343845"/>
              <a:gd name="connsiteX17" fmla="*/ 524512 w 533584"/>
              <a:gd name="connsiteY17" fmla="*/ 234592 h 343845"/>
              <a:gd name="connsiteX18" fmla="*/ 490889 w 533584"/>
              <a:gd name="connsiteY18" fmla="*/ 206969 h 343845"/>
              <a:gd name="connsiteX19" fmla="*/ 481014 w 533584"/>
              <a:gd name="connsiteY19" fmla="*/ 205093 h 343845"/>
              <a:gd name="connsiteX20" fmla="*/ 460516 w 533584"/>
              <a:gd name="connsiteY20" fmla="*/ 109849 h 343845"/>
              <a:gd name="connsiteX21" fmla="*/ 460516 w 533584"/>
              <a:gd name="connsiteY21" fmla="*/ 109849 h 343845"/>
              <a:gd name="connsiteX22" fmla="*/ 478889 w 533584"/>
              <a:gd name="connsiteY22" fmla="*/ 73727 h 343845"/>
              <a:gd name="connsiteX23" fmla="*/ 479890 w 533584"/>
              <a:gd name="connsiteY23" fmla="*/ 64353 h 343845"/>
              <a:gd name="connsiteX24" fmla="*/ 444767 w 533584"/>
              <a:gd name="connsiteY24" fmla="*/ 6106 h 343845"/>
              <a:gd name="connsiteX25" fmla="*/ 429018 w 533584"/>
              <a:gd name="connsiteY25" fmla="*/ 1606 h 343845"/>
              <a:gd name="connsiteX26" fmla="*/ 390895 w 533584"/>
              <a:gd name="connsiteY26" fmla="*/ 9606 h 343845"/>
              <a:gd name="connsiteX27" fmla="*/ 301776 w 533584"/>
              <a:gd name="connsiteY27" fmla="*/ 80352 h 343845"/>
              <a:gd name="connsiteX28" fmla="*/ 273652 w 533584"/>
              <a:gd name="connsiteY28" fmla="*/ 89726 h 34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584" h="343845">
                <a:moveTo>
                  <a:pt x="273652" y="89726"/>
                </a:moveTo>
                <a:lnTo>
                  <a:pt x="260778" y="89351"/>
                </a:lnTo>
                <a:cubicBezTo>
                  <a:pt x="249279" y="89101"/>
                  <a:pt x="238279" y="83976"/>
                  <a:pt x="229905" y="75102"/>
                </a:cubicBezTo>
                <a:cubicBezTo>
                  <a:pt x="212906" y="56853"/>
                  <a:pt x="187282" y="44729"/>
                  <a:pt x="154285" y="33854"/>
                </a:cubicBezTo>
                <a:cubicBezTo>
                  <a:pt x="106413" y="18105"/>
                  <a:pt x="46292" y="39229"/>
                  <a:pt x="17669" y="87726"/>
                </a:cubicBezTo>
                <a:cubicBezTo>
                  <a:pt x="-11080" y="136223"/>
                  <a:pt x="-1456" y="207719"/>
                  <a:pt x="23043" y="236842"/>
                </a:cubicBezTo>
                <a:cubicBezTo>
                  <a:pt x="47541" y="265965"/>
                  <a:pt x="89039" y="294963"/>
                  <a:pt x="126287" y="296213"/>
                </a:cubicBezTo>
                <a:cubicBezTo>
                  <a:pt x="136286" y="296588"/>
                  <a:pt x="144410" y="297088"/>
                  <a:pt x="151035" y="297588"/>
                </a:cubicBezTo>
                <a:cubicBezTo>
                  <a:pt x="163534" y="298588"/>
                  <a:pt x="175409" y="304837"/>
                  <a:pt x="183533" y="315712"/>
                </a:cubicBezTo>
                <a:cubicBezTo>
                  <a:pt x="191407" y="326336"/>
                  <a:pt x="205782" y="339460"/>
                  <a:pt x="229530" y="342210"/>
                </a:cubicBezTo>
                <a:cubicBezTo>
                  <a:pt x="271027" y="347085"/>
                  <a:pt x="311400" y="340960"/>
                  <a:pt x="329524" y="325211"/>
                </a:cubicBezTo>
                <a:cubicBezTo>
                  <a:pt x="332149" y="322836"/>
                  <a:pt x="334524" y="320711"/>
                  <a:pt x="336648" y="318836"/>
                </a:cubicBezTo>
                <a:cubicBezTo>
                  <a:pt x="347523" y="308587"/>
                  <a:pt x="361772" y="304462"/>
                  <a:pt x="375646" y="307712"/>
                </a:cubicBezTo>
                <a:lnTo>
                  <a:pt x="465515" y="328336"/>
                </a:lnTo>
                <a:cubicBezTo>
                  <a:pt x="477265" y="331086"/>
                  <a:pt x="489389" y="328461"/>
                  <a:pt x="499513" y="321336"/>
                </a:cubicBezTo>
                <a:lnTo>
                  <a:pt x="511512" y="312837"/>
                </a:lnTo>
                <a:cubicBezTo>
                  <a:pt x="532387" y="297963"/>
                  <a:pt x="539636" y="267215"/>
                  <a:pt x="528136" y="242466"/>
                </a:cubicBezTo>
                <a:lnTo>
                  <a:pt x="524512" y="234592"/>
                </a:lnTo>
                <a:cubicBezTo>
                  <a:pt x="517638" y="219968"/>
                  <a:pt x="505263" y="209719"/>
                  <a:pt x="490889" y="206969"/>
                </a:cubicBezTo>
                <a:lnTo>
                  <a:pt x="481014" y="205093"/>
                </a:lnTo>
                <a:cubicBezTo>
                  <a:pt x="440392" y="197344"/>
                  <a:pt x="427643" y="137973"/>
                  <a:pt x="460516" y="109849"/>
                </a:cubicBezTo>
                <a:lnTo>
                  <a:pt x="460516" y="109849"/>
                </a:lnTo>
                <a:cubicBezTo>
                  <a:pt x="470640" y="101100"/>
                  <a:pt x="477265" y="88101"/>
                  <a:pt x="478889" y="73727"/>
                </a:cubicBezTo>
                <a:lnTo>
                  <a:pt x="479890" y="64353"/>
                </a:lnTo>
                <a:cubicBezTo>
                  <a:pt x="482764" y="37604"/>
                  <a:pt x="467765" y="12606"/>
                  <a:pt x="444767" y="6106"/>
                </a:cubicBezTo>
                <a:lnTo>
                  <a:pt x="429018" y="1606"/>
                </a:lnTo>
                <a:cubicBezTo>
                  <a:pt x="415894" y="-2143"/>
                  <a:pt x="402020" y="731"/>
                  <a:pt x="390895" y="9606"/>
                </a:cubicBezTo>
                <a:lnTo>
                  <a:pt x="301776" y="80352"/>
                </a:lnTo>
                <a:cubicBezTo>
                  <a:pt x="293401" y="86601"/>
                  <a:pt x="283652" y="89976"/>
                  <a:pt x="273652" y="89726"/>
                </a:cubicBezTo>
                <a:close/>
              </a:path>
            </a:pathLst>
          </a:custGeom>
          <a:noFill/>
          <a:ln w="25400" cap="flat">
            <a:solidFill>
              <a:schemeClr val="bg1"/>
            </a:solidFill>
            <a:prstDash val="sysDash"/>
            <a:miter/>
          </a:ln>
        </p:spPr>
        <p:txBody>
          <a:bodyPr rtlCol="0" anchor="ctr"/>
          <a:lstStyle/>
          <a:p>
            <a:pPr defTabSz="932597"/>
            <a:endParaRPr lang="en-US" sz="1836">
              <a:solidFill>
                <a:srgbClr val="1A1A1A"/>
              </a:solidFill>
              <a:latin typeface="Segoe UI"/>
            </a:endParaRPr>
          </a:p>
        </p:txBody>
      </p:sp>
      <p:cxnSp>
        <p:nvCxnSpPr>
          <p:cNvPr id="243" name="Straight Connector 242">
            <a:extLst>
              <a:ext uri="{FF2B5EF4-FFF2-40B4-BE49-F238E27FC236}">
                <a16:creationId xmlns:a16="http://schemas.microsoft.com/office/drawing/2014/main" id="{16EF2F61-0FFD-4567-9D54-4FB6274C753B}"/>
              </a:ext>
              <a:ext uri="{C183D7F6-B498-43B3-948B-1728B52AA6E4}">
                <adec:decorative xmlns:adec="http://schemas.microsoft.com/office/drawing/2017/decorative" val="1"/>
              </a:ext>
            </a:extLst>
          </p:cNvPr>
          <p:cNvCxnSpPr>
            <a:cxnSpLocks/>
          </p:cNvCxnSpPr>
          <p:nvPr/>
        </p:nvCxnSpPr>
        <p:spPr>
          <a:xfrm flipV="1">
            <a:off x="5299812" y="4448205"/>
            <a:ext cx="0" cy="1505873"/>
          </a:xfrm>
          <a:prstGeom prst="line">
            <a:avLst/>
          </a:prstGeom>
          <a:ln w="25400">
            <a:solidFill>
              <a:schemeClr val="bg1"/>
            </a:solidFill>
            <a:prstDash val="sysDash"/>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250" name="Freeform: Shape 249">
            <a:extLst>
              <a:ext uri="{FF2B5EF4-FFF2-40B4-BE49-F238E27FC236}">
                <a16:creationId xmlns:a16="http://schemas.microsoft.com/office/drawing/2014/main" id="{3AB7F256-7A3C-4AD4-AFDA-561E9E97781E}"/>
              </a:ext>
              <a:ext uri="{C183D7F6-B498-43B3-948B-1728B52AA6E4}">
                <adec:decorative xmlns:adec="http://schemas.microsoft.com/office/drawing/2017/decorative" val="1"/>
              </a:ext>
            </a:extLst>
          </p:cNvPr>
          <p:cNvSpPr/>
          <p:nvPr/>
        </p:nvSpPr>
        <p:spPr>
          <a:xfrm>
            <a:off x="8023236" y="4670680"/>
            <a:ext cx="1353426" cy="1990498"/>
          </a:xfrm>
          <a:custGeom>
            <a:avLst/>
            <a:gdLst>
              <a:gd name="connsiteX0" fmla="*/ 445478 w 2376356"/>
              <a:gd name="connsiteY0" fmla="*/ 3568008 h 3582006"/>
              <a:gd name="connsiteX1" fmla="*/ 883450 w 2376356"/>
              <a:gd name="connsiteY1" fmla="*/ 3568008 h 3582006"/>
              <a:gd name="connsiteX2" fmla="*/ 916323 w 2376356"/>
              <a:gd name="connsiteY2" fmla="*/ 3535135 h 3582006"/>
              <a:gd name="connsiteX3" fmla="*/ 916323 w 2376356"/>
              <a:gd name="connsiteY3" fmla="*/ 3478263 h 3582006"/>
              <a:gd name="connsiteX4" fmla="*/ 897950 w 2376356"/>
              <a:gd name="connsiteY4" fmla="*/ 3448765 h 3582006"/>
              <a:gd name="connsiteX5" fmla="*/ 781831 w 2376356"/>
              <a:gd name="connsiteY5" fmla="*/ 3391519 h 3582006"/>
              <a:gd name="connsiteX6" fmla="*/ 764083 w 2376356"/>
              <a:gd name="connsiteY6" fmla="*/ 3355771 h 3582006"/>
              <a:gd name="connsiteX7" fmla="*/ 950696 w 2376356"/>
              <a:gd name="connsiteY7" fmla="*/ 2392331 h 3582006"/>
              <a:gd name="connsiteX8" fmla="*/ 1014317 w 2376356"/>
              <a:gd name="connsiteY8" fmla="*/ 2388456 h 3582006"/>
              <a:gd name="connsiteX9" fmla="*/ 1029691 w 2376356"/>
              <a:gd name="connsiteY9" fmla="*/ 2435703 h 3582006"/>
              <a:gd name="connsiteX10" fmla="*/ 1031316 w 2376356"/>
              <a:gd name="connsiteY10" fmla="*/ 2445703 h 3582006"/>
              <a:gd name="connsiteX11" fmla="*/ 1033441 w 2376356"/>
              <a:gd name="connsiteY11" fmla="*/ 2946922 h 3582006"/>
              <a:gd name="connsiteX12" fmla="*/ 1066314 w 2376356"/>
              <a:gd name="connsiteY12" fmla="*/ 2979670 h 3582006"/>
              <a:gd name="connsiteX13" fmla="*/ 1066314 w 2376356"/>
              <a:gd name="connsiteY13" fmla="*/ 2979670 h 3582006"/>
              <a:gd name="connsiteX14" fmla="*/ 1099187 w 2376356"/>
              <a:gd name="connsiteY14" fmla="*/ 3012543 h 3582006"/>
              <a:gd name="connsiteX15" fmla="*/ 1099187 w 2376356"/>
              <a:gd name="connsiteY15" fmla="*/ 3549134 h 3582006"/>
              <a:gd name="connsiteX16" fmla="*/ 1132060 w 2376356"/>
              <a:gd name="connsiteY16" fmla="*/ 3582007 h 3582006"/>
              <a:gd name="connsiteX17" fmla="*/ 1538535 w 2376356"/>
              <a:gd name="connsiteY17" fmla="*/ 3582007 h 3582006"/>
              <a:gd name="connsiteX18" fmla="*/ 1571157 w 2376356"/>
              <a:gd name="connsiteY18" fmla="*/ 3552884 h 3582006"/>
              <a:gd name="connsiteX19" fmla="*/ 1577032 w 2376356"/>
              <a:gd name="connsiteY19" fmla="*/ 3501262 h 3582006"/>
              <a:gd name="connsiteX20" fmla="*/ 1559658 w 2376356"/>
              <a:gd name="connsiteY20" fmla="*/ 3468514 h 3582006"/>
              <a:gd name="connsiteX21" fmla="*/ 1419042 w 2376356"/>
              <a:gd name="connsiteY21" fmla="*/ 3394519 h 3582006"/>
              <a:gd name="connsiteX22" fmla="*/ 1401418 w 2376356"/>
              <a:gd name="connsiteY22" fmla="*/ 3365395 h 3582006"/>
              <a:gd name="connsiteX23" fmla="*/ 1401418 w 2376356"/>
              <a:gd name="connsiteY23" fmla="*/ 3075914 h 3582006"/>
              <a:gd name="connsiteX24" fmla="*/ 1434291 w 2376356"/>
              <a:gd name="connsiteY24" fmla="*/ 3043041 h 3582006"/>
              <a:gd name="connsiteX25" fmla="*/ 2343484 w 2376356"/>
              <a:gd name="connsiteY25" fmla="*/ 3043041 h 3582006"/>
              <a:gd name="connsiteX26" fmla="*/ 2376357 w 2376356"/>
              <a:gd name="connsiteY26" fmla="*/ 3010168 h 3582006"/>
              <a:gd name="connsiteX27" fmla="*/ 2376357 w 2376356"/>
              <a:gd name="connsiteY27" fmla="*/ 2138472 h 3582006"/>
              <a:gd name="connsiteX28" fmla="*/ 2343484 w 2376356"/>
              <a:gd name="connsiteY28" fmla="*/ 2105599 h 3582006"/>
              <a:gd name="connsiteX29" fmla="*/ 2021629 w 2376356"/>
              <a:gd name="connsiteY29" fmla="*/ 2105599 h 3582006"/>
              <a:gd name="connsiteX30" fmla="*/ 1992256 w 2376356"/>
              <a:gd name="connsiteY30" fmla="*/ 2087600 h 3582006"/>
              <a:gd name="connsiteX31" fmla="*/ 1908762 w 2376356"/>
              <a:gd name="connsiteY31" fmla="*/ 1922611 h 3582006"/>
              <a:gd name="connsiteX32" fmla="*/ 1899262 w 2376356"/>
              <a:gd name="connsiteY32" fmla="*/ 1911236 h 3582006"/>
              <a:gd name="connsiteX33" fmla="*/ 1721148 w 2376356"/>
              <a:gd name="connsiteY33" fmla="*/ 1776620 h 3582006"/>
              <a:gd name="connsiteX34" fmla="*/ 1709898 w 2376356"/>
              <a:gd name="connsiteY34" fmla="*/ 1760996 h 3582006"/>
              <a:gd name="connsiteX35" fmla="*/ 1376670 w 2376356"/>
              <a:gd name="connsiteY35" fmla="*/ 784306 h 3582006"/>
              <a:gd name="connsiteX36" fmla="*/ 1353671 w 2376356"/>
              <a:gd name="connsiteY36" fmla="*/ 763058 h 3582006"/>
              <a:gd name="connsiteX37" fmla="*/ 1151433 w 2376356"/>
              <a:gd name="connsiteY37" fmla="*/ 711061 h 3582006"/>
              <a:gd name="connsiteX38" fmla="*/ 1129060 w 2376356"/>
              <a:gd name="connsiteY38" fmla="*/ 667189 h 3582006"/>
              <a:gd name="connsiteX39" fmla="*/ 1180307 w 2376356"/>
              <a:gd name="connsiteY39" fmla="*/ 537197 h 3582006"/>
              <a:gd name="connsiteX40" fmla="*/ 1181432 w 2376356"/>
              <a:gd name="connsiteY40" fmla="*/ 533697 h 3582006"/>
              <a:gd name="connsiteX41" fmla="*/ 1210680 w 2376356"/>
              <a:gd name="connsiteY41" fmla="*/ 425704 h 3582006"/>
              <a:gd name="connsiteX42" fmla="*/ 1211680 w 2376356"/>
              <a:gd name="connsiteY42" fmla="*/ 420079 h 3582006"/>
              <a:gd name="connsiteX43" fmla="*/ 1096562 w 2376356"/>
              <a:gd name="connsiteY43" fmla="*/ 66726 h 3582006"/>
              <a:gd name="connsiteX44" fmla="*/ 684087 w 2376356"/>
              <a:gd name="connsiteY44" fmla="*/ 19854 h 3582006"/>
              <a:gd name="connsiteX45" fmla="*/ 482100 w 2376356"/>
              <a:gd name="connsiteY45" fmla="*/ 334210 h 3582006"/>
              <a:gd name="connsiteX46" fmla="*/ 482975 w 2376356"/>
              <a:gd name="connsiteY46" fmla="*/ 337834 h 3582006"/>
              <a:gd name="connsiteX47" fmla="*/ 560220 w 2376356"/>
              <a:gd name="connsiteY47" fmla="*/ 583069 h 3582006"/>
              <a:gd name="connsiteX48" fmla="*/ 566220 w 2376356"/>
              <a:gd name="connsiteY48" fmla="*/ 594193 h 3582006"/>
              <a:gd name="connsiteX49" fmla="*/ 627966 w 2376356"/>
              <a:gd name="connsiteY49" fmla="*/ 668939 h 3582006"/>
              <a:gd name="connsiteX50" fmla="*/ 620841 w 2376356"/>
              <a:gd name="connsiteY50" fmla="*/ 717311 h 3582006"/>
              <a:gd name="connsiteX51" fmla="*/ 434103 w 2376356"/>
              <a:gd name="connsiteY51" fmla="*/ 841303 h 3582006"/>
              <a:gd name="connsiteX52" fmla="*/ 385481 w 2376356"/>
              <a:gd name="connsiteY52" fmla="*/ 826179 h 3582006"/>
              <a:gd name="connsiteX53" fmla="*/ 271863 w 2376356"/>
              <a:gd name="connsiteY53" fmla="*/ 551196 h 3582006"/>
              <a:gd name="connsiteX54" fmla="*/ 242615 w 2376356"/>
              <a:gd name="connsiteY54" fmla="*/ 530697 h 3582006"/>
              <a:gd name="connsiteX55" fmla="*/ 39753 w 2376356"/>
              <a:gd name="connsiteY55" fmla="*/ 523198 h 3582006"/>
              <a:gd name="connsiteX56" fmla="*/ 5755 w 2376356"/>
              <a:gd name="connsiteY56" fmla="*/ 553321 h 3582006"/>
              <a:gd name="connsiteX57" fmla="*/ 130 w 2376356"/>
              <a:gd name="connsiteY57" fmla="*/ 791556 h 3582006"/>
              <a:gd name="connsiteX58" fmla="*/ 380 w 2376356"/>
              <a:gd name="connsiteY58" fmla="*/ 799306 h 3582006"/>
              <a:gd name="connsiteX59" fmla="*/ 17754 w 2376356"/>
              <a:gd name="connsiteY59" fmla="*/ 912049 h 3582006"/>
              <a:gd name="connsiteX60" fmla="*/ 21004 w 2376356"/>
              <a:gd name="connsiteY60" fmla="*/ 922048 h 3582006"/>
              <a:gd name="connsiteX61" fmla="*/ 323485 w 2376356"/>
              <a:gd name="connsiteY61" fmla="*/ 1513386 h 3582006"/>
              <a:gd name="connsiteX62" fmla="*/ 352733 w 2376356"/>
              <a:gd name="connsiteY62" fmla="*/ 1531260 h 3582006"/>
              <a:gd name="connsiteX63" fmla="*/ 522223 w 2376356"/>
              <a:gd name="connsiteY63" fmla="*/ 1531260 h 3582006"/>
              <a:gd name="connsiteX64" fmla="*/ 554971 w 2376356"/>
              <a:gd name="connsiteY64" fmla="*/ 1566508 h 3582006"/>
              <a:gd name="connsiteX65" fmla="*/ 412479 w 2376356"/>
              <a:gd name="connsiteY65" fmla="*/ 3532635 h 3582006"/>
              <a:gd name="connsiteX66" fmla="*/ 445478 w 2376356"/>
              <a:gd name="connsiteY66" fmla="*/ 3568008 h 3582006"/>
              <a:gd name="connsiteX0" fmla="*/ 445478 w 2376358"/>
              <a:gd name="connsiteY0" fmla="*/ 3568008 h 3582008"/>
              <a:gd name="connsiteX1" fmla="*/ 883450 w 2376358"/>
              <a:gd name="connsiteY1" fmla="*/ 3568008 h 3582008"/>
              <a:gd name="connsiteX2" fmla="*/ 916323 w 2376358"/>
              <a:gd name="connsiteY2" fmla="*/ 3535135 h 3582008"/>
              <a:gd name="connsiteX3" fmla="*/ 916323 w 2376358"/>
              <a:gd name="connsiteY3" fmla="*/ 3478263 h 3582008"/>
              <a:gd name="connsiteX4" fmla="*/ 897950 w 2376358"/>
              <a:gd name="connsiteY4" fmla="*/ 3448765 h 3582008"/>
              <a:gd name="connsiteX5" fmla="*/ 781831 w 2376358"/>
              <a:gd name="connsiteY5" fmla="*/ 3391519 h 3582008"/>
              <a:gd name="connsiteX6" fmla="*/ 764083 w 2376358"/>
              <a:gd name="connsiteY6" fmla="*/ 3355771 h 3582008"/>
              <a:gd name="connsiteX7" fmla="*/ 950696 w 2376358"/>
              <a:gd name="connsiteY7" fmla="*/ 2392331 h 3582008"/>
              <a:gd name="connsiteX8" fmla="*/ 1014317 w 2376358"/>
              <a:gd name="connsiteY8" fmla="*/ 2388456 h 3582008"/>
              <a:gd name="connsiteX9" fmla="*/ 1029691 w 2376358"/>
              <a:gd name="connsiteY9" fmla="*/ 2435703 h 3582008"/>
              <a:gd name="connsiteX10" fmla="*/ 1031316 w 2376358"/>
              <a:gd name="connsiteY10" fmla="*/ 2445703 h 3582008"/>
              <a:gd name="connsiteX11" fmla="*/ 1033441 w 2376358"/>
              <a:gd name="connsiteY11" fmla="*/ 2946922 h 3582008"/>
              <a:gd name="connsiteX12" fmla="*/ 1066314 w 2376358"/>
              <a:gd name="connsiteY12" fmla="*/ 2979670 h 3582008"/>
              <a:gd name="connsiteX13" fmla="*/ 1066314 w 2376358"/>
              <a:gd name="connsiteY13" fmla="*/ 2979670 h 3582008"/>
              <a:gd name="connsiteX14" fmla="*/ 1099187 w 2376358"/>
              <a:gd name="connsiteY14" fmla="*/ 3012543 h 3582008"/>
              <a:gd name="connsiteX15" fmla="*/ 1099187 w 2376358"/>
              <a:gd name="connsiteY15" fmla="*/ 3549134 h 3582008"/>
              <a:gd name="connsiteX16" fmla="*/ 1132060 w 2376358"/>
              <a:gd name="connsiteY16" fmla="*/ 3582007 h 3582008"/>
              <a:gd name="connsiteX17" fmla="*/ 1538535 w 2376358"/>
              <a:gd name="connsiteY17" fmla="*/ 3582007 h 3582008"/>
              <a:gd name="connsiteX18" fmla="*/ 1571157 w 2376358"/>
              <a:gd name="connsiteY18" fmla="*/ 3552884 h 3582008"/>
              <a:gd name="connsiteX19" fmla="*/ 1577032 w 2376358"/>
              <a:gd name="connsiteY19" fmla="*/ 3501262 h 3582008"/>
              <a:gd name="connsiteX20" fmla="*/ 1559658 w 2376358"/>
              <a:gd name="connsiteY20" fmla="*/ 3468514 h 3582008"/>
              <a:gd name="connsiteX21" fmla="*/ 1419042 w 2376358"/>
              <a:gd name="connsiteY21" fmla="*/ 3394519 h 3582008"/>
              <a:gd name="connsiteX22" fmla="*/ 1401418 w 2376358"/>
              <a:gd name="connsiteY22" fmla="*/ 3365395 h 3582008"/>
              <a:gd name="connsiteX23" fmla="*/ 1401418 w 2376358"/>
              <a:gd name="connsiteY23" fmla="*/ 3075914 h 3582008"/>
              <a:gd name="connsiteX24" fmla="*/ 1434291 w 2376358"/>
              <a:gd name="connsiteY24" fmla="*/ 3043041 h 3582008"/>
              <a:gd name="connsiteX25" fmla="*/ 2343484 w 2376358"/>
              <a:gd name="connsiteY25" fmla="*/ 3043041 h 3582008"/>
              <a:gd name="connsiteX26" fmla="*/ 2376357 w 2376358"/>
              <a:gd name="connsiteY26" fmla="*/ 3010168 h 3582008"/>
              <a:gd name="connsiteX27" fmla="*/ 2376357 w 2376358"/>
              <a:gd name="connsiteY27" fmla="*/ 2138472 h 3582008"/>
              <a:gd name="connsiteX28" fmla="*/ 2343484 w 2376358"/>
              <a:gd name="connsiteY28" fmla="*/ 2105599 h 3582008"/>
              <a:gd name="connsiteX29" fmla="*/ 2021629 w 2376358"/>
              <a:gd name="connsiteY29" fmla="*/ 2105599 h 3582008"/>
              <a:gd name="connsiteX30" fmla="*/ 1992256 w 2376358"/>
              <a:gd name="connsiteY30" fmla="*/ 2087600 h 3582008"/>
              <a:gd name="connsiteX31" fmla="*/ 1908762 w 2376358"/>
              <a:gd name="connsiteY31" fmla="*/ 1922611 h 3582008"/>
              <a:gd name="connsiteX32" fmla="*/ 1899262 w 2376358"/>
              <a:gd name="connsiteY32" fmla="*/ 1911236 h 3582008"/>
              <a:gd name="connsiteX33" fmla="*/ 1721148 w 2376358"/>
              <a:gd name="connsiteY33" fmla="*/ 1776620 h 3582008"/>
              <a:gd name="connsiteX34" fmla="*/ 1709898 w 2376358"/>
              <a:gd name="connsiteY34" fmla="*/ 1760996 h 3582008"/>
              <a:gd name="connsiteX35" fmla="*/ 1376670 w 2376358"/>
              <a:gd name="connsiteY35" fmla="*/ 784306 h 3582008"/>
              <a:gd name="connsiteX36" fmla="*/ 1353671 w 2376358"/>
              <a:gd name="connsiteY36" fmla="*/ 763058 h 3582008"/>
              <a:gd name="connsiteX37" fmla="*/ 1151433 w 2376358"/>
              <a:gd name="connsiteY37" fmla="*/ 711061 h 3582008"/>
              <a:gd name="connsiteX38" fmla="*/ 1129060 w 2376358"/>
              <a:gd name="connsiteY38" fmla="*/ 667189 h 3582008"/>
              <a:gd name="connsiteX39" fmla="*/ 1180307 w 2376358"/>
              <a:gd name="connsiteY39" fmla="*/ 537197 h 3582008"/>
              <a:gd name="connsiteX40" fmla="*/ 1181432 w 2376358"/>
              <a:gd name="connsiteY40" fmla="*/ 533697 h 3582008"/>
              <a:gd name="connsiteX41" fmla="*/ 1210680 w 2376358"/>
              <a:gd name="connsiteY41" fmla="*/ 425704 h 3582008"/>
              <a:gd name="connsiteX42" fmla="*/ 1211680 w 2376358"/>
              <a:gd name="connsiteY42" fmla="*/ 420079 h 3582008"/>
              <a:gd name="connsiteX43" fmla="*/ 1096562 w 2376358"/>
              <a:gd name="connsiteY43" fmla="*/ 66726 h 3582008"/>
              <a:gd name="connsiteX44" fmla="*/ 684087 w 2376358"/>
              <a:gd name="connsiteY44" fmla="*/ 19854 h 3582008"/>
              <a:gd name="connsiteX45" fmla="*/ 482100 w 2376358"/>
              <a:gd name="connsiteY45" fmla="*/ 334210 h 3582008"/>
              <a:gd name="connsiteX46" fmla="*/ 531137 w 2376358"/>
              <a:gd name="connsiteY46" fmla="*/ 362454 h 3582008"/>
              <a:gd name="connsiteX47" fmla="*/ 560220 w 2376358"/>
              <a:gd name="connsiteY47" fmla="*/ 583069 h 3582008"/>
              <a:gd name="connsiteX48" fmla="*/ 566220 w 2376358"/>
              <a:gd name="connsiteY48" fmla="*/ 594193 h 3582008"/>
              <a:gd name="connsiteX49" fmla="*/ 627966 w 2376358"/>
              <a:gd name="connsiteY49" fmla="*/ 668939 h 3582008"/>
              <a:gd name="connsiteX50" fmla="*/ 620841 w 2376358"/>
              <a:gd name="connsiteY50" fmla="*/ 717311 h 3582008"/>
              <a:gd name="connsiteX51" fmla="*/ 434103 w 2376358"/>
              <a:gd name="connsiteY51" fmla="*/ 841303 h 3582008"/>
              <a:gd name="connsiteX52" fmla="*/ 385481 w 2376358"/>
              <a:gd name="connsiteY52" fmla="*/ 826179 h 3582008"/>
              <a:gd name="connsiteX53" fmla="*/ 271863 w 2376358"/>
              <a:gd name="connsiteY53" fmla="*/ 551196 h 3582008"/>
              <a:gd name="connsiteX54" fmla="*/ 242615 w 2376358"/>
              <a:gd name="connsiteY54" fmla="*/ 530697 h 3582008"/>
              <a:gd name="connsiteX55" fmla="*/ 39753 w 2376358"/>
              <a:gd name="connsiteY55" fmla="*/ 523198 h 3582008"/>
              <a:gd name="connsiteX56" fmla="*/ 5755 w 2376358"/>
              <a:gd name="connsiteY56" fmla="*/ 553321 h 3582008"/>
              <a:gd name="connsiteX57" fmla="*/ 130 w 2376358"/>
              <a:gd name="connsiteY57" fmla="*/ 791556 h 3582008"/>
              <a:gd name="connsiteX58" fmla="*/ 380 w 2376358"/>
              <a:gd name="connsiteY58" fmla="*/ 799306 h 3582008"/>
              <a:gd name="connsiteX59" fmla="*/ 17754 w 2376358"/>
              <a:gd name="connsiteY59" fmla="*/ 912049 h 3582008"/>
              <a:gd name="connsiteX60" fmla="*/ 21004 w 2376358"/>
              <a:gd name="connsiteY60" fmla="*/ 922048 h 3582008"/>
              <a:gd name="connsiteX61" fmla="*/ 323485 w 2376358"/>
              <a:gd name="connsiteY61" fmla="*/ 1513386 h 3582008"/>
              <a:gd name="connsiteX62" fmla="*/ 352733 w 2376358"/>
              <a:gd name="connsiteY62" fmla="*/ 1531260 h 3582008"/>
              <a:gd name="connsiteX63" fmla="*/ 522223 w 2376358"/>
              <a:gd name="connsiteY63" fmla="*/ 1531260 h 3582008"/>
              <a:gd name="connsiteX64" fmla="*/ 554971 w 2376358"/>
              <a:gd name="connsiteY64" fmla="*/ 1566508 h 3582008"/>
              <a:gd name="connsiteX65" fmla="*/ 412479 w 2376358"/>
              <a:gd name="connsiteY65" fmla="*/ 3532635 h 3582008"/>
              <a:gd name="connsiteX66" fmla="*/ 445478 w 2376358"/>
              <a:gd name="connsiteY66" fmla="*/ 3568008 h 3582008"/>
              <a:gd name="connsiteX0" fmla="*/ 445478 w 2376356"/>
              <a:gd name="connsiteY0" fmla="*/ 3568008 h 3582006"/>
              <a:gd name="connsiteX1" fmla="*/ 883450 w 2376356"/>
              <a:gd name="connsiteY1" fmla="*/ 3568008 h 3582006"/>
              <a:gd name="connsiteX2" fmla="*/ 916323 w 2376356"/>
              <a:gd name="connsiteY2" fmla="*/ 3535135 h 3582006"/>
              <a:gd name="connsiteX3" fmla="*/ 916323 w 2376356"/>
              <a:gd name="connsiteY3" fmla="*/ 3478263 h 3582006"/>
              <a:gd name="connsiteX4" fmla="*/ 897950 w 2376356"/>
              <a:gd name="connsiteY4" fmla="*/ 3448765 h 3582006"/>
              <a:gd name="connsiteX5" fmla="*/ 781831 w 2376356"/>
              <a:gd name="connsiteY5" fmla="*/ 3391519 h 3582006"/>
              <a:gd name="connsiteX6" fmla="*/ 764083 w 2376356"/>
              <a:gd name="connsiteY6" fmla="*/ 3355771 h 3582006"/>
              <a:gd name="connsiteX7" fmla="*/ 950696 w 2376356"/>
              <a:gd name="connsiteY7" fmla="*/ 2392331 h 3582006"/>
              <a:gd name="connsiteX8" fmla="*/ 1014317 w 2376356"/>
              <a:gd name="connsiteY8" fmla="*/ 2388456 h 3582006"/>
              <a:gd name="connsiteX9" fmla="*/ 1029691 w 2376356"/>
              <a:gd name="connsiteY9" fmla="*/ 2435703 h 3582006"/>
              <a:gd name="connsiteX10" fmla="*/ 1031316 w 2376356"/>
              <a:gd name="connsiteY10" fmla="*/ 2445703 h 3582006"/>
              <a:gd name="connsiteX11" fmla="*/ 1033441 w 2376356"/>
              <a:gd name="connsiteY11" fmla="*/ 2946922 h 3582006"/>
              <a:gd name="connsiteX12" fmla="*/ 1066314 w 2376356"/>
              <a:gd name="connsiteY12" fmla="*/ 2979670 h 3582006"/>
              <a:gd name="connsiteX13" fmla="*/ 1066314 w 2376356"/>
              <a:gd name="connsiteY13" fmla="*/ 2979670 h 3582006"/>
              <a:gd name="connsiteX14" fmla="*/ 1099187 w 2376356"/>
              <a:gd name="connsiteY14" fmla="*/ 3012543 h 3582006"/>
              <a:gd name="connsiteX15" fmla="*/ 1099187 w 2376356"/>
              <a:gd name="connsiteY15" fmla="*/ 3549134 h 3582006"/>
              <a:gd name="connsiteX16" fmla="*/ 1132060 w 2376356"/>
              <a:gd name="connsiteY16" fmla="*/ 3582007 h 3582006"/>
              <a:gd name="connsiteX17" fmla="*/ 1538535 w 2376356"/>
              <a:gd name="connsiteY17" fmla="*/ 3582007 h 3582006"/>
              <a:gd name="connsiteX18" fmla="*/ 1571157 w 2376356"/>
              <a:gd name="connsiteY18" fmla="*/ 3552884 h 3582006"/>
              <a:gd name="connsiteX19" fmla="*/ 1577032 w 2376356"/>
              <a:gd name="connsiteY19" fmla="*/ 3501262 h 3582006"/>
              <a:gd name="connsiteX20" fmla="*/ 1559658 w 2376356"/>
              <a:gd name="connsiteY20" fmla="*/ 3468514 h 3582006"/>
              <a:gd name="connsiteX21" fmla="*/ 1419042 w 2376356"/>
              <a:gd name="connsiteY21" fmla="*/ 3394519 h 3582006"/>
              <a:gd name="connsiteX22" fmla="*/ 1401418 w 2376356"/>
              <a:gd name="connsiteY22" fmla="*/ 3365395 h 3582006"/>
              <a:gd name="connsiteX23" fmla="*/ 1401418 w 2376356"/>
              <a:gd name="connsiteY23" fmla="*/ 3075914 h 3582006"/>
              <a:gd name="connsiteX24" fmla="*/ 1434291 w 2376356"/>
              <a:gd name="connsiteY24" fmla="*/ 3043041 h 3582006"/>
              <a:gd name="connsiteX25" fmla="*/ 2343484 w 2376356"/>
              <a:gd name="connsiteY25" fmla="*/ 3043041 h 3582006"/>
              <a:gd name="connsiteX26" fmla="*/ 2376357 w 2376356"/>
              <a:gd name="connsiteY26" fmla="*/ 3010168 h 3582006"/>
              <a:gd name="connsiteX27" fmla="*/ 2376357 w 2376356"/>
              <a:gd name="connsiteY27" fmla="*/ 2138472 h 3582006"/>
              <a:gd name="connsiteX28" fmla="*/ 2343484 w 2376356"/>
              <a:gd name="connsiteY28" fmla="*/ 2105599 h 3582006"/>
              <a:gd name="connsiteX29" fmla="*/ 2021629 w 2376356"/>
              <a:gd name="connsiteY29" fmla="*/ 2105599 h 3582006"/>
              <a:gd name="connsiteX30" fmla="*/ 1992256 w 2376356"/>
              <a:gd name="connsiteY30" fmla="*/ 2087600 h 3582006"/>
              <a:gd name="connsiteX31" fmla="*/ 1908762 w 2376356"/>
              <a:gd name="connsiteY31" fmla="*/ 1922611 h 3582006"/>
              <a:gd name="connsiteX32" fmla="*/ 1899262 w 2376356"/>
              <a:gd name="connsiteY32" fmla="*/ 1911236 h 3582006"/>
              <a:gd name="connsiteX33" fmla="*/ 1721148 w 2376356"/>
              <a:gd name="connsiteY33" fmla="*/ 1776620 h 3582006"/>
              <a:gd name="connsiteX34" fmla="*/ 1709898 w 2376356"/>
              <a:gd name="connsiteY34" fmla="*/ 1760996 h 3582006"/>
              <a:gd name="connsiteX35" fmla="*/ 1376670 w 2376356"/>
              <a:gd name="connsiteY35" fmla="*/ 784306 h 3582006"/>
              <a:gd name="connsiteX36" fmla="*/ 1353671 w 2376356"/>
              <a:gd name="connsiteY36" fmla="*/ 763058 h 3582006"/>
              <a:gd name="connsiteX37" fmla="*/ 1151433 w 2376356"/>
              <a:gd name="connsiteY37" fmla="*/ 711061 h 3582006"/>
              <a:gd name="connsiteX38" fmla="*/ 1129060 w 2376356"/>
              <a:gd name="connsiteY38" fmla="*/ 667189 h 3582006"/>
              <a:gd name="connsiteX39" fmla="*/ 1180307 w 2376356"/>
              <a:gd name="connsiteY39" fmla="*/ 537197 h 3582006"/>
              <a:gd name="connsiteX40" fmla="*/ 1181432 w 2376356"/>
              <a:gd name="connsiteY40" fmla="*/ 533697 h 3582006"/>
              <a:gd name="connsiteX41" fmla="*/ 1210680 w 2376356"/>
              <a:gd name="connsiteY41" fmla="*/ 425704 h 3582006"/>
              <a:gd name="connsiteX42" fmla="*/ 1211680 w 2376356"/>
              <a:gd name="connsiteY42" fmla="*/ 420079 h 3582006"/>
              <a:gd name="connsiteX43" fmla="*/ 1096562 w 2376356"/>
              <a:gd name="connsiteY43" fmla="*/ 66726 h 3582006"/>
              <a:gd name="connsiteX44" fmla="*/ 684087 w 2376356"/>
              <a:gd name="connsiteY44" fmla="*/ 19854 h 3582006"/>
              <a:gd name="connsiteX45" fmla="*/ 482100 w 2376356"/>
              <a:gd name="connsiteY45" fmla="*/ 334210 h 3582006"/>
              <a:gd name="connsiteX46" fmla="*/ 591338 w 2376356"/>
              <a:gd name="connsiteY46" fmla="*/ 497864 h 3582006"/>
              <a:gd name="connsiteX47" fmla="*/ 560220 w 2376356"/>
              <a:gd name="connsiteY47" fmla="*/ 583069 h 3582006"/>
              <a:gd name="connsiteX48" fmla="*/ 566220 w 2376356"/>
              <a:gd name="connsiteY48" fmla="*/ 594193 h 3582006"/>
              <a:gd name="connsiteX49" fmla="*/ 627966 w 2376356"/>
              <a:gd name="connsiteY49" fmla="*/ 668939 h 3582006"/>
              <a:gd name="connsiteX50" fmla="*/ 620841 w 2376356"/>
              <a:gd name="connsiteY50" fmla="*/ 717311 h 3582006"/>
              <a:gd name="connsiteX51" fmla="*/ 434103 w 2376356"/>
              <a:gd name="connsiteY51" fmla="*/ 841303 h 3582006"/>
              <a:gd name="connsiteX52" fmla="*/ 385481 w 2376356"/>
              <a:gd name="connsiteY52" fmla="*/ 826179 h 3582006"/>
              <a:gd name="connsiteX53" fmla="*/ 271863 w 2376356"/>
              <a:gd name="connsiteY53" fmla="*/ 551196 h 3582006"/>
              <a:gd name="connsiteX54" fmla="*/ 242615 w 2376356"/>
              <a:gd name="connsiteY54" fmla="*/ 530697 h 3582006"/>
              <a:gd name="connsiteX55" fmla="*/ 39753 w 2376356"/>
              <a:gd name="connsiteY55" fmla="*/ 523198 h 3582006"/>
              <a:gd name="connsiteX56" fmla="*/ 5755 w 2376356"/>
              <a:gd name="connsiteY56" fmla="*/ 553321 h 3582006"/>
              <a:gd name="connsiteX57" fmla="*/ 130 w 2376356"/>
              <a:gd name="connsiteY57" fmla="*/ 791556 h 3582006"/>
              <a:gd name="connsiteX58" fmla="*/ 380 w 2376356"/>
              <a:gd name="connsiteY58" fmla="*/ 799306 h 3582006"/>
              <a:gd name="connsiteX59" fmla="*/ 17754 w 2376356"/>
              <a:gd name="connsiteY59" fmla="*/ 912049 h 3582006"/>
              <a:gd name="connsiteX60" fmla="*/ 21004 w 2376356"/>
              <a:gd name="connsiteY60" fmla="*/ 922048 h 3582006"/>
              <a:gd name="connsiteX61" fmla="*/ 323485 w 2376356"/>
              <a:gd name="connsiteY61" fmla="*/ 1513386 h 3582006"/>
              <a:gd name="connsiteX62" fmla="*/ 352733 w 2376356"/>
              <a:gd name="connsiteY62" fmla="*/ 1531260 h 3582006"/>
              <a:gd name="connsiteX63" fmla="*/ 522223 w 2376356"/>
              <a:gd name="connsiteY63" fmla="*/ 1531260 h 3582006"/>
              <a:gd name="connsiteX64" fmla="*/ 554971 w 2376356"/>
              <a:gd name="connsiteY64" fmla="*/ 1566508 h 3582006"/>
              <a:gd name="connsiteX65" fmla="*/ 412479 w 2376356"/>
              <a:gd name="connsiteY65" fmla="*/ 3532635 h 3582006"/>
              <a:gd name="connsiteX66" fmla="*/ 445478 w 2376356"/>
              <a:gd name="connsiteY66" fmla="*/ 3568008 h 3582006"/>
              <a:gd name="connsiteX0" fmla="*/ 445478 w 2376358"/>
              <a:gd name="connsiteY0" fmla="*/ 3568008 h 3582008"/>
              <a:gd name="connsiteX1" fmla="*/ 883450 w 2376358"/>
              <a:gd name="connsiteY1" fmla="*/ 3568008 h 3582008"/>
              <a:gd name="connsiteX2" fmla="*/ 916323 w 2376358"/>
              <a:gd name="connsiteY2" fmla="*/ 3535135 h 3582008"/>
              <a:gd name="connsiteX3" fmla="*/ 916323 w 2376358"/>
              <a:gd name="connsiteY3" fmla="*/ 3478263 h 3582008"/>
              <a:gd name="connsiteX4" fmla="*/ 897950 w 2376358"/>
              <a:gd name="connsiteY4" fmla="*/ 3448765 h 3582008"/>
              <a:gd name="connsiteX5" fmla="*/ 781831 w 2376358"/>
              <a:gd name="connsiteY5" fmla="*/ 3391519 h 3582008"/>
              <a:gd name="connsiteX6" fmla="*/ 764083 w 2376358"/>
              <a:gd name="connsiteY6" fmla="*/ 3355771 h 3582008"/>
              <a:gd name="connsiteX7" fmla="*/ 950696 w 2376358"/>
              <a:gd name="connsiteY7" fmla="*/ 2392331 h 3582008"/>
              <a:gd name="connsiteX8" fmla="*/ 1014317 w 2376358"/>
              <a:gd name="connsiteY8" fmla="*/ 2388456 h 3582008"/>
              <a:gd name="connsiteX9" fmla="*/ 1029691 w 2376358"/>
              <a:gd name="connsiteY9" fmla="*/ 2435703 h 3582008"/>
              <a:gd name="connsiteX10" fmla="*/ 1031316 w 2376358"/>
              <a:gd name="connsiteY10" fmla="*/ 2445703 h 3582008"/>
              <a:gd name="connsiteX11" fmla="*/ 1033441 w 2376358"/>
              <a:gd name="connsiteY11" fmla="*/ 2946922 h 3582008"/>
              <a:gd name="connsiteX12" fmla="*/ 1066314 w 2376358"/>
              <a:gd name="connsiteY12" fmla="*/ 2979670 h 3582008"/>
              <a:gd name="connsiteX13" fmla="*/ 1066314 w 2376358"/>
              <a:gd name="connsiteY13" fmla="*/ 2979670 h 3582008"/>
              <a:gd name="connsiteX14" fmla="*/ 1099187 w 2376358"/>
              <a:gd name="connsiteY14" fmla="*/ 3012543 h 3582008"/>
              <a:gd name="connsiteX15" fmla="*/ 1099187 w 2376358"/>
              <a:gd name="connsiteY15" fmla="*/ 3549134 h 3582008"/>
              <a:gd name="connsiteX16" fmla="*/ 1132060 w 2376358"/>
              <a:gd name="connsiteY16" fmla="*/ 3582007 h 3582008"/>
              <a:gd name="connsiteX17" fmla="*/ 1538535 w 2376358"/>
              <a:gd name="connsiteY17" fmla="*/ 3582007 h 3582008"/>
              <a:gd name="connsiteX18" fmla="*/ 1571157 w 2376358"/>
              <a:gd name="connsiteY18" fmla="*/ 3552884 h 3582008"/>
              <a:gd name="connsiteX19" fmla="*/ 1577032 w 2376358"/>
              <a:gd name="connsiteY19" fmla="*/ 3501262 h 3582008"/>
              <a:gd name="connsiteX20" fmla="*/ 1559658 w 2376358"/>
              <a:gd name="connsiteY20" fmla="*/ 3468514 h 3582008"/>
              <a:gd name="connsiteX21" fmla="*/ 1419042 w 2376358"/>
              <a:gd name="connsiteY21" fmla="*/ 3394519 h 3582008"/>
              <a:gd name="connsiteX22" fmla="*/ 1401418 w 2376358"/>
              <a:gd name="connsiteY22" fmla="*/ 3365395 h 3582008"/>
              <a:gd name="connsiteX23" fmla="*/ 1401418 w 2376358"/>
              <a:gd name="connsiteY23" fmla="*/ 3075914 h 3582008"/>
              <a:gd name="connsiteX24" fmla="*/ 1434291 w 2376358"/>
              <a:gd name="connsiteY24" fmla="*/ 3043041 h 3582008"/>
              <a:gd name="connsiteX25" fmla="*/ 2343484 w 2376358"/>
              <a:gd name="connsiteY25" fmla="*/ 3043041 h 3582008"/>
              <a:gd name="connsiteX26" fmla="*/ 2376357 w 2376358"/>
              <a:gd name="connsiteY26" fmla="*/ 3010168 h 3582008"/>
              <a:gd name="connsiteX27" fmla="*/ 2376357 w 2376358"/>
              <a:gd name="connsiteY27" fmla="*/ 2138472 h 3582008"/>
              <a:gd name="connsiteX28" fmla="*/ 2343484 w 2376358"/>
              <a:gd name="connsiteY28" fmla="*/ 2105599 h 3582008"/>
              <a:gd name="connsiteX29" fmla="*/ 2021629 w 2376358"/>
              <a:gd name="connsiteY29" fmla="*/ 2105599 h 3582008"/>
              <a:gd name="connsiteX30" fmla="*/ 1992256 w 2376358"/>
              <a:gd name="connsiteY30" fmla="*/ 2087600 h 3582008"/>
              <a:gd name="connsiteX31" fmla="*/ 1908762 w 2376358"/>
              <a:gd name="connsiteY31" fmla="*/ 1922611 h 3582008"/>
              <a:gd name="connsiteX32" fmla="*/ 1899262 w 2376358"/>
              <a:gd name="connsiteY32" fmla="*/ 1911236 h 3582008"/>
              <a:gd name="connsiteX33" fmla="*/ 1721148 w 2376358"/>
              <a:gd name="connsiteY33" fmla="*/ 1776620 h 3582008"/>
              <a:gd name="connsiteX34" fmla="*/ 1709898 w 2376358"/>
              <a:gd name="connsiteY34" fmla="*/ 1760996 h 3582008"/>
              <a:gd name="connsiteX35" fmla="*/ 1376670 w 2376358"/>
              <a:gd name="connsiteY35" fmla="*/ 784306 h 3582008"/>
              <a:gd name="connsiteX36" fmla="*/ 1353671 w 2376358"/>
              <a:gd name="connsiteY36" fmla="*/ 763058 h 3582008"/>
              <a:gd name="connsiteX37" fmla="*/ 1151433 w 2376358"/>
              <a:gd name="connsiteY37" fmla="*/ 711061 h 3582008"/>
              <a:gd name="connsiteX38" fmla="*/ 1129060 w 2376358"/>
              <a:gd name="connsiteY38" fmla="*/ 667189 h 3582008"/>
              <a:gd name="connsiteX39" fmla="*/ 1180307 w 2376358"/>
              <a:gd name="connsiteY39" fmla="*/ 537197 h 3582008"/>
              <a:gd name="connsiteX40" fmla="*/ 1181432 w 2376358"/>
              <a:gd name="connsiteY40" fmla="*/ 533697 h 3582008"/>
              <a:gd name="connsiteX41" fmla="*/ 1210680 w 2376358"/>
              <a:gd name="connsiteY41" fmla="*/ 425704 h 3582008"/>
              <a:gd name="connsiteX42" fmla="*/ 1211680 w 2376358"/>
              <a:gd name="connsiteY42" fmla="*/ 420079 h 3582008"/>
              <a:gd name="connsiteX43" fmla="*/ 1096562 w 2376358"/>
              <a:gd name="connsiteY43" fmla="*/ 66726 h 3582008"/>
              <a:gd name="connsiteX44" fmla="*/ 684087 w 2376358"/>
              <a:gd name="connsiteY44" fmla="*/ 19854 h 3582008"/>
              <a:gd name="connsiteX45" fmla="*/ 482100 w 2376358"/>
              <a:gd name="connsiteY45" fmla="*/ 334210 h 3582008"/>
              <a:gd name="connsiteX46" fmla="*/ 560220 w 2376358"/>
              <a:gd name="connsiteY46" fmla="*/ 583069 h 3582008"/>
              <a:gd name="connsiteX47" fmla="*/ 566220 w 2376358"/>
              <a:gd name="connsiteY47" fmla="*/ 594193 h 3582008"/>
              <a:gd name="connsiteX48" fmla="*/ 627966 w 2376358"/>
              <a:gd name="connsiteY48" fmla="*/ 668939 h 3582008"/>
              <a:gd name="connsiteX49" fmla="*/ 620841 w 2376358"/>
              <a:gd name="connsiteY49" fmla="*/ 717311 h 3582008"/>
              <a:gd name="connsiteX50" fmla="*/ 434103 w 2376358"/>
              <a:gd name="connsiteY50" fmla="*/ 841303 h 3582008"/>
              <a:gd name="connsiteX51" fmla="*/ 385481 w 2376358"/>
              <a:gd name="connsiteY51" fmla="*/ 826179 h 3582008"/>
              <a:gd name="connsiteX52" fmla="*/ 271863 w 2376358"/>
              <a:gd name="connsiteY52" fmla="*/ 551196 h 3582008"/>
              <a:gd name="connsiteX53" fmla="*/ 242615 w 2376358"/>
              <a:gd name="connsiteY53" fmla="*/ 530697 h 3582008"/>
              <a:gd name="connsiteX54" fmla="*/ 39753 w 2376358"/>
              <a:gd name="connsiteY54" fmla="*/ 523198 h 3582008"/>
              <a:gd name="connsiteX55" fmla="*/ 5755 w 2376358"/>
              <a:gd name="connsiteY55" fmla="*/ 553321 h 3582008"/>
              <a:gd name="connsiteX56" fmla="*/ 130 w 2376358"/>
              <a:gd name="connsiteY56" fmla="*/ 791556 h 3582008"/>
              <a:gd name="connsiteX57" fmla="*/ 380 w 2376358"/>
              <a:gd name="connsiteY57" fmla="*/ 799306 h 3582008"/>
              <a:gd name="connsiteX58" fmla="*/ 17754 w 2376358"/>
              <a:gd name="connsiteY58" fmla="*/ 912049 h 3582008"/>
              <a:gd name="connsiteX59" fmla="*/ 21004 w 2376358"/>
              <a:gd name="connsiteY59" fmla="*/ 922048 h 3582008"/>
              <a:gd name="connsiteX60" fmla="*/ 323485 w 2376358"/>
              <a:gd name="connsiteY60" fmla="*/ 1513386 h 3582008"/>
              <a:gd name="connsiteX61" fmla="*/ 352733 w 2376358"/>
              <a:gd name="connsiteY61" fmla="*/ 1531260 h 3582008"/>
              <a:gd name="connsiteX62" fmla="*/ 522223 w 2376358"/>
              <a:gd name="connsiteY62" fmla="*/ 1531260 h 3582008"/>
              <a:gd name="connsiteX63" fmla="*/ 554971 w 2376358"/>
              <a:gd name="connsiteY63" fmla="*/ 1566508 h 3582008"/>
              <a:gd name="connsiteX64" fmla="*/ 412479 w 2376358"/>
              <a:gd name="connsiteY64" fmla="*/ 3532635 h 3582008"/>
              <a:gd name="connsiteX65" fmla="*/ 445478 w 2376358"/>
              <a:gd name="connsiteY65" fmla="*/ 3568008 h 3582008"/>
              <a:gd name="connsiteX0" fmla="*/ 445478 w 2376356"/>
              <a:gd name="connsiteY0" fmla="*/ 3559234 h 3573233"/>
              <a:gd name="connsiteX1" fmla="*/ 883450 w 2376356"/>
              <a:gd name="connsiteY1" fmla="*/ 3559234 h 3573233"/>
              <a:gd name="connsiteX2" fmla="*/ 916323 w 2376356"/>
              <a:gd name="connsiteY2" fmla="*/ 3526361 h 3573233"/>
              <a:gd name="connsiteX3" fmla="*/ 916323 w 2376356"/>
              <a:gd name="connsiteY3" fmla="*/ 3469489 h 3573233"/>
              <a:gd name="connsiteX4" fmla="*/ 897950 w 2376356"/>
              <a:gd name="connsiteY4" fmla="*/ 3439991 h 3573233"/>
              <a:gd name="connsiteX5" fmla="*/ 781831 w 2376356"/>
              <a:gd name="connsiteY5" fmla="*/ 3382745 h 3573233"/>
              <a:gd name="connsiteX6" fmla="*/ 764083 w 2376356"/>
              <a:gd name="connsiteY6" fmla="*/ 3346997 h 3573233"/>
              <a:gd name="connsiteX7" fmla="*/ 950696 w 2376356"/>
              <a:gd name="connsiteY7" fmla="*/ 2383557 h 3573233"/>
              <a:gd name="connsiteX8" fmla="*/ 1014317 w 2376356"/>
              <a:gd name="connsiteY8" fmla="*/ 2379682 h 3573233"/>
              <a:gd name="connsiteX9" fmla="*/ 1029691 w 2376356"/>
              <a:gd name="connsiteY9" fmla="*/ 2426929 h 3573233"/>
              <a:gd name="connsiteX10" fmla="*/ 1031316 w 2376356"/>
              <a:gd name="connsiteY10" fmla="*/ 2436929 h 3573233"/>
              <a:gd name="connsiteX11" fmla="*/ 1033441 w 2376356"/>
              <a:gd name="connsiteY11" fmla="*/ 2938148 h 3573233"/>
              <a:gd name="connsiteX12" fmla="*/ 1066314 w 2376356"/>
              <a:gd name="connsiteY12" fmla="*/ 2970896 h 3573233"/>
              <a:gd name="connsiteX13" fmla="*/ 1066314 w 2376356"/>
              <a:gd name="connsiteY13" fmla="*/ 2970896 h 3573233"/>
              <a:gd name="connsiteX14" fmla="*/ 1099187 w 2376356"/>
              <a:gd name="connsiteY14" fmla="*/ 3003769 h 3573233"/>
              <a:gd name="connsiteX15" fmla="*/ 1099187 w 2376356"/>
              <a:gd name="connsiteY15" fmla="*/ 3540360 h 3573233"/>
              <a:gd name="connsiteX16" fmla="*/ 1132060 w 2376356"/>
              <a:gd name="connsiteY16" fmla="*/ 3573233 h 3573233"/>
              <a:gd name="connsiteX17" fmla="*/ 1538535 w 2376356"/>
              <a:gd name="connsiteY17" fmla="*/ 3573233 h 3573233"/>
              <a:gd name="connsiteX18" fmla="*/ 1571157 w 2376356"/>
              <a:gd name="connsiteY18" fmla="*/ 3544110 h 3573233"/>
              <a:gd name="connsiteX19" fmla="*/ 1577032 w 2376356"/>
              <a:gd name="connsiteY19" fmla="*/ 3492488 h 3573233"/>
              <a:gd name="connsiteX20" fmla="*/ 1559658 w 2376356"/>
              <a:gd name="connsiteY20" fmla="*/ 3459740 h 3573233"/>
              <a:gd name="connsiteX21" fmla="*/ 1419042 w 2376356"/>
              <a:gd name="connsiteY21" fmla="*/ 3385745 h 3573233"/>
              <a:gd name="connsiteX22" fmla="*/ 1401418 w 2376356"/>
              <a:gd name="connsiteY22" fmla="*/ 3356621 h 3573233"/>
              <a:gd name="connsiteX23" fmla="*/ 1401418 w 2376356"/>
              <a:gd name="connsiteY23" fmla="*/ 3067140 h 3573233"/>
              <a:gd name="connsiteX24" fmla="*/ 1434291 w 2376356"/>
              <a:gd name="connsiteY24" fmla="*/ 3034267 h 3573233"/>
              <a:gd name="connsiteX25" fmla="*/ 2343484 w 2376356"/>
              <a:gd name="connsiteY25" fmla="*/ 3034267 h 3573233"/>
              <a:gd name="connsiteX26" fmla="*/ 2376357 w 2376356"/>
              <a:gd name="connsiteY26" fmla="*/ 3001394 h 3573233"/>
              <a:gd name="connsiteX27" fmla="*/ 2376357 w 2376356"/>
              <a:gd name="connsiteY27" fmla="*/ 2129698 h 3573233"/>
              <a:gd name="connsiteX28" fmla="*/ 2343484 w 2376356"/>
              <a:gd name="connsiteY28" fmla="*/ 2096825 h 3573233"/>
              <a:gd name="connsiteX29" fmla="*/ 2021629 w 2376356"/>
              <a:gd name="connsiteY29" fmla="*/ 2096825 h 3573233"/>
              <a:gd name="connsiteX30" fmla="*/ 1992256 w 2376356"/>
              <a:gd name="connsiteY30" fmla="*/ 2078826 h 3573233"/>
              <a:gd name="connsiteX31" fmla="*/ 1908762 w 2376356"/>
              <a:gd name="connsiteY31" fmla="*/ 1913837 h 3573233"/>
              <a:gd name="connsiteX32" fmla="*/ 1899262 w 2376356"/>
              <a:gd name="connsiteY32" fmla="*/ 1902462 h 3573233"/>
              <a:gd name="connsiteX33" fmla="*/ 1721148 w 2376356"/>
              <a:gd name="connsiteY33" fmla="*/ 1767846 h 3573233"/>
              <a:gd name="connsiteX34" fmla="*/ 1709898 w 2376356"/>
              <a:gd name="connsiteY34" fmla="*/ 1752222 h 3573233"/>
              <a:gd name="connsiteX35" fmla="*/ 1376670 w 2376356"/>
              <a:gd name="connsiteY35" fmla="*/ 775532 h 3573233"/>
              <a:gd name="connsiteX36" fmla="*/ 1353671 w 2376356"/>
              <a:gd name="connsiteY36" fmla="*/ 754284 h 3573233"/>
              <a:gd name="connsiteX37" fmla="*/ 1151433 w 2376356"/>
              <a:gd name="connsiteY37" fmla="*/ 702287 h 3573233"/>
              <a:gd name="connsiteX38" fmla="*/ 1129060 w 2376356"/>
              <a:gd name="connsiteY38" fmla="*/ 658415 h 3573233"/>
              <a:gd name="connsiteX39" fmla="*/ 1180307 w 2376356"/>
              <a:gd name="connsiteY39" fmla="*/ 528423 h 3573233"/>
              <a:gd name="connsiteX40" fmla="*/ 1181432 w 2376356"/>
              <a:gd name="connsiteY40" fmla="*/ 524923 h 3573233"/>
              <a:gd name="connsiteX41" fmla="*/ 1210680 w 2376356"/>
              <a:gd name="connsiteY41" fmla="*/ 416930 h 3573233"/>
              <a:gd name="connsiteX42" fmla="*/ 1211680 w 2376356"/>
              <a:gd name="connsiteY42" fmla="*/ 411305 h 3573233"/>
              <a:gd name="connsiteX43" fmla="*/ 1096562 w 2376356"/>
              <a:gd name="connsiteY43" fmla="*/ 57952 h 3573233"/>
              <a:gd name="connsiteX44" fmla="*/ 684087 w 2376356"/>
              <a:gd name="connsiteY44" fmla="*/ 11080 h 3573233"/>
              <a:gd name="connsiteX45" fmla="*/ 530981 w 2376356"/>
              <a:gd name="connsiteY45" fmla="*/ 219238 h 3573233"/>
              <a:gd name="connsiteX46" fmla="*/ 560220 w 2376356"/>
              <a:gd name="connsiteY46" fmla="*/ 574295 h 3573233"/>
              <a:gd name="connsiteX47" fmla="*/ 566220 w 2376356"/>
              <a:gd name="connsiteY47" fmla="*/ 585419 h 3573233"/>
              <a:gd name="connsiteX48" fmla="*/ 627966 w 2376356"/>
              <a:gd name="connsiteY48" fmla="*/ 660165 h 3573233"/>
              <a:gd name="connsiteX49" fmla="*/ 620841 w 2376356"/>
              <a:gd name="connsiteY49" fmla="*/ 708537 h 3573233"/>
              <a:gd name="connsiteX50" fmla="*/ 434103 w 2376356"/>
              <a:gd name="connsiteY50" fmla="*/ 832529 h 3573233"/>
              <a:gd name="connsiteX51" fmla="*/ 385481 w 2376356"/>
              <a:gd name="connsiteY51" fmla="*/ 817405 h 3573233"/>
              <a:gd name="connsiteX52" fmla="*/ 271863 w 2376356"/>
              <a:gd name="connsiteY52" fmla="*/ 542422 h 3573233"/>
              <a:gd name="connsiteX53" fmla="*/ 242615 w 2376356"/>
              <a:gd name="connsiteY53" fmla="*/ 521923 h 3573233"/>
              <a:gd name="connsiteX54" fmla="*/ 39753 w 2376356"/>
              <a:gd name="connsiteY54" fmla="*/ 514424 h 3573233"/>
              <a:gd name="connsiteX55" fmla="*/ 5755 w 2376356"/>
              <a:gd name="connsiteY55" fmla="*/ 544547 h 3573233"/>
              <a:gd name="connsiteX56" fmla="*/ 130 w 2376356"/>
              <a:gd name="connsiteY56" fmla="*/ 782782 h 3573233"/>
              <a:gd name="connsiteX57" fmla="*/ 380 w 2376356"/>
              <a:gd name="connsiteY57" fmla="*/ 790532 h 3573233"/>
              <a:gd name="connsiteX58" fmla="*/ 17754 w 2376356"/>
              <a:gd name="connsiteY58" fmla="*/ 903275 h 3573233"/>
              <a:gd name="connsiteX59" fmla="*/ 21004 w 2376356"/>
              <a:gd name="connsiteY59" fmla="*/ 913274 h 3573233"/>
              <a:gd name="connsiteX60" fmla="*/ 323485 w 2376356"/>
              <a:gd name="connsiteY60" fmla="*/ 1504612 h 3573233"/>
              <a:gd name="connsiteX61" fmla="*/ 352733 w 2376356"/>
              <a:gd name="connsiteY61" fmla="*/ 1522486 h 3573233"/>
              <a:gd name="connsiteX62" fmla="*/ 522223 w 2376356"/>
              <a:gd name="connsiteY62" fmla="*/ 1522486 h 3573233"/>
              <a:gd name="connsiteX63" fmla="*/ 554971 w 2376356"/>
              <a:gd name="connsiteY63" fmla="*/ 1557734 h 3573233"/>
              <a:gd name="connsiteX64" fmla="*/ 412479 w 2376356"/>
              <a:gd name="connsiteY64" fmla="*/ 3523861 h 3573233"/>
              <a:gd name="connsiteX65" fmla="*/ 445478 w 2376356"/>
              <a:gd name="connsiteY65" fmla="*/ 3559234 h 3573233"/>
              <a:gd name="connsiteX0" fmla="*/ 445478 w 2376358"/>
              <a:gd name="connsiteY0" fmla="*/ 3559234 h 3573233"/>
              <a:gd name="connsiteX1" fmla="*/ 883450 w 2376358"/>
              <a:gd name="connsiteY1" fmla="*/ 3559234 h 3573233"/>
              <a:gd name="connsiteX2" fmla="*/ 916323 w 2376358"/>
              <a:gd name="connsiteY2" fmla="*/ 3526361 h 3573233"/>
              <a:gd name="connsiteX3" fmla="*/ 916323 w 2376358"/>
              <a:gd name="connsiteY3" fmla="*/ 3469489 h 3573233"/>
              <a:gd name="connsiteX4" fmla="*/ 897950 w 2376358"/>
              <a:gd name="connsiteY4" fmla="*/ 3439991 h 3573233"/>
              <a:gd name="connsiteX5" fmla="*/ 781831 w 2376358"/>
              <a:gd name="connsiteY5" fmla="*/ 3382745 h 3573233"/>
              <a:gd name="connsiteX6" fmla="*/ 764083 w 2376358"/>
              <a:gd name="connsiteY6" fmla="*/ 3346997 h 3573233"/>
              <a:gd name="connsiteX7" fmla="*/ 950696 w 2376358"/>
              <a:gd name="connsiteY7" fmla="*/ 2383557 h 3573233"/>
              <a:gd name="connsiteX8" fmla="*/ 1014317 w 2376358"/>
              <a:gd name="connsiteY8" fmla="*/ 2379682 h 3573233"/>
              <a:gd name="connsiteX9" fmla="*/ 1029691 w 2376358"/>
              <a:gd name="connsiteY9" fmla="*/ 2426929 h 3573233"/>
              <a:gd name="connsiteX10" fmla="*/ 1031316 w 2376358"/>
              <a:gd name="connsiteY10" fmla="*/ 2436929 h 3573233"/>
              <a:gd name="connsiteX11" fmla="*/ 1033441 w 2376358"/>
              <a:gd name="connsiteY11" fmla="*/ 2938148 h 3573233"/>
              <a:gd name="connsiteX12" fmla="*/ 1066314 w 2376358"/>
              <a:gd name="connsiteY12" fmla="*/ 2970896 h 3573233"/>
              <a:gd name="connsiteX13" fmla="*/ 1066314 w 2376358"/>
              <a:gd name="connsiteY13" fmla="*/ 2970896 h 3573233"/>
              <a:gd name="connsiteX14" fmla="*/ 1099187 w 2376358"/>
              <a:gd name="connsiteY14" fmla="*/ 3003769 h 3573233"/>
              <a:gd name="connsiteX15" fmla="*/ 1099187 w 2376358"/>
              <a:gd name="connsiteY15" fmla="*/ 3540360 h 3573233"/>
              <a:gd name="connsiteX16" fmla="*/ 1132060 w 2376358"/>
              <a:gd name="connsiteY16" fmla="*/ 3573233 h 3573233"/>
              <a:gd name="connsiteX17" fmla="*/ 1538535 w 2376358"/>
              <a:gd name="connsiteY17" fmla="*/ 3573233 h 3573233"/>
              <a:gd name="connsiteX18" fmla="*/ 1571157 w 2376358"/>
              <a:gd name="connsiteY18" fmla="*/ 3544110 h 3573233"/>
              <a:gd name="connsiteX19" fmla="*/ 1577032 w 2376358"/>
              <a:gd name="connsiteY19" fmla="*/ 3492488 h 3573233"/>
              <a:gd name="connsiteX20" fmla="*/ 1559658 w 2376358"/>
              <a:gd name="connsiteY20" fmla="*/ 3459740 h 3573233"/>
              <a:gd name="connsiteX21" fmla="*/ 1419042 w 2376358"/>
              <a:gd name="connsiteY21" fmla="*/ 3385745 h 3573233"/>
              <a:gd name="connsiteX22" fmla="*/ 1401418 w 2376358"/>
              <a:gd name="connsiteY22" fmla="*/ 3356621 h 3573233"/>
              <a:gd name="connsiteX23" fmla="*/ 1401418 w 2376358"/>
              <a:gd name="connsiteY23" fmla="*/ 3067140 h 3573233"/>
              <a:gd name="connsiteX24" fmla="*/ 1434291 w 2376358"/>
              <a:gd name="connsiteY24" fmla="*/ 3034267 h 3573233"/>
              <a:gd name="connsiteX25" fmla="*/ 2343484 w 2376358"/>
              <a:gd name="connsiteY25" fmla="*/ 3034267 h 3573233"/>
              <a:gd name="connsiteX26" fmla="*/ 2376357 w 2376358"/>
              <a:gd name="connsiteY26" fmla="*/ 3001394 h 3573233"/>
              <a:gd name="connsiteX27" fmla="*/ 2376357 w 2376358"/>
              <a:gd name="connsiteY27" fmla="*/ 2129698 h 3573233"/>
              <a:gd name="connsiteX28" fmla="*/ 2343484 w 2376358"/>
              <a:gd name="connsiteY28" fmla="*/ 2096825 h 3573233"/>
              <a:gd name="connsiteX29" fmla="*/ 2021629 w 2376358"/>
              <a:gd name="connsiteY29" fmla="*/ 2096825 h 3573233"/>
              <a:gd name="connsiteX30" fmla="*/ 1992256 w 2376358"/>
              <a:gd name="connsiteY30" fmla="*/ 2078826 h 3573233"/>
              <a:gd name="connsiteX31" fmla="*/ 1908762 w 2376358"/>
              <a:gd name="connsiteY31" fmla="*/ 1913837 h 3573233"/>
              <a:gd name="connsiteX32" fmla="*/ 1899262 w 2376358"/>
              <a:gd name="connsiteY32" fmla="*/ 1902462 h 3573233"/>
              <a:gd name="connsiteX33" fmla="*/ 1721148 w 2376358"/>
              <a:gd name="connsiteY33" fmla="*/ 1767846 h 3573233"/>
              <a:gd name="connsiteX34" fmla="*/ 1709898 w 2376358"/>
              <a:gd name="connsiteY34" fmla="*/ 1752222 h 3573233"/>
              <a:gd name="connsiteX35" fmla="*/ 1376670 w 2376358"/>
              <a:gd name="connsiteY35" fmla="*/ 775532 h 3573233"/>
              <a:gd name="connsiteX36" fmla="*/ 1353671 w 2376358"/>
              <a:gd name="connsiteY36" fmla="*/ 754284 h 3573233"/>
              <a:gd name="connsiteX37" fmla="*/ 1151433 w 2376358"/>
              <a:gd name="connsiteY37" fmla="*/ 702287 h 3573233"/>
              <a:gd name="connsiteX38" fmla="*/ 1129060 w 2376358"/>
              <a:gd name="connsiteY38" fmla="*/ 658415 h 3573233"/>
              <a:gd name="connsiteX39" fmla="*/ 1180307 w 2376358"/>
              <a:gd name="connsiteY39" fmla="*/ 528423 h 3573233"/>
              <a:gd name="connsiteX40" fmla="*/ 1181432 w 2376358"/>
              <a:gd name="connsiteY40" fmla="*/ 524923 h 3573233"/>
              <a:gd name="connsiteX41" fmla="*/ 1210680 w 2376358"/>
              <a:gd name="connsiteY41" fmla="*/ 416930 h 3573233"/>
              <a:gd name="connsiteX42" fmla="*/ 1211680 w 2376358"/>
              <a:gd name="connsiteY42" fmla="*/ 411305 h 3573233"/>
              <a:gd name="connsiteX43" fmla="*/ 1096562 w 2376358"/>
              <a:gd name="connsiteY43" fmla="*/ 57952 h 3573233"/>
              <a:gd name="connsiteX44" fmla="*/ 684087 w 2376358"/>
              <a:gd name="connsiteY44" fmla="*/ 11080 h 3573233"/>
              <a:gd name="connsiteX45" fmla="*/ 530981 w 2376358"/>
              <a:gd name="connsiteY45" fmla="*/ 219238 h 3573233"/>
              <a:gd name="connsiteX46" fmla="*/ 560220 w 2376358"/>
              <a:gd name="connsiteY46" fmla="*/ 574295 h 3573233"/>
              <a:gd name="connsiteX47" fmla="*/ 560109 w 2376358"/>
              <a:gd name="connsiteY47" fmla="*/ 429248 h 3573233"/>
              <a:gd name="connsiteX48" fmla="*/ 627966 w 2376358"/>
              <a:gd name="connsiteY48" fmla="*/ 660165 h 3573233"/>
              <a:gd name="connsiteX49" fmla="*/ 620841 w 2376358"/>
              <a:gd name="connsiteY49" fmla="*/ 708537 h 3573233"/>
              <a:gd name="connsiteX50" fmla="*/ 434103 w 2376358"/>
              <a:gd name="connsiteY50" fmla="*/ 832529 h 3573233"/>
              <a:gd name="connsiteX51" fmla="*/ 385481 w 2376358"/>
              <a:gd name="connsiteY51" fmla="*/ 817405 h 3573233"/>
              <a:gd name="connsiteX52" fmla="*/ 271863 w 2376358"/>
              <a:gd name="connsiteY52" fmla="*/ 542422 h 3573233"/>
              <a:gd name="connsiteX53" fmla="*/ 242615 w 2376358"/>
              <a:gd name="connsiteY53" fmla="*/ 521923 h 3573233"/>
              <a:gd name="connsiteX54" fmla="*/ 39753 w 2376358"/>
              <a:gd name="connsiteY54" fmla="*/ 514424 h 3573233"/>
              <a:gd name="connsiteX55" fmla="*/ 5755 w 2376358"/>
              <a:gd name="connsiteY55" fmla="*/ 544547 h 3573233"/>
              <a:gd name="connsiteX56" fmla="*/ 130 w 2376358"/>
              <a:gd name="connsiteY56" fmla="*/ 782782 h 3573233"/>
              <a:gd name="connsiteX57" fmla="*/ 380 w 2376358"/>
              <a:gd name="connsiteY57" fmla="*/ 790532 h 3573233"/>
              <a:gd name="connsiteX58" fmla="*/ 17754 w 2376358"/>
              <a:gd name="connsiteY58" fmla="*/ 903275 h 3573233"/>
              <a:gd name="connsiteX59" fmla="*/ 21004 w 2376358"/>
              <a:gd name="connsiteY59" fmla="*/ 913274 h 3573233"/>
              <a:gd name="connsiteX60" fmla="*/ 323485 w 2376358"/>
              <a:gd name="connsiteY60" fmla="*/ 1504612 h 3573233"/>
              <a:gd name="connsiteX61" fmla="*/ 352733 w 2376358"/>
              <a:gd name="connsiteY61" fmla="*/ 1522486 h 3573233"/>
              <a:gd name="connsiteX62" fmla="*/ 522223 w 2376358"/>
              <a:gd name="connsiteY62" fmla="*/ 1522486 h 3573233"/>
              <a:gd name="connsiteX63" fmla="*/ 554971 w 2376358"/>
              <a:gd name="connsiteY63" fmla="*/ 1557734 h 3573233"/>
              <a:gd name="connsiteX64" fmla="*/ 412479 w 2376358"/>
              <a:gd name="connsiteY64" fmla="*/ 3523861 h 3573233"/>
              <a:gd name="connsiteX65" fmla="*/ 445478 w 2376358"/>
              <a:gd name="connsiteY65" fmla="*/ 3559234 h 3573233"/>
              <a:gd name="connsiteX0" fmla="*/ 445478 w 2376356"/>
              <a:gd name="connsiteY0" fmla="*/ 3559234 h 3573233"/>
              <a:gd name="connsiteX1" fmla="*/ 883450 w 2376356"/>
              <a:gd name="connsiteY1" fmla="*/ 3559234 h 3573233"/>
              <a:gd name="connsiteX2" fmla="*/ 916323 w 2376356"/>
              <a:gd name="connsiteY2" fmla="*/ 3526361 h 3573233"/>
              <a:gd name="connsiteX3" fmla="*/ 916323 w 2376356"/>
              <a:gd name="connsiteY3" fmla="*/ 3469489 h 3573233"/>
              <a:gd name="connsiteX4" fmla="*/ 897950 w 2376356"/>
              <a:gd name="connsiteY4" fmla="*/ 3439991 h 3573233"/>
              <a:gd name="connsiteX5" fmla="*/ 781831 w 2376356"/>
              <a:gd name="connsiteY5" fmla="*/ 3382745 h 3573233"/>
              <a:gd name="connsiteX6" fmla="*/ 764083 w 2376356"/>
              <a:gd name="connsiteY6" fmla="*/ 3346997 h 3573233"/>
              <a:gd name="connsiteX7" fmla="*/ 950696 w 2376356"/>
              <a:gd name="connsiteY7" fmla="*/ 2383557 h 3573233"/>
              <a:gd name="connsiteX8" fmla="*/ 1014317 w 2376356"/>
              <a:gd name="connsiteY8" fmla="*/ 2379682 h 3573233"/>
              <a:gd name="connsiteX9" fmla="*/ 1029691 w 2376356"/>
              <a:gd name="connsiteY9" fmla="*/ 2426929 h 3573233"/>
              <a:gd name="connsiteX10" fmla="*/ 1031316 w 2376356"/>
              <a:gd name="connsiteY10" fmla="*/ 2436929 h 3573233"/>
              <a:gd name="connsiteX11" fmla="*/ 1033441 w 2376356"/>
              <a:gd name="connsiteY11" fmla="*/ 2938148 h 3573233"/>
              <a:gd name="connsiteX12" fmla="*/ 1066314 w 2376356"/>
              <a:gd name="connsiteY12" fmla="*/ 2970896 h 3573233"/>
              <a:gd name="connsiteX13" fmla="*/ 1066314 w 2376356"/>
              <a:gd name="connsiteY13" fmla="*/ 2970896 h 3573233"/>
              <a:gd name="connsiteX14" fmla="*/ 1099187 w 2376356"/>
              <a:gd name="connsiteY14" fmla="*/ 3003769 h 3573233"/>
              <a:gd name="connsiteX15" fmla="*/ 1099187 w 2376356"/>
              <a:gd name="connsiteY15" fmla="*/ 3540360 h 3573233"/>
              <a:gd name="connsiteX16" fmla="*/ 1132060 w 2376356"/>
              <a:gd name="connsiteY16" fmla="*/ 3573233 h 3573233"/>
              <a:gd name="connsiteX17" fmla="*/ 1538535 w 2376356"/>
              <a:gd name="connsiteY17" fmla="*/ 3573233 h 3573233"/>
              <a:gd name="connsiteX18" fmla="*/ 1571157 w 2376356"/>
              <a:gd name="connsiteY18" fmla="*/ 3544110 h 3573233"/>
              <a:gd name="connsiteX19" fmla="*/ 1577032 w 2376356"/>
              <a:gd name="connsiteY19" fmla="*/ 3492488 h 3573233"/>
              <a:gd name="connsiteX20" fmla="*/ 1559658 w 2376356"/>
              <a:gd name="connsiteY20" fmla="*/ 3459740 h 3573233"/>
              <a:gd name="connsiteX21" fmla="*/ 1419042 w 2376356"/>
              <a:gd name="connsiteY21" fmla="*/ 3385745 h 3573233"/>
              <a:gd name="connsiteX22" fmla="*/ 1401418 w 2376356"/>
              <a:gd name="connsiteY22" fmla="*/ 3356621 h 3573233"/>
              <a:gd name="connsiteX23" fmla="*/ 1401418 w 2376356"/>
              <a:gd name="connsiteY23" fmla="*/ 3067140 h 3573233"/>
              <a:gd name="connsiteX24" fmla="*/ 1434291 w 2376356"/>
              <a:gd name="connsiteY24" fmla="*/ 3034267 h 3573233"/>
              <a:gd name="connsiteX25" fmla="*/ 2343484 w 2376356"/>
              <a:gd name="connsiteY25" fmla="*/ 3034267 h 3573233"/>
              <a:gd name="connsiteX26" fmla="*/ 2376357 w 2376356"/>
              <a:gd name="connsiteY26" fmla="*/ 3001394 h 3573233"/>
              <a:gd name="connsiteX27" fmla="*/ 2376357 w 2376356"/>
              <a:gd name="connsiteY27" fmla="*/ 2129698 h 3573233"/>
              <a:gd name="connsiteX28" fmla="*/ 2343484 w 2376356"/>
              <a:gd name="connsiteY28" fmla="*/ 2096825 h 3573233"/>
              <a:gd name="connsiteX29" fmla="*/ 2021629 w 2376356"/>
              <a:gd name="connsiteY29" fmla="*/ 2096825 h 3573233"/>
              <a:gd name="connsiteX30" fmla="*/ 1992256 w 2376356"/>
              <a:gd name="connsiteY30" fmla="*/ 2078826 h 3573233"/>
              <a:gd name="connsiteX31" fmla="*/ 1908762 w 2376356"/>
              <a:gd name="connsiteY31" fmla="*/ 1913837 h 3573233"/>
              <a:gd name="connsiteX32" fmla="*/ 1899262 w 2376356"/>
              <a:gd name="connsiteY32" fmla="*/ 1902462 h 3573233"/>
              <a:gd name="connsiteX33" fmla="*/ 1721148 w 2376356"/>
              <a:gd name="connsiteY33" fmla="*/ 1767846 h 3573233"/>
              <a:gd name="connsiteX34" fmla="*/ 1709898 w 2376356"/>
              <a:gd name="connsiteY34" fmla="*/ 1752222 h 3573233"/>
              <a:gd name="connsiteX35" fmla="*/ 1376670 w 2376356"/>
              <a:gd name="connsiteY35" fmla="*/ 775532 h 3573233"/>
              <a:gd name="connsiteX36" fmla="*/ 1353671 w 2376356"/>
              <a:gd name="connsiteY36" fmla="*/ 754284 h 3573233"/>
              <a:gd name="connsiteX37" fmla="*/ 1151433 w 2376356"/>
              <a:gd name="connsiteY37" fmla="*/ 702287 h 3573233"/>
              <a:gd name="connsiteX38" fmla="*/ 1129060 w 2376356"/>
              <a:gd name="connsiteY38" fmla="*/ 658415 h 3573233"/>
              <a:gd name="connsiteX39" fmla="*/ 1180307 w 2376356"/>
              <a:gd name="connsiteY39" fmla="*/ 528423 h 3573233"/>
              <a:gd name="connsiteX40" fmla="*/ 1181432 w 2376356"/>
              <a:gd name="connsiteY40" fmla="*/ 524923 h 3573233"/>
              <a:gd name="connsiteX41" fmla="*/ 1210680 w 2376356"/>
              <a:gd name="connsiteY41" fmla="*/ 416930 h 3573233"/>
              <a:gd name="connsiteX42" fmla="*/ 1211680 w 2376356"/>
              <a:gd name="connsiteY42" fmla="*/ 411305 h 3573233"/>
              <a:gd name="connsiteX43" fmla="*/ 1096562 w 2376356"/>
              <a:gd name="connsiteY43" fmla="*/ 57952 h 3573233"/>
              <a:gd name="connsiteX44" fmla="*/ 684087 w 2376356"/>
              <a:gd name="connsiteY44" fmla="*/ 11080 h 3573233"/>
              <a:gd name="connsiteX45" fmla="*/ 530981 w 2376356"/>
              <a:gd name="connsiteY45" fmla="*/ 219238 h 3573233"/>
              <a:gd name="connsiteX46" fmla="*/ 560220 w 2376356"/>
              <a:gd name="connsiteY46" fmla="*/ 574295 h 3573233"/>
              <a:gd name="connsiteX47" fmla="*/ 627966 w 2376356"/>
              <a:gd name="connsiteY47" fmla="*/ 660165 h 3573233"/>
              <a:gd name="connsiteX48" fmla="*/ 620841 w 2376356"/>
              <a:gd name="connsiteY48" fmla="*/ 708537 h 3573233"/>
              <a:gd name="connsiteX49" fmla="*/ 434103 w 2376356"/>
              <a:gd name="connsiteY49" fmla="*/ 832529 h 3573233"/>
              <a:gd name="connsiteX50" fmla="*/ 385481 w 2376356"/>
              <a:gd name="connsiteY50" fmla="*/ 817405 h 3573233"/>
              <a:gd name="connsiteX51" fmla="*/ 271863 w 2376356"/>
              <a:gd name="connsiteY51" fmla="*/ 542422 h 3573233"/>
              <a:gd name="connsiteX52" fmla="*/ 242615 w 2376356"/>
              <a:gd name="connsiteY52" fmla="*/ 521923 h 3573233"/>
              <a:gd name="connsiteX53" fmla="*/ 39753 w 2376356"/>
              <a:gd name="connsiteY53" fmla="*/ 514424 h 3573233"/>
              <a:gd name="connsiteX54" fmla="*/ 5755 w 2376356"/>
              <a:gd name="connsiteY54" fmla="*/ 544547 h 3573233"/>
              <a:gd name="connsiteX55" fmla="*/ 130 w 2376356"/>
              <a:gd name="connsiteY55" fmla="*/ 782782 h 3573233"/>
              <a:gd name="connsiteX56" fmla="*/ 380 w 2376356"/>
              <a:gd name="connsiteY56" fmla="*/ 790532 h 3573233"/>
              <a:gd name="connsiteX57" fmla="*/ 17754 w 2376356"/>
              <a:gd name="connsiteY57" fmla="*/ 903275 h 3573233"/>
              <a:gd name="connsiteX58" fmla="*/ 21004 w 2376356"/>
              <a:gd name="connsiteY58" fmla="*/ 913274 h 3573233"/>
              <a:gd name="connsiteX59" fmla="*/ 323485 w 2376356"/>
              <a:gd name="connsiteY59" fmla="*/ 1504612 h 3573233"/>
              <a:gd name="connsiteX60" fmla="*/ 352733 w 2376356"/>
              <a:gd name="connsiteY60" fmla="*/ 1522486 h 3573233"/>
              <a:gd name="connsiteX61" fmla="*/ 522223 w 2376356"/>
              <a:gd name="connsiteY61" fmla="*/ 1522486 h 3573233"/>
              <a:gd name="connsiteX62" fmla="*/ 554971 w 2376356"/>
              <a:gd name="connsiteY62" fmla="*/ 1557734 h 3573233"/>
              <a:gd name="connsiteX63" fmla="*/ 412479 w 2376356"/>
              <a:gd name="connsiteY63" fmla="*/ 3523861 h 3573233"/>
              <a:gd name="connsiteX64" fmla="*/ 445478 w 2376356"/>
              <a:gd name="connsiteY64" fmla="*/ 3559234 h 3573233"/>
              <a:gd name="connsiteX0" fmla="*/ 445478 w 2376358"/>
              <a:gd name="connsiteY0" fmla="*/ 3559234 h 3573233"/>
              <a:gd name="connsiteX1" fmla="*/ 883450 w 2376358"/>
              <a:gd name="connsiteY1" fmla="*/ 3559234 h 3573233"/>
              <a:gd name="connsiteX2" fmla="*/ 916323 w 2376358"/>
              <a:gd name="connsiteY2" fmla="*/ 3526361 h 3573233"/>
              <a:gd name="connsiteX3" fmla="*/ 916323 w 2376358"/>
              <a:gd name="connsiteY3" fmla="*/ 3469489 h 3573233"/>
              <a:gd name="connsiteX4" fmla="*/ 897950 w 2376358"/>
              <a:gd name="connsiteY4" fmla="*/ 3439991 h 3573233"/>
              <a:gd name="connsiteX5" fmla="*/ 781831 w 2376358"/>
              <a:gd name="connsiteY5" fmla="*/ 3382745 h 3573233"/>
              <a:gd name="connsiteX6" fmla="*/ 764083 w 2376358"/>
              <a:gd name="connsiteY6" fmla="*/ 3346997 h 3573233"/>
              <a:gd name="connsiteX7" fmla="*/ 950696 w 2376358"/>
              <a:gd name="connsiteY7" fmla="*/ 2383557 h 3573233"/>
              <a:gd name="connsiteX8" fmla="*/ 1014317 w 2376358"/>
              <a:gd name="connsiteY8" fmla="*/ 2379682 h 3573233"/>
              <a:gd name="connsiteX9" fmla="*/ 1029691 w 2376358"/>
              <a:gd name="connsiteY9" fmla="*/ 2426929 h 3573233"/>
              <a:gd name="connsiteX10" fmla="*/ 1031316 w 2376358"/>
              <a:gd name="connsiteY10" fmla="*/ 2436929 h 3573233"/>
              <a:gd name="connsiteX11" fmla="*/ 1033441 w 2376358"/>
              <a:gd name="connsiteY11" fmla="*/ 2938148 h 3573233"/>
              <a:gd name="connsiteX12" fmla="*/ 1066314 w 2376358"/>
              <a:gd name="connsiteY12" fmla="*/ 2970896 h 3573233"/>
              <a:gd name="connsiteX13" fmla="*/ 1066314 w 2376358"/>
              <a:gd name="connsiteY13" fmla="*/ 2970896 h 3573233"/>
              <a:gd name="connsiteX14" fmla="*/ 1099187 w 2376358"/>
              <a:gd name="connsiteY14" fmla="*/ 3003769 h 3573233"/>
              <a:gd name="connsiteX15" fmla="*/ 1099187 w 2376358"/>
              <a:gd name="connsiteY15" fmla="*/ 3540360 h 3573233"/>
              <a:gd name="connsiteX16" fmla="*/ 1132060 w 2376358"/>
              <a:gd name="connsiteY16" fmla="*/ 3573233 h 3573233"/>
              <a:gd name="connsiteX17" fmla="*/ 1538535 w 2376358"/>
              <a:gd name="connsiteY17" fmla="*/ 3573233 h 3573233"/>
              <a:gd name="connsiteX18" fmla="*/ 1571157 w 2376358"/>
              <a:gd name="connsiteY18" fmla="*/ 3544110 h 3573233"/>
              <a:gd name="connsiteX19" fmla="*/ 1577032 w 2376358"/>
              <a:gd name="connsiteY19" fmla="*/ 3492488 h 3573233"/>
              <a:gd name="connsiteX20" fmla="*/ 1559658 w 2376358"/>
              <a:gd name="connsiteY20" fmla="*/ 3459740 h 3573233"/>
              <a:gd name="connsiteX21" fmla="*/ 1419042 w 2376358"/>
              <a:gd name="connsiteY21" fmla="*/ 3385745 h 3573233"/>
              <a:gd name="connsiteX22" fmla="*/ 1401418 w 2376358"/>
              <a:gd name="connsiteY22" fmla="*/ 3356621 h 3573233"/>
              <a:gd name="connsiteX23" fmla="*/ 1401418 w 2376358"/>
              <a:gd name="connsiteY23" fmla="*/ 3067140 h 3573233"/>
              <a:gd name="connsiteX24" fmla="*/ 1434291 w 2376358"/>
              <a:gd name="connsiteY24" fmla="*/ 3034267 h 3573233"/>
              <a:gd name="connsiteX25" fmla="*/ 2343484 w 2376358"/>
              <a:gd name="connsiteY25" fmla="*/ 3034267 h 3573233"/>
              <a:gd name="connsiteX26" fmla="*/ 2376357 w 2376358"/>
              <a:gd name="connsiteY26" fmla="*/ 3001394 h 3573233"/>
              <a:gd name="connsiteX27" fmla="*/ 2376357 w 2376358"/>
              <a:gd name="connsiteY27" fmla="*/ 2129698 h 3573233"/>
              <a:gd name="connsiteX28" fmla="*/ 2343484 w 2376358"/>
              <a:gd name="connsiteY28" fmla="*/ 2096825 h 3573233"/>
              <a:gd name="connsiteX29" fmla="*/ 2021629 w 2376358"/>
              <a:gd name="connsiteY29" fmla="*/ 2096825 h 3573233"/>
              <a:gd name="connsiteX30" fmla="*/ 1992256 w 2376358"/>
              <a:gd name="connsiteY30" fmla="*/ 2078826 h 3573233"/>
              <a:gd name="connsiteX31" fmla="*/ 1908762 w 2376358"/>
              <a:gd name="connsiteY31" fmla="*/ 1913837 h 3573233"/>
              <a:gd name="connsiteX32" fmla="*/ 1899262 w 2376358"/>
              <a:gd name="connsiteY32" fmla="*/ 1902462 h 3573233"/>
              <a:gd name="connsiteX33" fmla="*/ 1721148 w 2376358"/>
              <a:gd name="connsiteY33" fmla="*/ 1767846 h 3573233"/>
              <a:gd name="connsiteX34" fmla="*/ 1709898 w 2376358"/>
              <a:gd name="connsiteY34" fmla="*/ 1752222 h 3573233"/>
              <a:gd name="connsiteX35" fmla="*/ 1376670 w 2376358"/>
              <a:gd name="connsiteY35" fmla="*/ 775532 h 3573233"/>
              <a:gd name="connsiteX36" fmla="*/ 1353671 w 2376358"/>
              <a:gd name="connsiteY36" fmla="*/ 754284 h 3573233"/>
              <a:gd name="connsiteX37" fmla="*/ 1151433 w 2376358"/>
              <a:gd name="connsiteY37" fmla="*/ 702287 h 3573233"/>
              <a:gd name="connsiteX38" fmla="*/ 1129060 w 2376358"/>
              <a:gd name="connsiteY38" fmla="*/ 658415 h 3573233"/>
              <a:gd name="connsiteX39" fmla="*/ 1180307 w 2376358"/>
              <a:gd name="connsiteY39" fmla="*/ 528423 h 3573233"/>
              <a:gd name="connsiteX40" fmla="*/ 1181432 w 2376358"/>
              <a:gd name="connsiteY40" fmla="*/ 524923 h 3573233"/>
              <a:gd name="connsiteX41" fmla="*/ 1210680 w 2376358"/>
              <a:gd name="connsiteY41" fmla="*/ 416930 h 3573233"/>
              <a:gd name="connsiteX42" fmla="*/ 1211680 w 2376358"/>
              <a:gd name="connsiteY42" fmla="*/ 411305 h 3573233"/>
              <a:gd name="connsiteX43" fmla="*/ 1096562 w 2376358"/>
              <a:gd name="connsiteY43" fmla="*/ 57952 h 3573233"/>
              <a:gd name="connsiteX44" fmla="*/ 684087 w 2376358"/>
              <a:gd name="connsiteY44" fmla="*/ 11080 h 3573233"/>
              <a:gd name="connsiteX45" fmla="*/ 530981 w 2376358"/>
              <a:gd name="connsiteY45" fmla="*/ 219238 h 3573233"/>
              <a:gd name="connsiteX46" fmla="*/ 560220 w 2376358"/>
              <a:gd name="connsiteY46" fmla="*/ 449359 h 3573233"/>
              <a:gd name="connsiteX47" fmla="*/ 627966 w 2376358"/>
              <a:gd name="connsiteY47" fmla="*/ 660165 h 3573233"/>
              <a:gd name="connsiteX48" fmla="*/ 620841 w 2376358"/>
              <a:gd name="connsiteY48" fmla="*/ 708537 h 3573233"/>
              <a:gd name="connsiteX49" fmla="*/ 434103 w 2376358"/>
              <a:gd name="connsiteY49" fmla="*/ 832529 h 3573233"/>
              <a:gd name="connsiteX50" fmla="*/ 385481 w 2376358"/>
              <a:gd name="connsiteY50" fmla="*/ 817405 h 3573233"/>
              <a:gd name="connsiteX51" fmla="*/ 271863 w 2376358"/>
              <a:gd name="connsiteY51" fmla="*/ 542422 h 3573233"/>
              <a:gd name="connsiteX52" fmla="*/ 242615 w 2376358"/>
              <a:gd name="connsiteY52" fmla="*/ 521923 h 3573233"/>
              <a:gd name="connsiteX53" fmla="*/ 39753 w 2376358"/>
              <a:gd name="connsiteY53" fmla="*/ 514424 h 3573233"/>
              <a:gd name="connsiteX54" fmla="*/ 5755 w 2376358"/>
              <a:gd name="connsiteY54" fmla="*/ 544547 h 3573233"/>
              <a:gd name="connsiteX55" fmla="*/ 130 w 2376358"/>
              <a:gd name="connsiteY55" fmla="*/ 782782 h 3573233"/>
              <a:gd name="connsiteX56" fmla="*/ 380 w 2376358"/>
              <a:gd name="connsiteY56" fmla="*/ 790532 h 3573233"/>
              <a:gd name="connsiteX57" fmla="*/ 17754 w 2376358"/>
              <a:gd name="connsiteY57" fmla="*/ 903275 h 3573233"/>
              <a:gd name="connsiteX58" fmla="*/ 21004 w 2376358"/>
              <a:gd name="connsiteY58" fmla="*/ 913274 h 3573233"/>
              <a:gd name="connsiteX59" fmla="*/ 323485 w 2376358"/>
              <a:gd name="connsiteY59" fmla="*/ 1504612 h 3573233"/>
              <a:gd name="connsiteX60" fmla="*/ 352733 w 2376358"/>
              <a:gd name="connsiteY60" fmla="*/ 1522486 h 3573233"/>
              <a:gd name="connsiteX61" fmla="*/ 522223 w 2376358"/>
              <a:gd name="connsiteY61" fmla="*/ 1522486 h 3573233"/>
              <a:gd name="connsiteX62" fmla="*/ 554971 w 2376358"/>
              <a:gd name="connsiteY62" fmla="*/ 1557734 h 3573233"/>
              <a:gd name="connsiteX63" fmla="*/ 412479 w 2376358"/>
              <a:gd name="connsiteY63" fmla="*/ 3523861 h 3573233"/>
              <a:gd name="connsiteX64" fmla="*/ 445478 w 2376358"/>
              <a:gd name="connsiteY64" fmla="*/ 3559234 h 35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376358" h="3573233">
                <a:moveTo>
                  <a:pt x="445478" y="3559234"/>
                </a:moveTo>
                <a:lnTo>
                  <a:pt x="883450" y="3559234"/>
                </a:lnTo>
                <a:cubicBezTo>
                  <a:pt x="901574" y="3559234"/>
                  <a:pt x="916323" y="3544485"/>
                  <a:pt x="916323" y="3526361"/>
                </a:cubicBezTo>
                <a:lnTo>
                  <a:pt x="916323" y="3469489"/>
                </a:lnTo>
                <a:cubicBezTo>
                  <a:pt x="916323" y="3456990"/>
                  <a:pt x="909198" y="3445491"/>
                  <a:pt x="897950" y="3439991"/>
                </a:cubicBezTo>
                <a:lnTo>
                  <a:pt x="781831" y="3382745"/>
                </a:lnTo>
                <a:cubicBezTo>
                  <a:pt x="768582" y="3376245"/>
                  <a:pt x="761208" y="3361496"/>
                  <a:pt x="764083" y="3346997"/>
                </a:cubicBezTo>
                <a:lnTo>
                  <a:pt x="950696" y="2383557"/>
                </a:lnTo>
                <a:cubicBezTo>
                  <a:pt x="957196" y="2350184"/>
                  <a:pt x="1003818" y="2347309"/>
                  <a:pt x="1014317" y="2379682"/>
                </a:cubicBezTo>
                <a:lnTo>
                  <a:pt x="1029691" y="2426929"/>
                </a:lnTo>
                <a:cubicBezTo>
                  <a:pt x="1030691" y="2430179"/>
                  <a:pt x="1031316" y="2433554"/>
                  <a:pt x="1031316" y="2436929"/>
                </a:cubicBezTo>
                <a:cubicBezTo>
                  <a:pt x="1032024" y="2604002"/>
                  <a:pt x="1032733" y="2771075"/>
                  <a:pt x="1033441" y="2938148"/>
                </a:cubicBezTo>
                <a:cubicBezTo>
                  <a:pt x="1033566" y="2956271"/>
                  <a:pt x="1048190" y="2970896"/>
                  <a:pt x="1066314" y="2970896"/>
                </a:cubicBezTo>
                <a:lnTo>
                  <a:pt x="1066314" y="2970896"/>
                </a:lnTo>
                <a:cubicBezTo>
                  <a:pt x="1084438" y="2970896"/>
                  <a:pt x="1099187" y="2985645"/>
                  <a:pt x="1099187" y="3003769"/>
                </a:cubicBezTo>
                <a:lnTo>
                  <a:pt x="1099187" y="3540360"/>
                </a:lnTo>
                <a:cubicBezTo>
                  <a:pt x="1099187" y="3558484"/>
                  <a:pt x="1113936" y="3573233"/>
                  <a:pt x="1132060" y="3573233"/>
                </a:cubicBezTo>
                <a:lnTo>
                  <a:pt x="1538535" y="3573233"/>
                </a:lnTo>
                <a:cubicBezTo>
                  <a:pt x="1555283" y="3573233"/>
                  <a:pt x="1569282" y="3560734"/>
                  <a:pt x="1571157" y="3544110"/>
                </a:cubicBezTo>
                <a:lnTo>
                  <a:pt x="1577032" y="3492488"/>
                </a:lnTo>
                <a:cubicBezTo>
                  <a:pt x="1578532" y="3478989"/>
                  <a:pt x="1571657" y="3465990"/>
                  <a:pt x="1559658" y="3459740"/>
                </a:cubicBezTo>
                <a:lnTo>
                  <a:pt x="1419042" y="3385745"/>
                </a:lnTo>
                <a:cubicBezTo>
                  <a:pt x="1408292" y="3380120"/>
                  <a:pt x="1401418" y="3368871"/>
                  <a:pt x="1401418" y="3356621"/>
                </a:cubicBezTo>
                <a:lnTo>
                  <a:pt x="1401418" y="3067140"/>
                </a:lnTo>
                <a:cubicBezTo>
                  <a:pt x="1401418" y="3049016"/>
                  <a:pt x="1416167" y="3034267"/>
                  <a:pt x="1434291" y="3034267"/>
                </a:cubicBezTo>
                <a:lnTo>
                  <a:pt x="2343484" y="3034267"/>
                </a:lnTo>
                <a:cubicBezTo>
                  <a:pt x="2361608" y="3034267"/>
                  <a:pt x="2376357" y="3019518"/>
                  <a:pt x="2376357" y="3001394"/>
                </a:cubicBezTo>
                <a:lnTo>
                  <a:pt x="2376357" y="2129698"/>
                </a:lnTo>
                <a:cubicBezTo>
                  <a:pt x="2376357" y="2111574"/>
                  <a:pt x="2361608" y="2096825"/>
                  <a:pt x="2343484" y="2096825"/>
                </a:cubicBezTo>
                <a:lnTo>
                  <a:pt x="2021629" y="2096825"/>
                </a:lnTo>
                <a:cubicBezTo>
                  <a:pt x="2009255" y="2096825"/>
                  <a:pt x="1997881" y="2089825"/>
                  <a:pt x="1992256" y="2078826"/>
                </a:cubicBezTo>
                <a:lnTo>
                  <a:pt x="1908762" y="1913837"/>
                </a:lnTo>
                <a:cubicBezTo>
                  <a:pt x="1906512" y="1909337"/>
                  <a:pt x="1903262" y="1905462"/>
                  <a:pt x="1899262" y="1902462"/>
                </a:cubicBezTo>
                <a:lnTo>
                  <a:pt x="1721148" y="1767846"/>
                </a:lnTo>
                <a:cubicBezTo>
                  <a:pt x="1715899" y="1763846"/>
                  <a:pt x="1712023" y="1758471"/>
                  <a:pt x="1709898" y="1752222"/>
                </a:cubicBezTo>
                <a:lnTo>
                  <a:pt x="1376670" y="775532"/>
                </a:lnTo>
                <a:cubicBezTo>
                  <a:pt x="1373044" y="765033"/>
                  <a:pt x="1364420" y="757034"/>
                  <a:pt x="1353671" y="754284"/>
                </a:cubicBezTo>
                <a:lnTo>
                  <a:pt x="1151433" y="702287"/>
                </a:lnTo>
                <a:cubicBezTo>
                  <a:pt x="1132310" y="697412"/>
                  <a:pt x="1121810" y="676789"/>
                  <a:pt x="1129060" y="658415"/>
                </a:cubicBezTo>
                <a:lnTo>
                  <a:pt x="1180307" y="528423"/>
                </a:lnTo>
                <a:cubicBezTo>
                  <a:pt x="1180806" y="527298"/>
                  <a:pt x="1181182" y="526173"/>
                  <a:pt x="1181432" y="524923"/>
                </a:cubicBezTo>
                <a:lnTo>
                  <a:pt x="1210680" y="416930"/>
                </a:lnTo>
                <a:cubicBezTo>
                  <a:pt x="1211180" y="415055"/>
                  <a:pt x="1211555" y="413180"/>
                  <a:pt x="1211680" y="411305"/>
                </a:cubicBezTo>
                <a:cubicBezTo>
                  <a:pt x="1214305" y="380807"/>
                  <a:pt x="1176057" y="104324"/>
                  <a:pt x="1096562" y="57952"/>
                </a:cubicBezTo>
                <a:cubicBezTo>
                  <a:pt x="1012192" y="8705"/>
                  <a:pt x="778350" y="-15801"/>
                  <a:pt x="684087" y="11080"/>
                </a:cubicBezTo>
                <a:cubicBezTo>
                  <a:pt x="589824" y="37961"/>
                  <a:pt x="526356" y="194739"/>
                  <a:pt x="530981" y="219238"/>
                </a:cubicBezTo>
                <a:cubicBezTo>
                  <a:pt x="510337" y="313107"/>
                  <a:pt x="546200" y="406029"/>
                  <a:pt x="560220" y="449359"/>
                </a:cubicBezTo>
                <a:cubicBezTo>
                  <a:pt x="576384" y="522847"/>
                  <a:pt x="617863" y="637791"/>
                  <a:pt x="627966" y="660165"/>
                </a:cubicBezTo>
                <a:cubicBezTo>
                  <a:pt x="640340" y="675164"/>
                  <a:pt x="637090" y="697662"/>
                  <a:pt x="620841" y="708537"/>
                </a:cubicBezTo>
                <a:lnTo>
                  <a:pt x="434103" y="832529"/>
                </a:lnTo>
                <a:cubicBezTo>
                  <a:pt x="416729" y="844028"/>
                  <a:pt x="393231" y="836779"/>
                  <a:pt x="385481" y="817405"/>
                </a:cubicBezTo>
                <a:lnTo>
                  <a:pt x="271863" y="542422"/>
                </a:lnTo>
                <a:cubicBezTo>
                  <a:pt x="266988" y="530423"/>
                  <a:pt x="255489" y="522423"/>
                  <a:pt x="242615" y="521923"/>
                </a:cubicBezTo>
                <a:lnTo>
                  <a:pt x="39753" y="514424"/>
                </a:lnTo>
                <a:cubicBezTo>
                  <a:pt x="22254" y="513799"/>
                  <a:pt x="7255" y="527048"/>
                  <a:pt x="5755" y="544547"/>
                </a:cubicBezTo>
                <a:lnTo>
                  <a:pt x="130" y="782782"/>
                </a:lnTo>
                <a:cubicBezTo>
                  <a:pt x="-120" y="785407"/>
                  <a:pt x="5" y="788032"/>
                  <a:pt x="380" y="790532"/>
                </a:cubicBezTo>
                <a:lnTo>
                  <a:pt x="17754" y="903275"/>
                </a:lnTo>
                <a:cubicBezTo>
                  <a:pt x="18254" y="906774"/>
                  <a:pt x="19379" y="910149"/>
                  <a:pt x="21004" y="913274"/>
                </a:cubicBezTo>
                <a:lnTo>
                  <a:pt x="323485" y="1504612"/>
                </a:lnTo>
                <a:cubicBezTo>
                  <a:pt x="329110" y="1515611"/>
                  <a:pt x="340359" y="1522486"/>
                  <a:pt x="352733" y="1522486"/>
                </a:cubicBezTo>
                <a:lnTo>
                  <a:pt x="522223" y="1522486"/>
                </a:lnTo>
                <a:cubicBezTo>
                  <a:pt x="541346" y="1522486"/>
                  <a:pt x="556346" y="1538735"/>
                  <a:pt x="554971" y="1557734"/>
                </a:cubicBezTo>
                <a:lnTo>
                  <a:pt x="412479" y="3523861"/>
                </a:lnTo>
                <a:cubicBezTo>
                  <a:pt x="411230" y="3543110"/>
                  <a:pt x="426353" y="3559234"/>
                  <a:pt x="445478" y="3559234"/>
                </a:cubicBezTo>
                <a:close/>
              </a:path>
            </a:pathLst>
          </a:custGeom>
          <a:noFill/>
          <a:ln w="25400" cap="flat">
            <a:solidFill>
              <a:schemeClr val="bg1"/>
            </a:solidFill>
            <a:prstDash val="sysDash"/>
            <a:miter/>
          </a:ln>
        </p:spPr>
        <p:txBody>
          <a:bodyPr rtlCol="0" anchor="ctr"/>
          <a:lstStyle/>
          <a:p>
            <a:pPr defTabSz="932597"/>
            <a:endParaRPr lang="en-US" sz="1836">
              <a:solidFill>
                <a:srgbClr val="1A1A1A"/>
              </a:solidFill>
              <a:latin typeface="Segoe UI"/>
            </a:endParaRPr>
          </a:p>
        </p:txBody>
      </p:sp>
      <p:cxnSp>
        <p:nvCxnSpPr>
          <p:cNvPr id="251" name="Straight Connector 250">
            <a:extLst>
              <a:ext uri="{FF2B5EF4-FFF2-40B4-BE49-F238E27FC236}">
                <a16:creationId xmlns:a16="http://schemas.microsoft.com/office/drawing/2014/main" id="{06E36AA9-99B1-45C9-AE53-4722A437B610}"/>
              </a:ext>
              <a:ext uri="{C183D7F6-B498-43B3-948B-1728B52AA6E4}">
                <adec:decorative xmlns:adec="http://schemas.microsoft.com/office/drawing/2017/decorative" val="1"/>
              </a:ext>
            </a:extLst>
          </p:cNvPr>
          <p:cNvCxnSpPr>
            <a:cxnSpLocks/>
          </p:cNvCxnSpPr>
          <p:nvPr/>
        </p:nvCxnSpPr>
        <p:spPr>
          <a:xfrm flipV="1">
            <a:off x="8512629" y="4427316"/>
            <a:ext cx="0" cy="260542"/>
          </a:xfrm>
          <a:prstGeom prst="line">
            <a:avLst/>
          </a:prstGeom>
          <a:ln w="25400">
            <a:solidFill>
              <a:schemeClr val="bg1"/>
            </a:solidFill>
            <a:prstDash val="sysDash"/>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477A86F9-19E5-45A7-98C3-FD6898937548}"/>
              </a:ext>
            </a:extLst>
          </p:cNvPr>
          <p:cNvSpPr/>
          <p:nvPr/>
        </p:nvSpPr>
        <p:spPr>
          <a:xfrm>
            <a:off x="427039" y="1604590"/>
            <a:ext cx="4540194" cy="2729978"/>
          </a:xfrm>
          <a:prstGeom prst="rect">
            <a:avLst/>
          </a:prstGeom>
          <a:solidFill>
            <a:schemeClr val="bg1"/>
          </a:solidFill>
          <a:effectLst/>
        </p:spPr>
        <p:txBody>
          <a:bodyPr wrap="square" lIns="182880" tIns="91440" rIns="91440" bIns="91440">
            <a:spAutoFit/>
          </a:bodyPr>
          <a:lstStyle/>
          <a:p>
            <a:pPr marL="0" lvl="1" defTabSz="951098">
              <a:spcBef>
                <a:spcPct val="20000"/>
              </a:spcBef>
              <a:buSzPct val="90000"/>
            </a:pPr>
            <a:r>
              <a:rPr lang="en-US" dirty="0">
                <a:gradFill>
                  <a:gsLst>
                    <a:gs pos="0">
                      <a:srgbClr val="1A1A1A"/>
                    </a:gs>
                    <a:gs pos="100000">
                      <a:srgbClr val="1A1A1A"/>
                    </a:gs>
                  </a:gsLst>
                  <a:lin ang="5400000" scaled="1"/>
                </a:gradFill>
                <a:latin typeface="+mj-lt"/>
              </a:rPr>
              <a:t>Technology (car)</a:t>
            </a:r>
            <a:br>
              <a:rPr lang="en-US" sz="1100" b="1" dirty="0">
                <a:gradFill>
                  <a:gsLst>
                    <a:gs pos="0">
                      <a:srgbClr val="1A1A1A"/>
                    </a:gs>
                    <a:gs pos="100000">
                      <a:srgbClr val="1A1A1A"/>
                    </a:gs>
                  </a:gsLst>
                  <a:lin ang="5400000" scaled="1"/>
                </a:gradFill>
              </a:rPr>
            </a:br>
            <a:r>
              <a:rPr lang="en-US" sz="1100" dirty="0">
                <a:gradFill>
                  <a:gsLst>
                    <a:gs pos="0">
                      <a:srgbClr val="1A1A1A"/>
                    </a:gs>
                    <a:gs pos="100000">
                      <a:srgbClr val="1A1A1A"/>
                    </a:gs>
                  </a:gsLst>
                  <a:lin ang="5400000" scaled="1"/>
                </a:gradFill>
              </a:rPr>
              <a:t>Software logic in the system</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Exploit common vulnerabilities in well known software</a:t>
            </a:r>
          </a:p>
          <a:p>
            <a:pPr marL="115888" lvl="3"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Infrastructure - Common Elements like Device, Operating </a:t>
            </a:r>
            <a:br>
              <a:rPr lang="en-US" sz="1100" dirty="0">
                <a:gradFill>
                  <a:gsLst>
                    <a:gs pos="0">
                      <a:srgbClr val="1A1A1A"/>
                    </a:gs>
                    <a:gs pos="100000">
                      <a:srgbClr val="1A1A1A"/>
                    </a:gs>
                  </a:gsLst>
                  <a:lin ang="5400000" scaled="1"/>
                </a:gradFill>
              </a:rPr>
            </a:br>
            <a:r>
              <a:rPr lang="en-US" sz="1100" dirty="0">
                <a:gradFill>
                  <a:gsLst>
                    <a:gs pos="0">
                      <a:srgbClr val="1A1A1A"/>
                    </a:gs>
                    <a:gs pos="100000">
                      <a:srgbClr val="1A1A1A"/>
                    </a:gs>
                  </a:gsLst>
                  <a:lin ang="5400000" scaled="1"/>
                </a:gradFill>
              </a:rPr>
              <a:t>System, Virtualization and Containers/Kubernetes (emerging)</a:t>
            </a:r>
          </a:p>
          <a:p>
            <a:pPr marL="115888" lvl="3"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Applications that run on infrastructure (often specialized and highly varied across organizations)</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Exploit unique vulnerabilities in your custom/bespoke applications and websites</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Compromise supply chain to embed attacker logic in </a:t>
            </a:r>
            <a:br>
              <a:rPr lang="en-US" sz="1100" dirty="0">
                <a:gradFill>
                  <a:gsLst>
                    <a:gs pos="0">
                      <a:srgbClr val="1A1A1A"/>
                    </a:gs>
                    <a:gs pos="100000">
                      <a:srgbClr val="1A1A1A"/>
                    </a:gs>
                  </a:gsLst>
                  <a:lin ang="5400000" scaled="1"/>
                </a:gradFill>
              </a:rPr>
            </a:br>
            <a:r>
              <a:rPr lang="en-US" sz="1100" dirty="0">
                <a:gradFill>
                  <a:gsLst>
                    <a:gs pos="0">
                      <a:srgbClr val="1A1A1A"/>
                    </a:gs>
                    <a:gs pos="100000">
                      <a:srgbClr val="1A1A1A"/>
                    </a:gs>
                  </a:gsLst>
                  <a:lin ang="5400000" scaled="1"/>
                </a:gradFill>
              </a:rPr>
              <a:t>your software</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Exploit configuration weaknesses to abuse system functionality </a:t>
            </a:r>
          </a:p>
          <a:p>
            <a:pPr marL="115888" lvl="2" indent="-115888" defTabSz="951098">
              <a:spcBef>
                <a:spcPct val="20000"/>
              </a:spcBef>
              <a:buSzPct val="90000"/>
              <a:buFont typeface="Arial" panose="020B0604020202020204" pitchFamily="34" charset="0"/>
              <a:buChar char="•"/>
            </a:pPr>
            <a:r>
              <a:rPr lang="en-US" sz="1100" dirty="0">
                <a:gradFill>
                  <a:gsLst>
                    <a:gs pos="0">
                      <a:srgbClr val="1A1A1A"/>
                    </a:gs>
                    <a:gs pos="100000">
                      <a:srgbClr val="1A1A1A"/>
                    </a:gs>
                  </a:gsLst>
                  <a:lin ang="5400000" scaled="1"/>
                </a:gradFill>
              </a:rPr>
              <a:t>Attack cryptography - Find and abuse mathematical weaknesses </a:t>
            </a:r>
          </a:p>
        </p:txBody>
      </p:sp>
      <p:sp>
        <p:nvSpPr>
          <p:cNvPr id="241" name="Rectangle 240">
            <a:extLst>
              <a:ext uri="{FF2B5EF4-FFF2-40B4-BE49-F238E27FC236}">
                <a16:creationId xmlns:a16="http://schemas.microsoft.com/office/drawing/2014/main" id="{F1D1A8E7-1ACD-49E1-AAD9-EFBDBB8AA798}"/>
              </a:ext>
            </a:extLst>
          </p:cNvPr>
          <p:cNvSpPr/>
          <p:nvPr/>
        </p:nvSpPr>
        <p:spPr>
          <a:xfrm>
            <a:off x="5072580" y="2527920"/>
            <a:ext cx="2629003" cy="1806648"/>
          </a:xfrm>
          <a:prstGeom prst="rect">
            <a:avLst/>
          </a:prstGeom>
          <a:solidFill>
            <a:schemeClr val="bg1"/>
          </a:solidFill>
          <a:effectLst/>
        </p:spPr>
        <p:txBody>
          <a:bodyPr wrap="square" lIns="182880" tIns="91440" rIns="91440" bIns="91440">
            <a:spAutoFit/>
          </a:bodyPr>
          <a:lstStyle/>
          <a:p>
            <a:pPr marL="0" lvl="1" defTabSz="951098">
              <a:spcBef>
                <a:spcPct val="20000"/>
              </a:spcBef>
              <a:buSzPct val="90000"/>
            </a:pPr>
            <a:r>
              <a:rPr lang="en-US" dirty="0">
                <a:gradFill>
                  <a:gsLst>
                    <a:gs pos="0">
                      <a:srgbClr val="1A1A1A"/>
                    </a:gs>
                    <a:gs pos="100000">
                      <a:srgbClr val="1A1A1A"/>
                    </a:gs>
                  </a:gsLst>
                  <a:lin ang="5400000" scaled="1"/>
                </a:gradFill>
                <a:latin typeface="+mj-lt"/>
              </a:rPr>
              <a:t>Key</a:t>
            </a:r>
            <a:r>
              <a:rPr lang="en-US" sz="1224" b="1" dirty="0">
                <a:gradFill>
                  <a:gsLst>
                    <a:gs pos="0">
                      <a:srgbClr val="1A1A1A"/>
                    </a:gs>
                    <a:gs pos="100000">
                      <a:srgbClr val="1A1A1A"/>
                    </a:gs>
                  </a:gsLst>
                  <a:lin ang="5400000" scaled="1"/>
                </a:gradFill>
                <a:latin typeface="Segoe UI"/>
              </a:rPr>
              <a:t> </a:t>
            </a:r>
            <a:br>
              <a:rPr lang="en-US" sz="1224" b="1" dirty="0">
                <a:gradFill>
                  <a:gsLst>
                    <a:gs pos="0">
                      <a:srgbClr val="1A1A1A"/>
                    </a:gs>
                    <a:gs pos="100000">
                      <a:srgbClr val="1A1A1A"/>
                    </a:gs>
                  </a:gsLst>
                  <a:lin ang="5400000" scaled="1"/>
                </a:gradFill>
                <a:latin typeface="Segoe UI"/>
              </a:rPr>
            </a:br>
            <a:r>
              <a:rPr lang="en-US" sz="1400" dirty="0">
                <a:gradFill>
                  <a:gsLst>
                    <a:gs pos="0">
                      <a:srgbClr val="1A1A1A"/>
                    </a:gs>
                    <a:gs pos="100000">
                      <a:srgbClr val="1A1A1A"/>
                    </a:gs>
                  </a:gsLst>
                  <a:lin ang="5400000" scaled="1"/>
                </a:gradFill>
                <a:latin typeface="Segoe UI"/>
              </a:rPr>
              <a:t>Authorized credentials/keys/tokens/etc</a:t>
            </a:r>
            <a:r>
              <a:rPr lang="en-US" sz="1100" dirty="0">
                <a:gradFill>
                  <a:gsLst>
                    <a:gs pos="0">
                      <a:srgbClr val="1A1A1A"/>
                    </a:gs>
                    <a:gs pos="100000">
                      <a:srgbClr val="1A1A1A"/>
                    </a:gs>
                  </a:gsLst>
                  <a:lin ang="5400000" scaled="1"/>
                </a:gradFill>
                <a:latin typeface="Segoe UI"/>
              </a:rPr>
              <a:t>.</a:t>
            </a:r>
          </a:p>
          <a:p>
            <a:pPr marL="115888" lvl="2" indent="-115888" defTabSz="951098">
              <a:spcBef>
                <a:spcPct val="20000"/>
              </a:spcBef>
              <a:buSzPct val="90000"/>
              <a:buFont typeface="Arial" panose="020B0604020202020204" pitchFamily="34" charset="0"/>
              <a:buChar char="•"/>
              <a:tabLst>
                <a:tab pos="231775" algn="l"/>
              </a:tabLst>
            </a:pPr>
            <a:r>
              <a:rPr lang="en-US" sz="1100" dirty="0">
                <a:gradFill>
                  <a:gsLst>
                    <a:gs pos="0">
                      <a:srgbClr val="1A1A1A"/>
                    </a:gs>
                    <a:gs pos="100000">
                      <a:srgbClr val="1A1A1A"/>
                    </a:gs>
                  </a:gsLst>
                  <a:lin ang="5400000" scaled="1"/>
                </a:gradFill>
                <a:latin typeface="Segoe UI"/>
              </a:rPr>
              <a:t>Username/password and supporting information (MFA, session tokens, </a:t>
            </a:r>
            <a:r>
              <a:rPr lang="en-US" sz="1100" dirty="0" err="1">
                <a:gradFill>
                  <a:gsLst>
                    <a:gs pos="0">
                      <a:srgbClr val="1A1A1A"/>
                    </a:gs>
                    <a:gs pos="100000">
                      <a:srgbClr val="1A1A1A"/>
                    </a:gs>
                  </a:gsLst>
                  <a:lin ang="5400000" scaled="1"/>
                </a:gradFill>
                <a:latin typeface="Segoe UI"/>
              </a:rPr>
              <a:t>etc</a:t>
            </a:r>
            <a:r>
              <a:rPr lang="en-US" sz="1100" dirty="0">
                <a:gradFill>
                  <a:gsLst>
                    <a:gs pos="0">
                      <a:srgbClr val="1A1A1A"/>
                    </a:gs>
                    <a:gs pos="100000">
                      <a:srgbClr val="1A1A1A"/>
                    </a:gs>
                  </a:gsLst>
                  <a:lin ang="5400000" scaled="1"/>
                </a:gradFill>
                <a:latin typeface="Segoe UI"/>
              </a:rPr>
              <a:t>)</a:t>
            </a:r>
          </a:p>
          <a:p>
            <a:pPr marL="115888" lvl="2" indent="-115888" defTabSz="951098">
              <a:spcBef>
                <a:spcPct val="20000"/>
              </a:spcBef>
              <a:buSzPct val="90000"/>
              <a:buFont typeface="Arial" panose="020B0604020202020204" pitchFamily="34" charset="0"/>
              <a:buChar char="•"/>
              <a:tabLst>
                <a:tab pos="231775" algn="l"/>
              </a:tabLst>
            </a:pPr>
            <a:r>
              <a:rPr lang="en-US" sz="1100" dirty="0">
                <a:gradFill>
                  <a:gsLst>
                    <a:gs pos="0">
                      <a:srgbClr val="1A1A1A"/>
                    </a:gs>
                    <a:gs pos="100000">
                      <a:srgbClr val="1A1A1A"/>
                    </a:gs>
                  </a:gsLst>
                  <a:lin ang="5400000" scaled="1"/>
                </a:gradFill>
                <a:latin typeface="Segoe UI"/>
              </a:rPr>
              <a:t>Cryptographic key theft of underlying system secrets</a:t>
            </a:r>
          </a:p>
        </p:txBody>
      </p:sp>
      <p:sp>
        <p:nvSpPr>
          <p:cNvPr id="240" name="Rectangle 239">
            <a:extLst>
              <a:ext uri="{FF2B5EF4-FFF2-40B4-BE49-F238E27FC236}">
                <a16:creationId xmlns:a16="http://schemas.microsoft.com/office/drawing/2014/main" id="{C6F5A39E-BEFD-40CF-A2FC-E69540EF671D}"/>
              </a:ext>
            </a:extLst>
          </p:cNvPr>
          <p:cNvSpPr/>
          <p:nvPr/>
        </p:nvSpPr>
        <p:spPr>
          <a:xfrm>
            <a:off x="7786163" y="3149628"/>
            <a:ext cx="2773013" cy="1184940"/>
          </a:xfrm>
          <a:prstGeom prst="rect">
            <a:avLst/>
          </a:prstGeom>
          <a:solidFill>
            <a:schemeClr val="bg1"/>
          </a:solidFill>
          <a:effectLst/>
        </p:spPr>
        <p:txBody>
          <a:bodyPr wrap="square" lIns="182880" tIns="91440" rIns="91440" bIns="91440">
            <a:spAutoFit/>
          </a:bodyPr>
          <a:lstStyle/>
          <a:p>
            <a:pPr marL="231775" lvl="1" indent="-231775" defTabSz="932597"/>
            <a:r>
              <a:rPr lang="en-US" dirty="0">
                <a:gradFill>
                  <a:gsLst>
                    <a:gs pos="0">
                      <a:srgbClr val="1A1A1A"/>
                    </a:gs>
                    <a:gs pos="100000">
                      <a:srgbClr val="1A1A1A"/>
                    </a:gs>
                  </a:gsLst>
                  <a:lin ang="5400000" scaled="1"/>
                </a:gradFill>
                <a:latin typeface="+mj-lt"/>
              </a:rPr>
              <a:t>Human (driver)</a:t>
            </a:r>
          </a:p>
          <a:p>
            <a:pPr marL="231775" lvl="1" indent="-231775" defTabSz="932597"/>
            <a:r>
              <a:rPr lang="en-US" sz="1400" dirty="0">
                <a:gradFill>
                  <a:gsLst>
                    <a:gs pos="0">
                      <a:srgbClr val="1A1A1A"/>
                    </a:gs>
                    <a:gs pos="100000">
                      <a:srgbClr val="1A1A1A"/>
                    </a:gs>
                  </a:gsLst>
                  <a:lin ang="5400000" scaled="1"/>
                </a:gradFill>
                <a:latin typeface="Segoe UI"/>
              </a:rPr>
              <a:t>Authorized personnel</a:t>
            </a:r>
          </a:p>
          <a:p>
            <a:pPr marL="115888" lvl="2" indent="-115888" defTabSz="932597">
              <a:buFont typeface="Arial" panose="020B0604020202020204" pitchFamily="34" charset="0"/>
              <a:buChar char="•"/>
            </a:pPr>
            <a:r>
              <a:rPr lang="en-US" sz="1100" dirty="0">
                <a:gradFill>
                  <a:gsLst>
                    <a:gs pos="0">
                      <a:srgbClr val="1A1A1A"/>
                    </a:gs>
                    <a:gs pos="100000">
                      <a:srgbClr val="1A1A1A"/>
                    </a:gs>
                  </a:gsLst>
                  <a:lin ang="5400000" scaled="1"/>
                </a:gradFill>
                <a:latin typeface="Segoe UI"/>
              </a:rPr>
              <a:t>Trick, distract or persuade humans with authorized control over the target asset(s)</a:t>
            </a:r>
          </a:p>
        </p:txBody>
      </p:sp>
      <p:grpSp>
        <p:nvGrpSpPr>
          <p:cNvPr id="477" name="Graphic 482">
            <a:extLst>
              <a:ext uri="{FF2B5EF4-FFF2-40B4-BE49-F238E27FC236}">
                <a16:creationId xmlns:a16="http://schemas.microsoft.com/office/drawing/2014/main" id="{B05EE560-AD24-44C3-ADBD-E8F843DBBF17}"/>
              </a:ext>
              <a:ext uri="{C183D7F6-B498-43B3-948B-1728B52AA6E4}">
                <adec:decorative xmlns:adec="http://schemas.microsoft.com/office/drawing/2017/decorative" val="1"/>
              </a:ext>
            </a:extLst>
          </p:cNvPr>
          <p:cNvGrpSpPr/>
          <p:nvPr/>
        </p:nvGrpSpPr>
        <p:grpSpPr>
          <a:xfrm>
            <a:off x="678538" y="5025024"/>
            <a:ext cx="3055776" cy="1493467"/>
            <a:chOff x="678538" y="5025024"/>
            <a:chExt cx="3055776" cy="1493467"/>
          </a:xfrm>
        </p:grpSpPr>
        <p:sp>
          <p:nvSpPr>
            <p:cNvPr id="478" name="Freeform: Shape 477">
              <a:extLst>
                <a:ext uri="{FF2B5EF4-FFF2-40B4-BE49-F238E27FC236}">
                  <a16:creationId xmlns:a16="http://schemas.microsoft.com/office/drawing/2014/main" id="{81846575-8486-4A22-BACF-581BFF4D6634}"/>
                </a:ext>
              </a:extLst>
            </p:cNvPr>
            <p:cNvSpPr/>
            <p:nvPr/>
          </p:nvSpPr>
          <p:spPr>
            <a:xfrm>
              <a:off x="692930" y="5761134"/>
              <a:ext cx="128747" cy="250119"/>
            </a:xfrm>
            <a:custGeom>
              <a:avLst/>
              <a:gdLst>
                <a:gd name="connsiteX0" fmla="*/ 128747 w 128747"/>
                <a:gd name="connsiteY0" fmla="*/ 50762 h 250119"/>
                <a:gd name="connsiteX1" fmla="*/ 83838 w 128747"/>
                <a:gd name="connsiteY1" fmla="*/ 0 h 250119"/>
                <a:gd name="connsiteX2" fmla="*/ 3942 w 128747"/>
                <a:gd name="connsiteY2" fmla="*/ 179639 h 250119"/>
                <a:gd name="connsiteX3" fmla="*/ 13611 w 128747"/>
                <a:gd name="connsiteY3" fmla="*/ 232436 h 250119"/>
                <a:gd name="connsiteX4" fmla="*/ 23280 w 128747"/>
                <a:gd name="connsiteY4" fmla="*/ 242232 h 250119"/>
                <a:gd name="connsiteX5" fmla="*/ 72006 w 128747"/>
                <a:gd name="connsiteY5" fmla="*/ 250120 h 250119"/>
                <a:gd name="connsiteX6" fmla="*/ 128747 w 128747"/>
                <a:gd name="connsiteY6" fmla="*/ 50762 h 250119"/>
                <a:gd name="connsiteX7" fmla="*/ 128747 w 128747"/>
                <a:gd name="connsiteY7" fmla="*/ 50762 h 250119"/>
                <a:gd name="connsiteX8" fmla="*/ 128747 w 128747"/>
                <a:gd name="connsiteY8" fmla="*/ 50762 h 250119"/>
                <a:gd name="connsiteX9" fmla="*/ 128747 w 128747"/>
                <a:gd name="connsiteY9" fmla="*/ 50762 h 250119"/>
                <a:gd name="connsiteX10" fmla="*/ 128747 w 128747"/>
                <a:gd name="connsiteY10" fmla="*/ 50762 h 25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747" h="250119">
                  <a:moveTo>
                    <a:pt x="128747" y="50762"/>
                  </a:moveTo>
                  <a:cubicBezTo>
                    <a:pt x="83838" y="0"/>
                    <a:pt x="83838" y="0"/>
                    <a:pt x="83838" y="0"/>
                  </a:cubicBezTo>
                  <a:cubicBezTo>
                    <a:pt x="3942" y="179639"/>
                    <a:pt x="3942" y="179639"/>
                    <a:pt x="3942" y="179639"/>
                  </a:cubicBezTo>
                  <a:cubicBezTo>
                    <a:pt x="-3819" y="197195"/>
                    <a:pt x="125" y="218696"/>
                    <a:pt x="13611" y="232436"/>
                  </a:cubicBezTo>
                  <a:cubicBezTo>
                    <a:pt x="23280" y="242232"/>
                    <a:pt x="23280" y="242232"/>
                    <a:pt x="23280" y="242232"/>
                  </a:cubicBezTo>
                  <a:cubicBezTo>
                    <a:pt x="72006" y="250120"/>
                    <a:pt x="72006" y="250120"/>
                    <a:pt x="72006" y="250120"/>
                  </a:cubicBezTo>
                  <a:lnTo>
                    <a:pt x="128747" y="50762"/>
                  </a:lnTo>
                  <a:lnTo>
                    <a:pt x="128747" y="50762"/>
                  </a:lnTo>
                  <a:lnTo>
                    <a:pt x="128747" y="50762"/>
                  </a:lnTo>
                  <a:lnTo>
                    <a:pt x="128747" y="50762"/>
                  </a:lnTo>
                  <a:lnTo>
                    <a:pt x="128747" y="50762"/>
                  </a:lnTo>
                  <a:close/>
                </a:path>
              </a:pathLst>
            </a:custGeom>
            <a:solidFill>
              <a:schemeClr val="bg1"/>
            </a:solidFill>
            <a:ln w="1270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211CA7CC-D5E2-4970-9D29-7AFD3A1ECDE3}"/>
                </a:ext>
              </a:extLst>
            </p:cNvPr>
            <p:cNvSpPr/>
            <p:nvPr/>
          </p:nvSpPr>
          <p:spPr>
            <a:xfrm>
              <a:off x="678538" y="5025024"/>
              <a:ext cx="3055776" cy="1314846"/>
            </a:xfrm>
            <a:custGeom>
              <a:avLst/>
              <a:gdLst>
                <a:gd name="connsiteX0" fmla="*/ 112860 w 3055776"/>
                <a:gd name="connsiteY0" fmla="*/ 1280879 h 1314846"/>
                <a:gd name="connsiteX1" fmla="*/ 182451 w 3055776"/>
                <a:gd name="connsiteY1" fmla="*/ 1314847 h 1314846"/>
                <a:gd name="connsiteX2" fmla="*/ 2920412 w 3055776"/>
                <a:gd name="connsiteY2" fmla="*/ 1314847 h 1314846"/>
                <a:gd name="connsiteX3" fmla="*/ 3055777 w 3055776"/>
                <a:gd name="connsiteY3" fmla="*/ 1177192 h 1314846"/>
                <a:gd name="connsiteX4" fmla="*/ 3055777 w 3055776"/>
                <a:gd name="connsiteY4" fmla="*/ 929871 h 1314846"/>
                <a:gd name="connsiteX5" fmla="*/ 3020027 w 3055776"/>
                <a:gd name="connsiteY5" fmla="*/ 844123 h 1314846"/>
                <a:gd name="connsiteX6" fmla="*/ 2966339 w 3055776"/>
                <a:gd name="connsiteY6" fmla="*/ 790308 h 1314846"/>
                <a:gd name="connsiteX7" fmla="*/ 2966339 w 3055776"/>
                <a:gd name="connsiteY7" fmla="*/ 752395 h 1314846"/>
                <a:gd name="connsiteX8" fmla="*/ 2830974 w 3055776"/>
                <a:gd name="connsiteY8" fmla="*/ 586751 h 1314846"/>
                <a:gd name="connsiteX9" fmla="*/ 2118527 w 3055776"/>
                <a:gd name="connsiteY9" fmla="*/ 446933 h 1314846"/>
                <a:gd name="connsiteX10" fmla="*/ 1963315 w 3055776"/>
                <a:gd name="connsiteY10" fmla="*/ 375053 h 1314846"/>
                <a:gd name="connsiteX11" fmla="*/ 1692712 w 3055776"/>
                <a:gd name="connsiteY11" fmla="*/ 161573 h 1314846"/>
                <a:gd name="connsiteX12" fmla="*/ 1229113 w 3055776"/>
                <a:gd name="connsiteY12" fmla="*/ 0 h 1314846"/>
                <a:gd name="connsiteX13" fmla="*/ 321760 w 3055776"/>
                <a:gd name="connsiteY13" fmla="*/ 0 h 1314846"/>
                <a:gd name="connsiteX14" fmla="*/ 301913 w 3055776"/>
                <a:gd name="connsiteY14" fmla="*/ 31933 h 1314846"/>
                <a:gd name="connsiteX15" fmla="*/ 329775 w 3055776"/>
                <a:gd name="connsiteY15" fmla="*/ 103814 h 1314846"/>
                <a:gd name="connsiteX16" fmla="*/ 106881 w 3055776"/>
                <a:gd name="connsiteY16" fmla="*/ 454821 h 1314846"/>
                <a:gd name="connsiteX17" fmla="*/ 92886 w 3055776"/>
                <a:gd name="connsiteY17" fmla="*/ 736238 h 1314846"/>
                <a:gd name="connsiteX18" fmla="*/ 116804 w 3055776"/>
                <a:gd name="connsiteY18" fmla="*/ 788145 h 1314846"/>
                <a:gd name="connsiteX19" fmla="*/ 17316 w 3055776"/>
                <a:gd name="connsiteY19" fmla="*/ 1009512 h 1314846"/>
                <a:gd name="connsiteX20" fmla="*/ 112860 w 3055776"/>
                <a:gd name="connsiteY20" fmla="*/ 1280879 h 1314846"/>
                <a:gd name="connsiteX21" fmla="*/ 112860 w 3055776"/>
                <a:gd name="connsiteY21" fmla="*/ 1280879 h 1314846"/>
                <a:gd name="connsiteX22" fmla="*/ 112860 w 3055776"/>
                <a:gd name="connsiteY22" fmla="*/ 1280879 h 1314846"/>
                <a:gd name="connsiteX23" fmla="*/ 112860 w 3055776"/>
                <a:gd name="connsiteY23" fmla="*/ 1280879 h 1314846"/>
                <a:gd name="connsiteX24" fmla="*/ 843119 w 3055776"/>
                <a:gd name="connsiteY24" fmla="*/ 504820 h 1314846"/>
                <a:gd name="connsiteX25" fmla="*/ 843119 w 3055776"/>
                <a:gd name="connsiteY25" fmla="*/ 141726 h 1314846"/>
                <a:gd name="connsiteX26" fmla="*/ 878868 w 3055776"/>
                <a:gd name="connsiteY26" fmla="*/ 103814 h 1314846"/>
                <a:gd name="connsiteX27" fmla="*/ 1342468 w 3055776"/>
                <a:gd name="connsiteY27" fmla="*/ 103814 h 1314846"/>
                <a:gd name="connsiteX28" fmla="*/ 1471854 w 3055776"/>
                <a:gd name="connsiteY28" fmla="*/ 153685 h 1314846"/>
                <a:gd name="connsiteX29" fmla="*/ 1839909 w 3055776"/>
                <a:gd name="connsiteY29" fmla="*/ 494769 h 1314846"/>
                <a:gd name="connsiteX30" fmla="*/ 1814083 w 3055776"/>
                <a:gd name="connsiteY30" fmla="*/ 558635 h 1314846"/>
                <a:gd name="connsiteX31" fmla="*/ 896807 w 3055776"/>
                <a:gd name="connsiteY31" fmla="*/ 558635 h 1314846"/>
                <a:gd name="connsiteX32" fmla="*/ 843119 w 3055776"/>
                <a:gd name="connsiteY32" fmla="*/ 504820 h 1314846"/>
                <a:gd name="connsiteX33" fmla="*/ 843119 w 3055776"/>
                <a:gd name="connsiteY33" fmla="*/ 504820 h 1314846"/>
                <a:gd name="connsiteX34" fmla="*/ 843119 w 3055776"/>
                <a:gd name="connsiteY34" fmla="*/ 504820 h 1314846"/>
                <a:gd name="connsiteX35" fmla="*/ 843119 w 3055776"/>
                <a:gd name="connsiteY35" fmla="*/ 504820 h 1314846"/>
                <a:gd name="connsiteX36" fmla="*/ 660045 w 3055776"/>
                <a:gd name="connsiteY36" fmla="*/ 560671 h 1314846"/>
                <a:gd name="connsiteX37" fmla="*/ 323795 w 3055776"/>
                <a:gd name="connsiteY37" fmla="*/ 560671 h 1314846"/>
                <a:gd name="connsiteX38" fmla="*/ 274051 w 3055776"/>
                <a:gd name="connsiteY38" fmla="*/ 484846 h 1314846"/>
                <a:gd name="connsiteX39" fmla="*/ 417304 w 3055776"/>
                <a:gd name="connsiteY39" fmla="*/ 127732 h 1314846"/>
                <a:gd name="connsiteX40" fmla="*/ 453054 w 3055776"/>
                <a:gd name="connsiteY40" fmla="*/ 103814 h 1314846"/>
                <a:gd name="connsiteX41" fmla="*/ 675948 w 3055776"/>
                <a:gd name="connsiteY41" fmla="*/ 103814 h 1314846"/>
                <a:gd name="connsiteX42" fmla="*/ 713733 w 3055776"/>
                <a:gd name="connsiteY42" fmla="*/ 141726 h 1314846"/>
                <a:gd name="connsiteX43" fmla="*/ 713733 w 3055776"/>
                <a:gd name="connsiteY43" fmla="*/ 506855 h 1314846"/>
                <a:gd name="connsiteX44" fmla="*/ 660045 w 3055776"/>
                <a:gd name="connsiteY44" fmla="*/ 560671 h 1314846"/>
                <a:gd name="connsiteX45" fmla="*/ 660045 w 3055776"/>
                <a:gd name="connsiteY45" fmla="*/ 560671 h 1314846"/>
                <a:gd name="connsiteX46" fmla="*/ 660045 w 3055776"/>
                <a:gd name="connsiteY46" fmla="*/ 560671 h 1314846"/>
                <a:gd name="connsiteX47" fmla="*/ 660045 w 3055776"/>
                <a:gd name="connsiteY47" fmla="*/ 560671 h 131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55776" h="1314846">
                  <a:moveTo>
                    <a:pt x="112860" y="1280879"/>
                  </a:moveTo>
                  <a:cubicBezTo>
                    <a:pt x="182451" y="1314847"/>
                    <a:pt x="182451" y="1314847"/>
                    <a:pt x="182451" y="1314847"/>
                  </a:cubicBezTo>
                  <a:cubicBezTo>
                    <a:pt x="2920412" y="1314847"/>
                    <a:pt x="2920412" y="1314847"/>
                    <a:pt x="2920412" y="1314847"/>
                  </a:cubicBezTo>
                  <a:cubicBezTo>
                    <a:pt x="2995982" y="1314847"/>
                    <a:pt x="3055777" y="1253017"/>
                    <a:pt x="3055777" y="1177192"/>
                  </a:cubicBezTo>
                  <a:cubicBezTo>
                    <a:pt x="3055777" y="929871"/>
                    <a:pt x="3055777" y="929871"/>
                    <a:pt x="3055777" y="929871"/>
                  </a:cubicBezTo>
                  <a:cubicBezTo>
                    <a:pt x="3055777" y="897938"/>
                    <a:pt x="3043818" y="866005"/>
                    <a:pt x="3020027" y="844123"/>
                  </a:cubicBezTo>
                  <a:cubicBezTo>
                    <a:pt x="2966339" y="790308"/>
                    <a:pt x="2966339" y="790308"/>
                    <a:pt x="2966339" y="790308"/>
                  </a:cubicBezTo>
                  <a:cubicBezTo>
                    <a:pt x="2966339" y="752395"/>
                    <a:pt x="2966339" y="752395"/>
                    <a:pt x="2966339" y="752395"/>
                  </a:cubicBezTo>
                  <a:cubicBezTo>
                    <a:pt x="2966339" y="670591"/>
                    <a:pt x="2910616" y="600746"/>
                    <a:pt x="2830974" y="586751"/>
                  </a:cubicBezTo>
                  <a:cubicBezTo>
                    <a:pt x="2118527" y="446933"/>
                    <a:pt x="2118527" y="446933"/>
                    <a:pt x="2118527" y="446933"/>
                  </a:cubicBezTo>
                  <a:cubicBezTo>
                    <a:pt x="2062803" y="434975"/>
                    <a:pt x="2009115" y="411057"/>
                    <a:pt x="1963315" y="375053"/>
                  </a:cubicBezTo>
                  <a:cubicBezTo>
                    <a:pt x="1692712" y="161573"/>
                    <a:pt x="1692712" y="161573"/>
                    <a:pt x="1692712" y="161573"/>
                  </a:cubicBezTo>
                  <a:cubicBezTo>
                    <a:pt x="1561418" y="55851"/>
                    <a:pt x="1398192" y="0"/>
                    <a:pt x="1229113" y="0"/>
                  </a:cubicBezTo>
                  <a:cubicBezTo>
                    <a:pt x="321760" y="0"/>
                    <a:pt x="321760" y="0"/>
                    <a:pt x="321760" y="0"/>
                  </a:cubicBezTo>
                  <a:cubicBezTo>
                    <a:pt x="305857" y="0"/>
                    <a:pt x="295934" y="15903"/>
                    <a:pt x="301913" y="31933"/>
                  </a:cubicBezTo>
                  <a:cubicBezTo>
                    <a:pt x="329775" y="103814"/>
                    <a:pt x="329775" y="103814"/>
                    <a:pt x="329775" y="103814"/>
                  </a:cubicBezTo>
                  <a:cubicBezTo>
                    <a:pt x="106881" y="454821"/>
                    <a:pt x="106881" y="454821"/>
                    <a:pt x="106881" y="454821"/>
                  </a:cubicBezTo>
                  <a:cubicBezTo>
                    <a:pt x="55101" y="538661"/>
                    <a:pt x="49121" y="646419"/>
                    <a:pt x="92886" y="736238"/>
                  </a:cubicBezTo>
                  <a:cubicBezTo>
                    <a:pt x="116804" y="788145"/>
                    <a:pt x="116804" y="788145"/>
                    <a:pt x="116804" y="788145"/>
                  </a:cubicBezTo>
                  <a:cubicBezTo>
                    <a:pt x="17316" y="1009512"/>
                    <a:pt x="17316" y="1009512"/>
                    <a:pt x="17316" y="1009512"/>
                  </a:cubicBezTo>
                  <a:cubicBezTo>
                    <a:pt x="-26449" y="1109255"/>
                    <a:pt x="15407" y="1228972"/>
                    <a:pt x="112860" y="1280879"/>
                  </a:cubicBezTo>
                  <a:lnTo>
                    <a:pt x="112860" y="1280879"/>
                  </a:lnTo>
                  <a:lnTo>
                    <a:pt x="112860" y="1280879"/>
                  </a:lnTo>
                  <a:lnTo>
                    <a:pt x="112860" y="1280879"/>
                  </a:lnTo>
                  <a:close/>
                  <a:moveTo>
                    <a:pt x="843119" y="504820"/>
                  </a:moveTo>
                  <a:cubicBezTo>
                    <a:pt x="843119" y="141726"/>
                    <a:pt x="843119" y="141726"/>
                    <a:pt x="843119" y="141726"/>
                  </a:cubicBezTo>
                  <a:cubicBezTo>
                    <a:pt x="843119" y="119844"/>
                    <a:pt x="859021" y="103814"/>
                    <a:pt x="878868" y="103814"/>
                  </a:cubicBezTo>
                  <a:cubicBezTo>
                    <a:pt x="1342468" y="103814"/>
                    <a:pt x="1342468" y="103814"/>
                    <a:pt x="1342468" y="103814"/>
                  </a:cubicBezTo>
                  <a:cubicBezTo>
                    <a:pt x="1390177" y="103814"/>
                    <a:pt x="1435977" y="121752"/>
                    <a:pt x="1471854" y="153685"/>
                  </a:cubicBezTo>
                  <a:cubicBezTo>
                    <a:pt x="1839909" y="494769"/>
                    <a:pt x="1839909" y="494769"/>
                    <a:pt x="1839909" y="494769"/>
                  </a:cubicBezTo>
                  <a:cubicBezTo>
                    <a:pt x="1863827" y="518687"/>
                    <a:pt x="1847797" y="558635"/>
                    <a:pt x="1814083" y="558635"/>
                  </a:cubicBezTo>
                  <a:cubicBezTo>
                    <a:pt x="896807" y="558635"/>
                    <a:pt x="896807" y="558635"/>
                    <a:pt x="896807" y="558635"/>
                  </a:cubicBezTo>
                  <a:cubicBezTo>
                    <a:pt x="867037" y="558635"/>
                    <a:pt x="843119" y="534717"/>
                    <a:pt x="843119" y="504820"/>
                  </a:cubicBezTo>
                  <a:lnTo>
                    <a:pt x="843119" y="504820"/>
                  </a:lnTo>
                  <a:lnTo>
                    <a:pt x="843119" y="504820"/>
                  </a:lnTo>
                  <a:lnTo>
                    <a:pt x="843119" y="504820"/>
                  </a:lnTo>
                  <a:close/>
                  <a:moveTo>
                    <a:pt x="660045" y="560671"/>
                  </a:moveTo>
                  <a:cubicBezTo>
                    <a:pt x="323795" y="560671"/>
                    <a:pt x="323795" y="560671"/>
                    <a:pt x="323795" y="560671"/>
                  </a:cubicBezTo>
                  <a:cubicBezTo>
                    <a:pt x="286010" y="560671"/>
                    <a:pt x="260184" y="520723"/>
                    <a:pt x="274051" y="484846"/>
                  </a:cubicBezTo>
                  <a:cubicBezTo>
                    <a:pt x="417304" y="127732"/>
                    <a:pt x="417304" y="127732"/>
                    <a:pt x="417304" y="127732"/>
                  </a:cubicBezTo>
                  <a:cubicBezTo>
                    <a:pt x="423284" y="111829"/>
                    <a:pt x="437151" y="103814"/>
                    <a:pt x="453054" y="103814"/>
                  </a:cubicBezTo>
                  <a:cubicBezTo>
                    <a:pt x="675948" y="103814"/>
                    <a:pt x="675948" y="103814"/>
                    <a:pt x="675948" y="103814"/>
                  </a:cubicBezTo>
                  <a:cubicBezTo>
                    <a:pt x="695795" y="103814"/>
                    <a:pt x="713733" y="119717"/>
                    <a:pt x="713733" y="141726"/>
                  </a:cubicBezTo>
                  <a:cubicBezTo>
                    <a:pt x="713733" y="506855"/>
                    <a:pt x="713733" y="506855"/>
                    <a:pt x="713733" y="506855"/>
                  </a:cubicBezTo>
                  <a:cubicBezTo>
                    <a:pt x="713733" y="534717"/>
                    <a:pt x="689943" y="560671"/>
                    <a:pt x="660045" y="560671"/>
                  </a:cubicBezTo>
                  <a:lnTo>
                    <a:pt x="660045" y="560671"/>
                  </a:lnTo>
                  <a:lnTo>
                    <a:pt x="660045" y="560671"/>
                  </a:lnTo>
                  <a:lnTo>
                    <a:pt x="660045" y="560671"/>
                  </a:lnTo>
                  <a:close/>
                </a:path>
              </a:pathLst>
            </a:custGeom>
            <a:solidFill>
              <a:schemeClr val="accent5"/>
            </a:solidFill>
            <a:ln w="1270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C4FACF5E-6ABA-4C7E-B3C2-C27F3DFFBC49}"/>
                </a:ext>
              </a:extLst>
            </p:cNvPr>
            <p:cNvSpPr/>
            <p:nvPr/>
          </p:nvSpPr>
          <p:spPr>
            <a:xfrm>
              <a:off x="828889" y="5025024"/>
              <a:ext cx="2812425" cy="793233"/>
            </a:xfrm>
            <a:custGeom>
              <a:avLst/>
              <a:gdLst>
                <a:gd name="connsiteX0" fmla="*/ 2812426 w 2812425"/>
                <a:gd name="connsiteY0" fmla="*/ 793234 h 793233"/>
                <a:gd name="connsiteX1" fmla="*/ 2812426 w 2812425"/>
                <a:gd name="connsiteY1" fmla="*/ 755194 h 793233"/>
                <a:gd name="connsiteX2" fmla="*/ 2677570 w 2812425"/>
                <a:gd name="connsiteY2" fmla="*/ 589041 h 793233"/>
                <a:gd name="connsiteX3" fmla="*/ 1967794 w 2812425"/>
                <a:gd name="connsiteY3" fmla="*/ 448842 h 793233"/>
                <a:gd name="connsiteX4" fmla="*/ 1813218 w 2812425"/>
                <a:gd name="connsiteY4" fmla="*/ 376707 h 793233"/>
                <a:gd name="connsiteX5" fmla="*/ 1543506 w 2812425"/>
                <a:gd name="connsiteY5" fmla="*/ 162336 h 793233"/>
                <a:gd name="connsiteX6" fmla="*/ 1081433 w 2812425"/>
                <a:gd name="connsiteY6" fmla="*/ 0 h 793233"/>
                <a:gd name="connsiteX7" fmla="*/ 177261 w 2812425"/>
                <a:gd name="connsiteY7" fmla="*/ 0 h 793233"/>
                <a:gd name="connsiteX8" fmla="*/ 157414 w 2812425"/>
                <a:gd name="connsiteY8" fmla="*/ 32060 h 793233"/>
                <a:gd name="connsiteX9" fmla="*/ 173190 w 2812425"/>
                <a:gd name="connsiteY9" fmla="*/ 74171 h 793233"/>
                <a:gd name="connsiteX10" fmla="*/ 171282 w 2812425"/>
                <a:gd name="connsiteY10" fmla="*/ 132312 h 793233"/>
                <a:gd name="connsiteX11" fmla="*/ 22685 w 2812425"/>
                <a:gd name="connsiteY11" fmla="*/ 442735 h 793233"/>
                <a:gd name="connsiteX12" fmla="*/ 8818 w 2812425"/>
                <a:gd name="connsiteY12" fmla="*/ 608888 h 793233"/>
                <a:gd name="connsiteX13" fmla="*/ 12762 w 2812425"/>
                <a:gd name="connsiteY13" fmla="*/ 618939 h 793233"/>
                <a:gd name="connsiteX14" fmla="*/ 238837 w 2812425"/>
                <a:gd name="connsiteY14" fmla="*/ 793107 h 793233"/>
                <a:gd name="connsiteX15" fmla="*/ 2812426 w 2812425"/>
                <a:gd name="connsiteY15" fmla="*/ 793234 h 793233"/>
                <a:gd name="connsiteX16" fmla="*/ 2812426 w 2812425"/>
                <a:gd name="connsiteY16" fmla="*/ 793234 h 793233"/>
                <a:gd name="connsiteX17" fmla="*/ 2812426 w 2812425"/>
                <a:gd name="connsiteY17" fmla="*/ 793234 h 793233"/>
                <a:gd name="connsiteX18" fmla="*/ 2812426 w 2812425"/>
                <a:gd name="connsiteY18" fmla="*/ 793234 h 793233"/>
                <a:gd name="connsiteX19" fmla="*/ 2812426 w 2812425"/>
                <a:gd name="connsiteY19" fmla="*/ 793234 h 793233"/>
                <a:gd name="connsiteX20" fmla="*/ 732461 w 2812425"/>
                <a:gd name="connsiteY20" fmla="*/ 104195 h 793233"/>
                <a:gd name="connsiteX21" fmla="*/ 1194407 w 2812425"/>
                <a:gd name="connsiteY21" fmla="*/ 104195 h 793233"/>
                <a:gd name="connsiteX22" fmla="*/ 1323284 w 2812425"/>
                <a:gd name="connsiteY22" fmla="*/ 154321 h 793233"/>
                <a:gd name="connsiteX23" fmla="*/ 1690067 w 2812425"/>
                <a:gd name="connsiteY23" fmla="*/ 496805 h 793233"/>
                <a:gd name="connsiteX24" fmla="*/ 1664241 w 2812425"/>
                <a:gd name="connsiteY24" fmla="*/ 560925 h 793233"/>
                <a:gd name="connsiteX25" fmla="*/ 750145 w 2812425"/>
                <a:gd name="connsiteY25" fmla="*/ 560925 h 793233"/>
                <a:gd name="connsiteX26" fmla="*/ 696584 w 2812425"/>
                <a:gd name="connsiteY26" fmla="*/ 506855 h 793233"/>
                <a:gd name="connsiteX27" fmla="*/ 696584 w 2812425"/>
                <a:gd name="connsiteY27" fmla="*/ 142362 h 793233"/>
                <a:gd name="connsiteX28" fmla="*/ 732461 w 2812425"/>
                <a:gd name="connsiteY28" fmla="*/ 104195 h 793233"/>
                <a:gd name="connsiteX29" fmla="*/ 732461 w 2812425"/>
                <a:gd name="connsiteY29" fmla="*/ 104195 h 793233"/>
                <a:gd name="connsiteX30" fmla="*/ 732461 w 2812425"/>
                <a:gd name="connsiteY30" fmla="*/ 104195 h 793233"/>
                <a:gd name="connsiteX31" fmla="*/ 732461 w 2812425"/>
                <a:gd name="connsiteY31" fmla="*/ 104195 h 793233"/>
                <a:gd name="connsiteX32" fmla="*/ 129680 w 2812425"/>
                <a:gd name="connsiteY32" fmla="*/ 486754 h 793233"/>
                <a:gd name="connsiteX33" fmla="*/ 272424 w 2812425"/>
                <a:gd name="connsiteY33" fmla="*/ 128241 h 793233"/>
                <a:gd name="connsiteX34" fmla="*/ 308046 w 2812425"/>
                <a:gd name="connsiteY34" fmla="*/ 104195 h 793233"/>
                <a:gd name="connsiteX35" fmla="*/ 530177 w 2812425"/>
                <a:gd name="connsiteY35" fmla="*/ 104195 h 793233"/>
                <a:gd name="connsiteX36" fmla="*/ 567835 w 2812425"/>
                <a:gd name="connsiteY36" fmla="*/ 142235 h 793233"/>
                <a:gd name="connsiteX37" fmla="*/ 567835 w 2812425"/>
                <a:gd name="connsiteY37" fmla="*/ 508764 h 793233"/>
                <a:gd name="connsiteX38" fmla="*/ 514274 w 2812425"/>
                <a:gd name="connsiteY38" fmla="*/ 562833 h 793233"/>
                <a:gd name="connsiteX39" fmla="*/ 179169 w 2812425"/>
                <a:gd name="connsiteY39" fmla="*/ 562833 h 793233"/>
                <a:gd name="connsiteX40" fmla="*/ 129680 w 2812425"/>
                <a:gd name="connsiteY40" fmla="*/ 486754 h 793233"/>
                <a:gd name="connsiteX41" fmla="*/ 129680 w 2812425"/>
                <a:gd name="connsiteY41" fmla="*/ 486754 h 793233"/>
                <a:gd name="connsiteX42" fmla="*/ 129680 w 2812425"/>
                <a:gd name="connsiteY42" fmla="*/ 486754 h 793233"/>
                <a:gd name="connsiteX43" fmla="*/ 129680 w 2812425"/>
                <a:gd name="connsiteY43" fmla="*/ 486754 h 79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12425" h="793233">
                  <a:moveTo>
                    <a:pt x="2812426" y="793234"/>
                  </a:moveTo>
                  <a:cubicBezTo>
                    <a:pt x="2812426" y="755194"/>
                    <a:pt x="2812426" y="755194"/>
                    <a:pt x="2812426" y="755194"/>
                  </a:cubicBezTo>
                  <a:cubicBezTo>
                    <a:pt x="2812426" y="673136"/>
                    <a:pt x="2756957" y="603036"/>
                    <a:pt x="2677570" y="589041"/>
                  </a:cubicBezTo>
                  <a:cubicBezTo>
                    <a:pt x="1967794" y="448842"/>
                    <a:pt x="1967794" y="448842"/>
                    <a:pt x="1967794" y="448842"/>
                  </a:cubicBezTo>
                  <a:cubicBezTo>
                    <a:pt x="1912325" y="436756"/>
                    <a:pt x="1858764" y="412711"/>
                    <a:pt x="1813218" y="376707"/>
                  </a:cubicBezTo>
                  <a:cubicBezTo>
                    <a:pt x="1543506" y="162336"/>
                    <a:pt x="1543506" y="162336"/>
                    <a:pt x="1543506" y="162336"/>
                  </a:cubicBezTo>
                  <a:cubicBezTo>
                    <a:pt x="1412467" y="56105"/>
                    <a:pt x="1250003" y="0"/>
                    <a:pt x="1081433" y="0"/>
                  </a:cubicBezTo>
                  <a:cubicBezTo>
                    <a:pt x="177261" y="0"/>
                    <a:pt x="177261" y="0"/>
                    <a:pt x="177261" y="0"/>
                  </a:cubicBezTo>
                  <a:cubicBezTo>
                    <a:pt x="161485" y="0"/>
                    <a:pt x="151435" y="16030"/>
                    <a:pt x="157414" y="32060"/>
                  </a:cubicBezTo>
                  <a:cubicBezTo>
                    <a:pt x="173190" y="74171"/>
                    <a:pt x="173190" y="74171"/>
                    <a:pt x="173190" y="74171"/>
                  </a:cubicBezTo>
                  <a:cubicBezTo>
                    <a:pt x="181078" y="92236"/>
                    <a:pt x="179169" y="114246"/>
                    <a:pt x="171282" y="132312"/>
                  </a:cubicBezTo>
                  <a:cubicBezTo>
                    <a:pt x="22685" y="442735"/>
                    <a:pt x="22685" y="442735"/>
                    <a:pt x="22685" y="442735"/>
                  </a:cubicBezTo>
                  <a:cubicBezTo>
                    <a:pt x="-1105" y="494769"/>
                    <a:pt x="-6958" y="554946"/>
                    <a:pt x="8818" y="608888"/>
                  </a:cubicBezTo>
                  <a:cubicBezTo>
                    <a:pt x="12762" y="618939"/>
                    <a:pt x="12762" y="618939"/>
                    <a:pt x="12762" y="618939"/>
                  </a:cubicBezTo>
                  <a:cubicBezTo>
                    <a:pt x="40497" y="721098"/>
                    <a:pt x="133751" y="793107"/>
                    <a:pt x="238837" y="793107"/>
                  </a:cubicBezTo>
                  <a:lnTo>
                    <a:pt x="2812426" y="793234"/>
                  </a:lnTo>
                  <a:lnTo>
                    <a:pt x="2812426" y="793234"/>
                  </a:lnTo>
                  <a:lnTo>
                    <a:pt x="2812426" y="793234"/>
                  </a:lnTo>
                  <a:lnTo>
                    <a:pt x="2812426" y="793234"/>
                  </a:lnTo>
                  <a:lnTo>
                    <a:pt x="2812426" y="793234"/>
                  </a:lnTo>
                  <a:close/>
                  <a:moveTo>
                    <a:pt x="732461" y="104195"/>
                  </a:moveTo>
                  <a:cubicBezTo>
                    <a:pt x="1194407" y="104195"/>
                    <a:pt x="1194407" y="104195"/>
                    <a:pt x="1194407" y="104195"/>
                  </a:cubicBezTo>
                  <a:cubicBezTo>
                    <a:pt x="1241988" y="104195"/>
                    <a:pt x="1287534" y="122261"/>
                    <a:pt x="1323284" y="154321"/>
                  </a:cubicBezTo>
                  <a:cubicBezTo>
                    <a:pt x="1690067" y="496805"/>
                    <a:pt x="1690067" y="496805"/>
                    <a:pt x="1690067" y="496805"/>
                  </a:cubicBezTo>
                  <a:cubicBezTo>
                    <a:pt x="1713857" y="520850"/>
                    <a:pt x="1697955" y="560925"/>
                    <a:pt x="1664241" y="560925"/>
                  </a:cubicBezTo>
                  <a:cubicBezTo>
                    <a:pt x="750145" y="560925"/>
                    <a:pt x="750145" y="560925"/>
                    <a:pt x="750145" y="560925"/>
                  </a:cubicBezTo>
                  <a:cubicBezTo>
                    <a:pt x="720375" y="560925"/>
                    <a:pt x="696584" y="536880"/>
                    <a:pt x="696584" y="506855"/>
                  </a:cubicBezTo>
                  <a:cubicBezTo>
                    <a:pt x="696584" y="142362"/>
                    <a:pt x="696584" y="142362"/>
                    <a:pt x="696584" y="142362"/>
                  </a:cubicBezTo>
                  <a:cubicBezTo>
                    <a:pt x="696839" y="120225"/>
                    <a:pt x="712614" y="104195"/>
                    <a:pt x="732461" y="104195"/>
                  </a:cubicBezTo>
                  <a:lnTo>
                    <a:pt x="732461" y="104195"/>
                  </a:lnTo>
                  <a:lnTo>
                    <a:pt x="732461" y="104195"/>
                  </a:lnTo>
                  <a:lnTo>
                    <a:pt x="732461" y="104195"/>
                  </a:lnTo>
                  <a:close/>
                  <a:moveTo>
                    <a:pt x="129680" y="486754"/>
                  </a:moveTo>
                  <a:cubicBezTo>
                    <a:pt x="272424" y="128241"/>
                    <a:pt x="272424" y="128241"/>
                    <a:pt x="272424" y="128241"/>
                  </a:cubicBezTo>
                  <a:cubicBezTo>
                    <a:pt x="278403" y="112210"/>
                    <a:pt x="292270" y="104195"/>
                    <a:pt x="308046" y="104195"/>
                  </a:cubicBezTo>
                  <a:cubicBezTo>
                    <a:pt x="530177" y="104195"/>
                    <a:pt x="530177" y="104195"/>
                    <a:pt x="530177" y="104195"/>
                  </a:cubicBezTo>
                  <a:cubicBezTo>
                    <a:pt x="550024" y="104195"/>
                    <a:pt x="567835" y="120225"/>
                    <a:pt x="567835" y="142235"/>
                  </a:cubicBezTo>
                  <a:cubicBezTo>
                    <a:pt x="567835" y="508764"/>
                    <a:pt x="567835" y="508764"/>
                    <a:pt x="567835" y="508764"/>
                  </a:cubicBezTo>
                  <a:cubicBezTo>
                    <a:pt x="567835" y="536880"/>
                    <a:pt x="544044" y="562833"/>
                    <a:pt x="514274" y="562833"/>
                  </a:cubicBezTo>
                  <a:cubicBezTo>
                    <a:pt x="179169" y="562833"/>
                    <a:pt x="179169" y="562833"/>
                    <a:pt x="179169" y="562833"/>
                  </a:cubicBezTo>
                  <a:cubicBezTo>
                    <a:pt x="141639" y="562833"/>
                    <a:pt x="115812" y="522758"/>
                    <a:pt x="129680" y="486754"/>
                  </a:cubicBezTo>
                  <a:lnTo>
                    <a:pt x="129680" y="486754"/>
                  </a:lnTo>
                  <a:lnTo>
                    <a:pt x="129680" y="486754"/>
                  </a:lnTo>
                  <a:lnTo>
                    <a:pt x="129680" y="486754"/>
                  </a:lnTo>
                  <a:close/>
                </a:path>
              </a:pathLst>
            </a:custGeom>
            <a:solidFill>
              <a:schemeClr val="accent5"/>
            </a:solidFill>
            <a:ln w="1270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E94BED9E-9344-48F0-A438-60DF367BE7D2}"/>
                </a:ext>
              </a:extLst>
            </p:cNvPr>
            <p:cNvSpPr/>
            <p:nvPr/>
          </p:nvSpPr>
          <p:spPr>
            <a:xfrm>
              <a:off x="1494431" y="5675259"/>
              <a:ext cx="35749" cy="207245"/>
            </a:xfrm>
            <a:custGeom>
              <a:avLst/>
              <a:gdLst>
                <a:gd name="connsiteX0" fmla="*/ 0 w 35749"/>
                <a:gd name="connsiteY0" fmla="*/ 0 h 207245"/>
                <a:gd name="connsiteX1" fmla="*/ 35750 w 35749"/>
                <a:gd name="connsiteY1" fmla="*/ 0 h 207245"/>
                <a:gd name="connsiteX2" fmla="*/ 35750 w 35749"/>
                <a:gd name="connsiteY2" fmla="*/ 207246 h 207245"/>
                <a:gd name="connsiteX3" fmla="*/ 0 w 35749"/>
                <a:gd name="connsiteY3" fmla="*/ 207246 h 207245"/>
                <a:gd name="connsiteX4" fmla="*/ 0 w 35749"/>
                <a:gd name="connsiteY4" fmla="*/ 0 h 20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9" h="207245">
                  <a:moveTo>
                    <a:pt x="0" y="0"/>
                  </a:moveTo>
                  <a:lnTo>
                    <a:pt x="35750" y="0"/>
                  </a:lnTo>
                  <a:lnTo>
                    <a:pt x="35750" y="207246"/>
                  </a:lnTo>
                  <a:lnTo>
                    <a:pt x="0" y="207246"/>
                  </a:lnTo>
                  <a:lnTo>
                    <a:pt x="0" y="0"/>
                  </a:lnTo>
                  <a:close/>
                </a:path>
              </a:pathLst>
            </a:custGeom>
            <a:solidFill>
              <a:schemeClr val="tx2"/>
            </a:solidFill>
            <a:ln w="1270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BC25A415-67FD-43AD-BDC5-C1B3924EA044}"/>
                </a:ext>
              </a:extLst>
            </p:cNvPr>
            <p:cNvSpPr/>
            <p:nvPr/>
          </p:nvSpPr>
          <p:spPr>
            <a:xfrm>
              <a:off x="2997186" y="5896881"/>
              <a:ext cx="622628" cy="621610"/>
            </a:xfrm>
            <a:custGeom>
              <a:avLst/>
              <a:gdLst>
                <a:gd name="connsiteX0" fmla="*/ 0 w 622628"/>
                <a:gd name="connsiteY0" fmla="*/ 310805 h 621610"/>
                <a:gd name="connsiteX1" fmla="*/ 311314 w 622628"/>
                <a:gd name="connsiteY1" fmla="*/ 0 h 621610"/>
                <a:gd name="connsiteX2" fmla="*/ 622628 w 622628"/>
                <a:gd name="connsiteY2" fmla="*/ 310805 h 621610"/>
                <a:gd name="connsiteX3" fmla="*/ 311314 w 622628"/>
                <a:gd name="connsiteY3" fmla="*/ 621610 h 621610"/>
                <a:gd name="connsiteX4" fmla="*/ 0 w 622628"/>
                <a:gd name="connsiteY4" fmla="*/ 310805 h 621610"/>
                <a:gd name="connsiteX5" fmla="*/ 0 w 622628"/>
                <a:gd name="connsiteY5" fmla="*/ 310805 h 621610"/>
                <a:gd name="connsiteX6" fmla="*/ 0 w 622628"/>
                <a:gd name="connsiteY6" fmla="*/ 310805 h 621610"/>
                <a:gd name="connsiteX7" fmla="*/ 0 w 622628"/>
                <a:gd name="connsiteY7" fmla="*/ 310805 h 62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628" h="621610">
                  <a:moveTo>
                    <a:pt x="0" y="310805"/>
                  </a:moveTo>
                  <a:cubicBezTo>
                    <a:pt x="0" y="139054"/>
                    <a:pt x="139309" y="0"/>
                    <a:pt x="311314" y="0"/>
                  </a:cubicBezTo>
                  <a:cubicBezTo>
                    <a:pt x="483319" y="0"/>
                    <a:pt x="622628" y="139182"/>
                    <a:pt x="622628" y="310805"/>
                  </a:cubicBezTo>
                  <a:cubicBezTo>
                    <a:pt x="622628" y="482556"/>
                    <a:pt x="483319" y="621610"/>
                    <a:pt x="311314" y="621610"/>
                  </a:cubicBezTo>
                  <a:cubicBezTo>
                    <a:pt x="139309" y="621610"/>
                    <a:pt x="0" y="482429"/>
                    <a:pt x="0" y="310805"/>
                  </a:cubicBezTo>
                  <a:lnTo>
                    <a:pt x="0" y="310805"/>
                  </a:lnTo>
                  <a:lnTo>
                    <a:pt x="0" y="310805"/>
                  </a:lnTo>
                  <a:lnTo>
                    <a:pt x="0" y="310805"/>
                  </a:lnTo>
                  <a:close/>
                </a:path>
              </a:pathLst>
            </a:custGeom>
            <a:solidFill>
              <a:srgbClr val="350000"/>
            </a:solidFill>
            <a:ln w="1270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79463F1-EF70-4DDE-894D-28E81052EA50}"/>
                </a:ext>
              </a:extLst>
            </p:cNvPr>
            <p:cNvSpPr/>
            <p:nvPr/>
          </p:nvSpPr>
          <p:spPr>
            <a:xfrm>
              <a:off x="3118811" y="6032628"/>
              <a:ext cx="364874" cy="364365"/>
            </a:xfrm>
            <a:custGeom>
              <a:avLst/>
              <a:gdLst>
                <a:gd name="connsiteX0" fmla="*/ 0 w 364874"/>
                <a:gd name="connsiteY0" fmla="*/ 182183 h 364365"/>
                <a:gd name="connsiteX1" fmla="*/ 182437 w 364874"/>
                <a:gd name="connsiteY1" fmla="*/ 364366 h 364365"/>
                <a:gd name="connsiteX2" fmla="*/ 364875 w 364874"/>
                <a:gd name="connsiteY2" fmla="*/ 182183 h 364365"/>
                <a:gd name="connsiteX3" fmla="*/ 182437 w 364874"/>
                <a:gd name="connsiteY3" fmla="*/ 0 h 364365"/>
                <a:gd name="connsiteX4" fmla="*/ 0 w 364874"/>
                <a:gd name="connsiteY4" fmla="*/ 182183 h 364365"/>
                <a:gd name="connsiteX5" fmla="*/ 0 w 364874"/>
                <a:gd name="connsiteY5" fmla="*/ 182183 h 364365"/>
                <a:gd name="connsiteX6" fmla="*/ 0 w 364874"/>
                <a:gd name="connsiteY6" fmla="*/ 182183 h 364365"/>
                <a:gd name="connsiteX7" fmla="*/ 0 w 364874"/>
                <a:gd name="connsiteY7" fmla="*/ 182183 h 36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874" h="364365">
                  <a:moveTo>
                    <a:pt x="0" y="182183"/>
                  </a:moveTo>
                  <a:cubicBezTo>
                    <a:pt x="0" y="283198"/>
                    <a:pt x="81295" y="364366"/>
                    <a:pt x="182437" y="364366"/>
                  </a:cubicBezTo>
                  <a:cubicBezTo>
                    <a:pt x="283580" y="364366"/>
                    <a:pt x="364875" y="283071"/>
                    <a:pt x="364875" y="182183"/>
                  </a:cubicBezTo>
                  <a:cubicBezTo>
                    <a:pt x="364875" y="81168"/>
                    <a:pt x="283580" y="0"/>
                    <a:pt x="182437" y="0"/>
                  </a:cubicBezTo>
                  <a:cubicBezTo>
                    <a:pt x="81295" y="0"/>
                    <a:pt x="0" y="83077"/>
                    <a:pt x="0" y="182183"/>
                  </a:cubicBezTo>
                  <a:lnTo>
                    <a:pt x="0" y="182183"/>
                  </a:lnTo>
                  <a:lnTo>
                    <a:pt x="0" y="182183"/>
                  </a:lnTo>
                  <a:lnTo>
                    <a:pt x="0" y="182183"/>
                  </a:lnTo>
                  <a:close/>
                </a:path>
              </a:pathLst>
            </a:custGeom>
            <a:solidFill>
              <a:schemeClr val="tx2">
                <a:lumMod val="60000"/>
                <a:lumOff val="40000"/>
              </a:schemeClr>
            </a:solidFill>
            <a:ln w="1270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B32D6E6D-014A-4819-8705-C9776A689E76}"/>
                </a:ext>
              </a:extLst>
            </p:cNvPr>
            <p:cNvSpPr/>
            <p:nvPr/>
          </p:nvSpPr>
          <p:spPr>
            <a:xfrm>
              <a:off x="800176" y="5904005"/>
              <a:ext cx="615503" cy="614485"/>
            </a:xfrm>
            <a:custGeom>
              <a:avLst/>
              <a:gdLst>
                <a:gd name="connsiteX0" fmla="*/ 0 w 615503"/>
                <a:gd name="connsiteY0" fmla="*/ 307243 h 614485"/>
                <a:gd name="connsiteX1" fmla="*/ 307752 w 615503"/>
                <a:gd name="connsiteY1" fmla="*/ 0 h 614485"/>
                <a:gd name="connsiteX2" fmla="*/ 615504 w 615503"/>
                <a:gd name="connsiteY2" fmla="*/ 307243 h 614485"/>
                <a:gd name="connsiteX3" fmla="*/ 307752 w 615503"/>
                <a:gd name="connsiteY3" fmla="*/ 614486 h 614485"/>
                <a:gd name="connsiteX4" fmla="*/ 0 w 615503"/>
                <a:gd name="connsiteY4" fmla="*/ 307243 h 614485"/>
                <a:gd name="connsiteX5" fmla="*/ 0 w 615503"/>
                <a:gd name="connsiteY5" fmla="*/ 307243 h 614485"/>
                <a:gd name="connsiteX6" fmla="*/ 0 w 615503"/>
                <a:gd name="connsiteY6" fmla="*/ 307243 h 614485"/>
                <a:gd name="connsiteX7" fmla="*/ 0 w 615503"/>
                <a:gd name="connsiteY7" fmla="*/ 307243 h 61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503" h="614485">
                  <a:moveTo>
                    <a:pt x="0" y="307243"/>
                  </a:moveTo>
                  <a:cubicBezTo>
                    <a:pt x="0" y="137528"/>
                    <a:pt x="137782" y="0"/>
                    <a:pt x="307752" y="0"/>
                  </a:cubicBezTo>
                  <a:cubicBezTo>
                    <a:pt x="477721" y="0"/>
                    <a:pt x="615504" y="137528"/>
                    <a:pt x="615504" y="307243"/>
                  </a:cubicBezTo>
                  <a:cubicBezTo>
                    <a:pt x="615504" y="476958"/>
                    <a:pt x="477721" y="614486"/>
                    <a:pt x="307752" y="614486"/>
                  </a:cubicBezTo>
                  <a:cubicBezTo>
                    <a:pt x="137782" y="614486"/>
                    <a:pt x="0" y="476958"/>
                    <a:pt x="0" y="307243"/>
                  </a:cubicBezTo>
                  <a:lnTo>
                    <a:pt x="0" y="307243"/>
                  </a:lnTo>
                  <a:lnTo>
                    <a:pt x="0" y="307243"/>
                  </a:lnTo>
                  <a:lnTo>
                    <a:pt x="0" y="307243"/>
                  </a:lnTo>
                  <a:close/>
                </a:path>
              </a:pathLst>
            </a:custGeom>
            <a:solidFill>
              <a:srgbClr val="350000"/>
            </a:solidFill>
            <a:ln w="1270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4B2444F-9DAA-420D-823A-EB0BADC749F7}"/>
                </a:ext>
              </a:extLst>
            </p:cNvPr>
            <p:cNvSpPr/>
            <p:nvPr/>
          </p:nvSpPr>
          <p:spPr>
            <a:xfrm>
              <a:off x="921929" y="6032628"/>
              <a:ext cx="364874" cy="364365"/>
            </a:xfrm>
            <a:custGeom>
              <a:avLst/>
              <a:gdLst>
                <a:gd name="connsiteX0" fmla="*/ 0 w 364874"/>
                <a:gd name="connsiteY0" fmla="*/ 182183 h 364365"/>
                <a:gd name="connsiteX1" fmla="*/ 182437 w 364874"/>
                <a:gd name="connsiteY1" fmla="*/ 0 h 364365"/>
                <a:gd name="connsiteX2" fmla="*/ 364875 w 364874"/>
                <a:gd name="connsiteY2" fmla="*/ 182183 h 364365"/>
                <a:gd name="connsiteX3" fmla="*/ 182437 w 364874"/>
                <a:gd name="connsiteY3" fmla="*/ 364366 h 364365"/>
                <a:gd name="connsiteX4" fmla="*/ 0 w 364874"/>
                <a:gd name="connsiteY4" fmla="*/ 182183 h 364365"/>
                <a:gd name="connsiteX5" fmla="*/ 0 w 364874"/>
                <a:gd name="connsiteY5" fmla="*/ 182183 h 364365"/>
                <a:gd name="connsiteX6" fmla="*/ 0 w 364874"/>
                <a:gd name="connsiteY6" fmla="*/ 182183 h 364365"/>
                <a:gd name="connsiteX7" fmla="*/ 0 w 364874"/>
                <a:gd name="connsiteY7" fmla="*/ 182183 h 36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874" h="364365">
                  <a:moveTo>
                    <a:pt x="0" y="182183"/>
                  </a:moveTo>
                  <a:cubicBezTo>
                    <a:pt x="0" y="81550"/>
                    <a:pt x="81677" y="0"/>
                    <a:pt x="182437" y="0"/>
                  </a:cubicBezTo>
                  <a:cubicBezTo>
                    <a:pt x="283198" y="0"/>
                    <a:pt x="364875" y="81550"/>
                    <a:pt x="364875" y="182183"/>
                  </a:cubicBezTo>
                  <a:cubicBezTo>
                    <a:pt x="364875" y="282816"/>
                    <a:pt x="283198" y="364366"/>
                    <a:pt x="182437" y="364366"/>
                  </a:cubicBezTo>
                  <a:cubicBezTo>
                    <a:pt x="81677" y="364366"/>
                    <a:pt x="0" y="282816"/>
                    <a:pt x="0" y="182183"/>
                  </a:cubicBezTo>
                  <a:lnTo>
                    <a:pt x="0" y="182183"/>
                  </a:lnTo>
                  <a:lnTo>
                    <a:pt x="0" y="182183"/>
                  </a:lnTo>
                  <a:lnTo>
                    <a:pt x="0" y="182183"/>
                  </a:lnTo>
                  <a:close/>
                </a:path>
              </a:pathLst>
            </a:custGeom>
            <a:solidFill>
              <a:schemeClr val="tx2">
                <a:lumMod val="60000"/>
                <a:lumOff val="40000"/>
              </a:schemeClr>
            </a:solidFill>
            <a:ln w="1270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A4AA1625-EB0C-47D8-922A-A8AE8C3B16AD}"/>
                </a:ext>
              </a:extLst>
            </p:cNvPr>
            <p:cNvSpPr/>
            <p:nvPr/>
          </p:nvSpPr>
          <p:spPr>
            <a:xfrm>
              <a:off x="800176" y="5675385"/>
              <a:ext cx="2683636" cy="57123"/>
            </a:xfrm>
            <a:custGeom>
              <a:avLst/>
              <a:gdLst>
                <a:gd name="connsiteX0" fmla="*/ 2683637 w 2683636"/>
                <a:gd name="connsiteY0" fmla="*/ 57124 h 57123"/>
                <a:gd name="connsiteX1" fmla="*/ 0 w 2683636"/>
                <a:gd name="connsiteY1" fmla="*/ 57124 h 57123"/>
                <a:gd name="connsiteX2" fmla="*/ 0 w 2683636"/>
                <a:gd name="connsiteY2" fmla="*/ 1 h 57123"/>
                <a:gd name="connsiteX3" fmla="*/ 2445730 w 2683636"/>
                <a:gd name="connsiteY3" fmla="*/ 1 h 57123"/>
                <a:gd name="connsiteX4" fmla="*/ 2683637 w 2683636"/>
                <a:gd name="connsiteY4" fmla="*/ 57124 h 57123"/>
                <a:gd name="connsiteX5" fmla="*/ 2683637 w 2683636"/>
                <a:gd name="connsiteY5" fmla="*/ 57124 h 57123"/>
                <a:gd name="connsiteX6" fmla="*/ 2683637 w 2683636"/>
                <a:gd name="connsiteY6" fmla="*/ 57124 h 57123"/>
                <a:gd name="connsiteX7" fmla="*/ 2683637 w 2683636"/>
                <a:gd name="connsiteY7" fmla="*/ 57124 h 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636" h="57123">
                  <a:moveTo>
                    <a:pt x="2683637" y="57124"/>
                  </a:moveTo>
                  <a:cubicBezTo>
                    <a:pt x="0" y="57124"/>
                    <a:pt x="0" y="57124"/>
                    <a:pt x="0" y="57124"/>
                  </a:cubicBezTo>
                  <a:cubicBezTo>
                    <a:pt x="0" y="1"/>
                    <a:pt x="0" y="1"/>
                    <a:pt x="0" y="1"/>
                  </a:cubicBezTo>
                  <a:cubicBezTo>
                    <a:pt x="2445730" y="1"/>
                    <a:pt x="2445730" y="1"/>
                    <a:pt x="2445730" y="1"/>
                  </a:cubicBezTo>
                  <a:cubicBezTo>
                    <a:pt x="2529061" y="-127"/>
                    <a:pt x="2610229" y="18957"/>
                    <a:pt x="2683637" y="57124"/>
                  </a:cubicBezTo>
                  <a:lnTo>
                    <a:pt x="2683637" y="57124"/>
                  </a:lnTo>
                  <a:lnTo>
                    <a:pt x="2683637" y="57124"/>
                  </a:lnTo>
                  <a:lnTo>
                    <a:pt x="2683637" y="57124"/>
                  </a:lnTo>
                  <a:close/>
                </a:path>
              </a:pathLst>
            </a:custGeom>
            <a:solidFill>
              <a:schemeClr val="tx2"/>
            </a:solidFill>
            <a:ln w="1270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1CCCFF23-0F51-47E1-AE00-75B35A7C6BEA}"/>
                </a:ext>
              </a:extLst>
            </p:cNvPr>
            <p:cNvSpPr/>
            <p:nvPr/>
          </p:nvSpPr>
          <p:spPr>
            <a:xfrm>
              <a:off x="2489186" y="5475265"/>
              <a:ext cx="121624" cy="221494"/>
            </a:xfrm>
            <a:custGeom>
              <a:avLst/>
              <a:gdLst>
                <a:gd name="connsiteX0" fmla="*/ 56614 w 121624"/>
                <a:gd name="connsiteY0" fmla="*/ 221495 h 221494"/>
                <a:gd name="connsiteX1" fmla="*/ 0 w 121624"/>
                <a:gd name="connsiteY1" fmla="*/ 221495 h 221494"/>
                <a:gd name="connsiteX2" fmla="*/ 0 w 121624"/>
                <a:gd name="connsiteY2" fmla="*/ 0 h 221494"/>
                <a:gd name="connsiteX3" fmla="*/ 56614 w 121624"/>
                <a:gd name="connsiteY3" fmla="*/ 0 h 221494"/>
                <a:gd name="connsiteX4" fmla="*/ 121625 w 121624"/>
                <a:gd name="connsiteY4" fmla="*/ 57250 h 221494"/>
                <a:gd name="connsiteX5" fmla="*/ 121625 w 121624"/>
                <a:gd name="connsiteY5" fmla="*/ 162336 h 221494"/>
                <a:gd name="connsiteX6" fmla="*/ 56614 w 121624"/>
                <a:gd name="connsiteY6" fmla="*/ 221495 h 221494"/>
                <a:gd name="connsiteX7" fmla="*/ 56614 w 121624"/>
                <a:gd name="connsiteY7" fmla="*/ 221495 h 221494"/>
                <a:gd name="connsiteX8" fmla="*/ 56614 w 121624"/>
                <a:gd name="connsiteY8" fmla="*/ 221495 h 221494"/>
                <a:gd name="connsiteX9" fmla="*/ 56614 w 121624"/>
                <a:gd name="connsiteY9" fmla="*/ 221495 h 2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24" h="221494">
                  <a:moveTo>
                    <a:pt x="56614" y="221495"/>
                  </a:moveTo>
                  <a:cubicBezTo>
                    <a:pt x="0" y="221495"/>
                    <a:pt x="0" y="221495"/>
                    <a:pt x="0" y="221495"/>
                  </a:cubicBezTo>
                  <a:cubicBezTo>
                    <a:pt x="0" y="0"/>
                    <a:pt x="0" y="0"/>
                    <a:pt x="0" y="0"/>
                  </a:cubicBezTo>
                  <a:cubicBezTo>
                    <a:pt x="56614" y="0"/>
                    <a:pt x="56614" y="0"/>
                    <a:pt x="56614" y="0"/>
                  </a:cubicBezTo>
                  <a:cubicBezTo>
                    <a:pt x="92236" y="0"/>
                    <a:pt x="121625" y="24808"/>
                    <a:pt x="121625" y="57250"/>
                  </a:cubicBezTo>
                  <a:cubicBezTo>
                    <a:pt x="121625" y="162336"/>
                    <a:pt x="121625" y="162336"/>
                    <a:pt x="121625" y="162336"/>
                  </a:cubicBezTo>
                  <a:cubicBezTo>
                    <a:pt x="121625" y="194778"/>
                    <a:pt x="92236" y="221495"/>
                    <a:pt x="56614" y="221495"/>
                  </a:cubicBezTo>
                  <a:lnTo>
                    <a:pt x="56614" y="221495"/>
                  </a:lnTo>
                  <a:lnTo>
                    <a:pt x="56614" y="221495"/>
                  </a:lnTo>
                  <a:lnTo>
                    <a:pt x="56614" y="221495"/>
                  </a:lnTo>
                  <a:close/>
                </a:path>
              </a:pathLst>
            </a:custGeom>
            <a:solidFill>
              <a:schemeClr val="tx2"/>
            </a:solidFill>
            <a:ln w="1270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F1ED55C6-721A-4852-9AFF-B7E91318AC06}"/>
                </a:ext>
              </a:extLst>
            </p:cNvPr>
            <p:cNvSpPr/>
            <p:nvPr/>
          </p:nvSpPr>
          <p:spPr>
            <a:xfrm>
              <a:off x="1523056" y="5675259"/>
              <a:ext cx="178875" cy="57250"/>
            </a:xfrm>
            <a:custGeom>
              <a:avLst/>
              <a:gdLst>
                <a:gd name="connsiteX0" fmla="*/ 0 w 178875"/>
                <a:gd name="connsiteY0" fmla="*/ 0 h 57250"/>
                <a:gd name="connsiteX1" fmla="*/ 178875 w 178875"/>
                <a:gd name="connsiteY1" fmla="*/ 0 h 57250"/>
                <a:gd name="connsiteX2" fmla="*/ 178875 w 178875"/>
                <a:gd name="connsiteY2" fmla="*/ 57250 h 57250"/>
                <a:gd name="connsiteX3" fmla="*/ 0 w 178875"/>
                <a:gd name="connsiteY3" fmla="*/ 57250 h 57250"/>
                <a:gd name="connsiteX4" fmla="*/ 0 w 178875"/>
                <a:gd name="connsiteY4" fmla="*/ 0 h 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5" h="57250">
                  <a:moveTo>
                    <a:pt x="0" y="0"/>
                  </a:moveTo>
                  <a:lnTo>
                    <a:pt x="178875" y="0"/>
                  </a:lnTo>
                  <a:lnTo>
                    <a:pt x="178875" y="57250"/>
                  </a:lnTo>
                  <a:lnTo>
                    <a:pt x="0" y="57250"/>
                  </a:lnTo>
                  <a:lnTo>
                    <a:pt x="0" y="0"/>
                  </a:lnTo>
                  <a:close/>
                </a:path>
              </a:pathLst>
            </a:custGeom>
            <a:solidFill>
              <a:schemeClr val="bg1"/>
            </a:solidFill>
            <a:ln w="1270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CFB5431-FEE8-45A7-9AEE-49465F250879}"/>
                </a:ext>
              </a:extLst>
            </p:cNvPr>
            <p:cNvSpPr/>
            <p:nvPr/>
          </p:nvSpPr>
          <p:spPr>
            <a:xfrm>
              <a:off x="3648439" y="6011127"/>
              <a:ext cx="85875" cy="150122"/>
            </a:xfrm>
            <a:custGeom>
              <a:avLst/>
              <a:gdLst>
                <a:gd name="connsiteX0" fmla="*/ 0 w 85875"/>
                <a:gd name="connsiteY0" fmla="*/ 0 h 150122"/>
                <a:gd name="connsiteX1" fmla="*/ 85875 w 85875"/>
                <a:gd name="connsiteY1" fmla="*/ 0 h 150122"/>
                <a:gd name="connsiteX2" fmla="*/ 85875 w 85875"/>
                <a:gd name="connsiteY2" fmla="*/ 150123 h 150122"/>
                <a:gd name="connsiteX3" fmla="*/ 0 w 85875"/>
                <a:gd name="connsiteY3" fmla="*/ 150123 h 150122"/>
                <a:gd name="connsiteX4" fmla="*/ 0 w 85875"/>
                <a:gd name="connsiteY4" fmla="*/ 0 h 150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75" h="150122">
                  <a:moveTo>
                    <a:pt x="0" y="0"/>
                  </a:moveTo>
                  <a:lnTo>
                    <a:pt x="85875" y="0"/>
                  </a:lnTo>
                  <a:lnTo>
                    <a:pt x="85875" y="150123"/>
                  </a:lnTo>
                  <a:lnTo>
                    <a:pt x="0" y="150123"/>
                  </a:lnTo>
                  <a:lnTo>
                    <a:pt x="0" y="0"/>
                  </a:lnTo>
                  <a:close/>
                </a:path>
              </a:pathLst>
            </a:custGeom>
            <a:solidFill>
              <a:schemeClr val="tx2"/>
            </a:solidFill>
            <a:ln w="1270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2E454581-0DB1-4499-AC35-E69C0337FA5E}"/>
                </a:ext>
              </a:extLst>
            </p:cNvPr>
            <p:cNvSpPr/>
            <p:nvPr/>
          </p:nvSpPr>
          <p:spPr>
            <a:xfrm>
              <a:off x="3526814" y="5618136"/>
              <a:ext cx="121752" cy="199994"/>
            </a:xfrm>
            <a:custGeom>
              <a:avLst/>
              <a:gdLst>
                <a:gd name="connsiteX0" fmla="*/ 0 w 121752"/>
                <a:gd name="connsiteY0" fmla="*/ 0 h 199994"/>
                <a:gd name="connsiteX1" fmla="*/ 0 w 121752"/>
                <a:gd name="connsiteY1" fmla="*/ 130022 h 199994"/>
                <a:gd name="connsiteX2" fmla="*/ 69845 w 121752"/>
                <a:gd name="connsiteY2" fmla="*/ 199994 h 199994"/>
                <a:gd name="connsiteX3" fmla="*/ 121752 w 121752"/>
                <a:gd name="connsiteY3" fmla="*/ 199994 h 199994"/>
                <a:gd name="connsiteX4" fmla="*/ 121752 w 121752"/>
                <a:gd name="connsiteY4" fmla="*/ 161955 h 199994"/>
                <a:gd name="connsiteX5" fmla="*/ 0 w 121752"/>
                <a:gd name="connsiteY5" fmla="*/ 0 h 199994"/>
                <a:gd name="connsiteX6" fmla="*/ 0 w 121752"/>
                <a:gd name="connsiteY6" fmla="*/ 0 h 199994"/>
                <a:gd name="connsiteX7" fmla="*/ 0 w 121752"/>
                <a:gd name="connsiteY7" fmla="*/ 0 h 199994"/>
                <a:gd name="connsiteX8" fmla="*/ 0 w 121752"/>
                <a:gd name="connsiteY8" fmla="*/ 0 h 19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52" h="199994">
                  <a:moveTo>
                    <a:pt x="0" y="0"/>
                  </a:moveTo>
                  <a:cubicBezTo>
                    <a:pt x="0" y="130022"/>
                    <a:pt x="0" y="130022"/>
                    <a:pt x="0" y="130022"/>
                  </a:cubicBezTo>
                  <a:cubicBezTo>
                    <a:pt x="0" y="168061"/>
                    <a:pt x="31933" y="199994"/>
                    <a:pt x="69845" y="199994"/>
                  </a:cubicBezTo>
                  <a:cubicBezTo>
                    <a:pt x="121752" y="199994"/>
                    <a:pt x="121752" y="199994"/>
                    <a:pt x="121752" y="199994"/>
                  </a:cubicBezTo>
                  <a:cubicBezTo>
                    <a:pt x="121752" y="161955"/>
                    <a:pt x="121752" y="161955"/>
                    <a:pt x="121752" y="161955"/>
                  </a:cubicBezTo>
                  <a:cubicBezTo>
                    <a:pt x="121498" y="86003"/>
                    <a:pt x="71754" y="19974"/>
                    <a:pt x="0" y="0"/>
                  </a:cubicBezTo>
                  <a:lnTo>
                    <a:pt x="0" y="0"/>
                  </a:lnTo>
                  <a:lnTo>
                    <a:pt x="0" y="0"/>
                  </a:lnTo>
                  <a:lnTo>
                    <a:pt x="0" y="0"/>
                  </a:lnTo>
                  <a:close/>
                </a:path>
              </a:pathLst>
            </a:custGeom>
            <a:solidFill>
              <a:schemeClr val="bg1"/>
            </a:solidFill>
            <a:ln w="12700" cap="flat">
              <a:noFill/>
              <a:prstDash val="solid"/>
              <a:miter/>
            </a:ln>
          </p:spPr>
          <p:txBody>
            <a:bodyPr rtlCol="0" anchor="ctr"/>
            <a:lstStyle/>
            <a:p>
              <a:endParaRPr lang="en-US"/>
            </a:p>
          </p:txBody>
        </p:sp>
      </p:grpSp>
      <p:pic>
        <p:nvPicPr>
          <p:cNvPr id="485" name="Graphic 484">
            <a:extLst>
              <a:ext uri="{FF2B5EF4-FFF2-40B4-BE49-F238E27FC236}">
                <a16:creationId xmlns:a16="http://schemas.microsoft.com/office/drawing/2014/main" id="{82CF35F7-D065-4CD8-BBC0-328DD6D235D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2580" y="6016265"/>
            <a:ext cx="407849" cy="231114"/>
          </a:xfrm>
          <a:prstGeom prst="rect">
            <a:avLst/>
          </a:prstGeom>
        </p:spPr>
      </p:pic>
      <p:grpSp>
        <p:nvGrpSpPr>
          <p:cNvPr id="494" name="Graphic 485">
            <a:extLst>
              <a:ext uri="{FF2B5EF4-FFF2-40B4-BE49-F238E27FC236}">
                <a16:creationId xmlns:a16="http://schemas.microsoft.com/office/drawing/2014/main" id="{AB238AF9-2C33-4B50-88F9-B67B6DEDE735}"/>
              </a:ext>
              <a:ext uri="{C183D7F6-B498-43B3-948B-1728B52AA6E4}">
                <adec:decorative xmlns:adec="http://schemas.microsoft.com/office/drawing/2017/decorative" val="1"/>
              </a:ext>
            </a:extLst>
          </p:cNvPr>
          <p:cNvGrpSpPr/>
          <p:nvPr/>
        </p:nvGrpSpPr>
        <p:grpSpPr>
          <a:xfrm>
            <a:off x="8064313" y="4780832"/>
            <a:ext cx="1265677" cy="1942337"/>
            <a:chOff x="8064313" y="4780832"/>
            <a:chExt cx="1265677" cy="1942337"/>
          </a:xfrm>
        </p:grpSpPr>
        <p:sp>
          <p:nvSpPr>
            <p:cNvPr id="495" name="Freeform: Shape 494">
              <a:extLst>
                <a:ext uri="{FF2B5EF4-FFF2-40B4-BE49-F238E27FC236}">
                  <a16:creationId xmlns:a16="http://schemas.microsoft.com/office/drawing/2014/main" id="{0CBAC097-B23F-4168-8409-7677725FDECF}"/>
                </a:ext>
              </a:extLst>
            </p:cNvPr>
            <p:cNvSpPr/>
            <p:nvPr/>
          </p:nvSpPr>
          <p:spPr>
            <a:xfrm>
              <a:off x="8064313" y="5066576"/>
              <a:ext cx="143017" cy="192810"/>
            </a:xfrm>
            <a:custGeom>
              <a:avLst/>
              <a:gdLst>
                <a:gd name="connsiteX0" fmla="*/ 12840 w 143017"/>
                <a:gd name="connsiteY0" fmla="*/ 0 h 192810"/>
                <a:gd name="connsiteX1" fmla="*/ 94201 w 143017"/>
                <a:gd name="connsiteY1" fmla="*/ 4449 h 192810"/>
                <a:gd name="connsiteX2" fmla="*/ 104498 w 143017"/>
                <a:gd name="connsiteY2" fmla="*/ 29875 h 192810"/>
                <a:gd name="connsiteX3" fmla="*/ 143018 w 143017"/>
                <a:gd name="connsiteY3" fmla="*/ 180902 h 192810"/>
                <a:gd name="connsiteX4" fmla="*/ 130814 w 143017"/>
                <a:gd name="connsiteY4" fmla="*/ 192597 h 192810"/>
                <a:gd name="connsiteX5" fmla="*/ 61148 w 143017"/>
                <a:gd name="connsiteY5" fmla="*/ 188784 h 192810"/>
                <a:gd name="connsiteX6" fmla="*/ 38647 w 143017"/>
                <a:gd name="connsiteY6" fmla="*/ 175054 h 192810"/>
                <a:gd name="connsiteX7" fmla="*/ 0 w 143017"/>
                <a:gd name="connsiteY7" fmla="*/ 24027 h 192810"/>
                <a:gd name="connsiteX8" fmla="*/ 12840 w 143017"/>
                <a:gd name="connsiteY8" fmla="*/ 0 h 19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017" h="192810">
                  <a:moveTo>
                    <a:pt x="12840" y="0"/>
                  </a:moveTo>
                  <a:cubicBezTo>
                    <a:pt x="94201" y="4449"/>
                    <a:pt x="94201" y="4449"/>
                    <a:pt x="94201" y="4449"/>
                  </a:cubicBezTo>
                  <a:cubicBezTo>
                    <a:pt x="105770" y="5085"/>
                    <a:pt x="105134" y="17544"/>
                    <a:pt x="104498" y="29875"/>
                  </a:cubicBezTo>
                  <a:cubicBezTo>
                    <a:pt x="143018" y="180902"/>
                    <a:pt x="143018" y="180902"/>
                    <a:pt x="143018" y="180902"/>
                  </a:cubicBezTo>
                  <a:cubicBezTo>
                    <a:pt x="142382" y="193233"/>
                    <a:pt x="142382" y="193233"/>
                    <a:pt x="130814" y="192597"/>
                  </a:cubicBezTo>
                  <a:cubicBezTo>
                    <a:pt x="61148" y="188784"/>
                    <a:pt x="61148" y="188784"/>
                    <a:pt x="61148" y="188784"/>
                  </a:cubicBezTo>
                  <a:cubicBezTo>
                    <a:pt x="49580" y="188148"/>
                    <a:pt x="37884" y="187512"/>
                    <a:pt x="38647" y="175054"/>
                  </a:cubicBezTo>
                  <a:cubicBezTo>
                    <a:pt x="0" y="24027"/>
                    <a:pt x="0" y="24027"/>
                    <a:pt x="0" y="24027"/>
                  </a:cubicBezTo>
                  <a:cubicBezTo>
                    <a:pt x="509" y="11696"/>
                    <a:pt x="12840" y="0"/>
                    <a:pt x="12840" y="0"/>
                  </a:cubicBezTo>
                </a:path>
              </a:pathLst>
            </a:custGeom>
            <a:solidFill>
              <a:srgbClr val="282828"/>
            </a:solidFill>
            <a:ln w="12668"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0F07BA05-D52B-4BB8-8B80-961A58499186}"/>
                </a:ext>
              </a:extLst>
            </p:cNvPr>
            <p:cNvSpPr/>
            <p:nvPr/>
          </p:nvSpPr>
          <p:spPr>
            <a:xfrm>
              <a:off x="8243066" y="5316381"/>
              <a:ext cx="150251" cy="249911"/>
            </a:xfrm>
            <a:custGeom>
              <a:avLst/>
              <a:gdLst>
                <a:gd name="connsiteX0" fmla="*/ 150251 w 150251"/>
                <a:gd name="connsiteY0" fmla="*/ 52122 h 249911"/>
                <a:gd name="connsiteX1" fmla="*/ 88849 w 150251"/>
                <a:gd name="connsiteY1" fmla="*/ 227430 h 249911"/>
                <a:gd name="connsiteX2" fmla="*/ 27447 w 150251"/>
                <a:gd name="connsiteY2" fmla="*/ 246499 h 249911"/>
                <a:gd name="connsiteX3" fmla="*/ 114 w 150251"/>
                <a:gd name="connsiteY3" fmla="*/ 151027 h 249911"/>
                <a:gd name="connsiteX4" fmla="*/ 61517 w 150251"/>
                <a:gd name="connsiteY4" fmla="*/ 0 h 249911"/>
                <a:gd name="connsiteX5" fmla="*/ 150251 w 150251"/>
                <a:gd name="connsiteY5" fmla="*/ 52122 h 249911"/>
                <a:gd name="connsiteX6" fmla="*/ 150251 w 150251"/>
                <a:gd name="connsiteY6" fmla="*/ 52122 h 249911"/>
                <a:gd name="connsiteX7" fmla="*/ 150251 w 150251"/>
                <a:gd name="connsiteY7" fmla="*/ 52122 h 24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51" h="249911">
                  <a:moveTo>
                    <a:pt x="150251" y="52122"/>
                  </a:moveTo>
                  <a:cubicBezTo>
                    <a:pt x="150251" y="52122"/>
                    <a:pt x="100799" y="208361"/>
                    <a:pt x="88849" y="227430"/>
                  </a:cubicBezTo>
                  <a:cubicBezTo>
                    <a:pt x="76899" y="246499"/>
                    <a:pt x="58084" y="255271"/>
                    <a:pt x="27447" y="246499"/>
                  </a:cubicBezTo>
                  <a:cubicBezTo>
                    <a:pt x="-3318" y="237855"/>
                    <a:pt x="114" y="151027"/>
                    <a:pt x="114" y="151027"/>
                  </a:cubicBezTo>
                  <a:lnTo>
                    <a:pt x="61517" y="0"/>
                  </a:lnTo>
                  <a:lnTo>
                    <a:pt x="150251" y="52122"/>
                  </a:lnTo>
                  <a:lnTo>
                    <a:pt x="150251" y="52122"/>
                  </a:lnTo>
                  <a:lnTo>
                    <a:pt x="150251" y="52122"/>
                  </a:lnTo>
                  <a:close/>
                </a:path>
              </a:pathLst>
            </a:custGeom>
            <a:solidFill>
              <a:srgbClr val="DB857E"/>
            </a:solidFill>
            <a:ln w="12668"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E26093BC-F13B-4D4A-ACE8-FE6930B11952}"/>
                </a:ext>
              </a:extLst>
            </p:cNvPr>
            <p:cNvSpPr/>
            <p:nvPr/>
          </p:nvSpPr>
          <p:spPr>
            <a:xfrm>
              <a:off x="8121520" y="5273539"/>
              <a:ext cx="185986" cy="292784"/>
            </a:xfrm>
            <a:custGeom>
              <a:avLst/>
              <a:gdLst>
                <a:gd name="connsiteX0" fmla="*/ 185987 w 185986"/>
                <a:gd name="connsiteY0" fmla="*/ 183571 h 292784"/>
                <a:gd name="connsiteX1" fmla="*/ 161833 w 185986"/>
                <a:gd name="connsiteY1" fmla="*/ 292774 h 292784"/>
                <a:gd name="connsiteX2" fmla="*/ 117211 w 185986"/>
                <a:gd name="connsiteY2" fmla="*/ 274340 h 292784"/>
                <a:gd name="connsiteX3" fmla="*/ 12331 w 185986"/>
                <a:gd name="connsiteY3" fmla="*/ 36613 h 292784"/>
                <a:gd name="connsiteX4" fmla="*/ 0 w 185986"/>
                <a:gd name="connsiteY4" fmla="*/ 10806 h 292784"/>
                <a:gd name="connsiteX5" fmla="*/ 71191 w 185986"/>
                <a:gd name="connsiteY5" fmla="*/ 0 h 292784"/>
                <a:gd name="connsiteX6" fmla="*/ 185987 w 185986"/>
                <a:gd name="connsiteY6" fmla="*/ 183571 h 292784"/>
                <a:gd name="connsiteX7" fmla="*/ 185987 w 185986"/>
                <a:gd name="connsiteY7" fmla="*/ 183571 h 2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86" h="292784">
                  <a:moveTo>
                    <a:pt x="185987" y="183571"/>
                  </a:moveTo>
                  <a:lnTo>
                    <a:pt x="161833" y="292774"/>
                  </a:lnTo>
                  <a:cubicBezTo>
                    <a:pt x="146069" y="293155"/>
                    <a:pt x="123186" y="283748"/>
                    <a:pt x="117211" y="274340"/>
                  </a:cubicBezTo>
                  <a:cubicBezTo>
                    <a:pt x="12331" y="36613"/>
                    <a:pt x="12331" y="36613"/>
                    <a:pt x="12331" y="36613"/>
                  </a:cubicBezTo>
                  <a:cubicBezTo>
                    <a:pt x="7373" y="29748"/>
                    <a:pt x="4068" y="20467"/>
                    <a:pt x="0" y="10806"/>
                  </a:cubicBezTo>
                  <a:lnTo>
                    <a:pt x="71191" y="0"/>
                  </a:lnTo>
                  <a:cubicBezTo>
                    <a:pt x="164502" y="137806"/>
                    <a:pt x="182427" y="178359"/>
                    <a:pt x="185987" y="183571"/>
                  </a:cubicBezTo>
                  <a:lnTo>
                    <a:pt x="185987" y="183571"/>
                  </a:lnTo>
                  <a:close/>
                </a:path>
              </a:pathLst>
            </a:custGeom>
            <a:solidFill>
              <a:srgbClr val="DB857E"/>
            </a:solidFill>
            <a:ln w="12668"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75AF1AF8-F116-4CB3-951D-83129C5873FB}"/>
                </a:ext>
              </a:extLst>
            </p:cNvPr>
            <p:cNvSpPr/>
            <p:nvPr/>
          </p:nvSpPr>
          <p:spPr>
            <a:xfrm>
              <a:off x="8071416" y="5152387"/>
              <a:ext cx="142779" cy="192851"/>
            </a:xfrm>
            <a:custGeom>
              <a:avLst/>
              <a:gdLst>
                <a:gd name="connsiteX0" fmla="*/ 76546 w 142779"/>
                <a:gd name="connsiteY0" fmla="*/ 168189 h 192851"/>
                <a:gd name="connsiteX1" fmla="*/ 5863 w 142779"/>
                <a:gd name="connsiteY1" fmla="*/ 91277 h 192851"/>
                <a:gd name="connsiteX2" fmla="*/ 1033 w 142779"/>
                <a:gd name="connsiteY2" fmla="*/ 69538 h 192851"/>
                <a:gd name="connsiteX3" fmla="*/ 18958 w 142779"/>
                <a:gd name="connsiteY3" fmla="*/ 11187 h 192851"/>
                <a:gd name="connsiteX4" fmla="*/ 69046 w 142779"/>
                <a:gd name="connsiteY4" fmla="*/ 0 h 192851"/>
                <a:gd name="connsiteX5" fmla="*/ 69681 w 142779"/>
                <a:gd name="connsiteY5" fmla="*/ 4068 h 192851"/>
                <a:gd name="connsiteX6" fmla="*/ 58367 w 142779"/>
                <a:gd name="connsiteY6" fmla="*/ 24281 h 192851"/>
                <a:gd name="connsiteX7" fmla="*/ 40951 w 142779"/>
                <a:gd name="connsiteY7" fmla="*/ 31146 h 192851"/>
                <a:gd name="connsiteX8" fmla="*/ 35103 w 142779"/>
                <a:gd name="connsiteY8" fmla="*/ 56953 h 192851"/>
                <a:gd name="connsiteX9" fmla="*/ 54299 w 142779"/>
                <a:gd name="connsiteY9" fmla="*/ 30638 h 192851"/>
                <a:gd name="connsiteX10" fmla="*/ 99302 w 142779"/>
                <a:gd name="connsiteY10" fmla="*/ 30129 h 192851"/>
                <a:gd name="connsiteX11" fmla="*/ 98666 w 142779"/>
                <a:gd name="connsiteY11" fmla="*/ 33307 h 192851"/>
                <a:gd name="connsiteX12" fmla="*/ 80360 w 142779"/>
                <a:gd name="connsiteY12" fmla="*/ 51105 h 192851"/>
                <a:gd name="connsiteX13" fmla="*/ 67393 w 142779"/>
                <a:gd name="connsiteY13" fmla="*/ 53266 h 192851"/>
                <a:gd name="connsiteX14" fmla="*/ 62435 w 142779"/>
                <a:gd name="connsiteY14" fmla="*/ 76912 h 192851"/>
                <a:gd name="connsiteX15" fmla="*/ 78326 w 142779"/>
                <a:gd name="connsiteY15" fmla="*/ 82505 h 192851"/>
                <a:gd name="connsiteX16" fmla="*/ 117735 w 142779"/>
                <a:gd name="connsiteY16" fmla="*/ 121406 h 192851"/>
                <a:gd name="connsiteX17" fmla="*/ 142779 w 142779"/>
                <a:gd name="connsiteY17" fmla="*/ 188911 h 192851"/>
                <a:gd name="connsiteX18" fmla="*/ 90149 w 142779"/>
                <a:gd name="connsiteY18" fmla="*/ 192852 h 192851"/>
                <a:gd name="connsiteX19" fmla="*/ 76546 w 142779"/>
                <a:gd name="connsiteY19" fmla="*/ 168189 h 192851"/>
                <a:gd name="connsiteX20" fmla="*/ 76546 w 142779"/>
                <a:gd name="connsiteY20" fmla="*/ 168189 h 192851"/>
                <a:gd name="connsiteX21" fmla="*/ 76546 w 142779"/>
                <a:gd name="connsiteY21" fmla="*/ 168189 h 19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779" h="192851">
                  <a:moveTo>
                    <a:pt x="76546" y="168189"/>
                  </a:moveTo>
                  <a:lnTo>
                    <a:pt x="5863" y="91277"/>
                  </a:lnTo>
                  <a:cubicBezTo>
                    <a:pt x="524" y="85429"/>
                    <a:pt x="-1383" y="77166"/>
                    <a:pt x="1033" y="69538"/>
                  </a:cubicBezTo>
                  <a:lnTo>
                    <a:pt x="18958" y="11187"/>
                  </a:lnTo>
                  <a:lnTo>
                    <a:pt x="69046" y="0"/>
                  </a:lnTo>
                  <a:lnTo>
                    <a:pt x="69681" y="4068"/>
                  </a:lnTo>
                  <a:cubicBezTo>
                    <a:pt x="71080" y="12713"/>
                    <a:pt x="66503" y="21103"/>
                    <a:pt x="58367" y="24281"/>
                  </a:cubicBezTo>
                  <a:lnTo>
                    <a:pt x="40951" y="31146"/>
                  </a:lnTo>
                  <a:lnTo>
                    <a:pt x="35103" y="56953"/>
                  </a:lnTo>
                  <a:lnTo>
                    <a:pt x="54299" y="30638"/>
                  </a:lnTo>
                  <a:lnTo>
                    <a:pt x="99302" y="30129"/>
                  </a:lnTo>
                  <a:lnTo>
                    <a:pt x="98666" y="33307"/>
                  </a:lnTo>
                  <a:cubicBezTo>
                    <a:pt x="96886" y="42588"/>
                    <a:pt x="89640" y="49580"/>
                    <a:pt x="80360" y="51105"/>
                  </a:cubicBezTo>
                  <a:lnTo>
                    <a:pt x="67393" y="53266"/>
                  </a:lnTo>
                  <a:lnTo>
                    <a:pt x="62435" y="76912"/>
                  </a:lnTo>
                  <a:lnTo>
                    <a:pt x="78326" y="82505"/>
                  </a:lnTo>
                  <a:cubicBezTo>
                    <a:pt x="96505" y="88989"/>
                    <a:pt x="110998" y="103227"/>
                    <a:pt x="117735" y="121406"/>
                  </a:cubicBezTo>
                  <a:lnTo>
                    <a:pt x="142779" y="188911"/>
                  </a:lnTo>
                  <a:lnTo>
                    <a:pt x="90149" y="192852"/>
                  </a:lnTo>
                  <a:lnTo>
                    <a:pt x="76546" y="168189"/>
                  </a:lnTo>
                  <a:lnTo>
                    <a:pt x="76546" y="168189"/>
                  </a:lnTo>
                  <a:lnTo>
                    <a:pt x="76546" y="168189"/>
                  </a:lnTo>
                  <a:close/>
                </a:path>
              </a:pathLst>
            </a:custGeom>
            <a:solidFill>
              <a:srgbClr val="DB857E"/>
            </a:solidFill>
            <a:ln w="12668"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FD5C050-F9F9-4273-9070-7C9F367BAA74}"/>
                </a:ext>
              </a:extLst>
            </p:cNvPr>
            <p:cNvSpPr/>
            <p:nvPr/>
          </p:nvSpPr>
          <p:spPr>
            <a:xfrm>
              <a:off x="8064313" y="5123656"/>
              <a:ext cx="42877" cy="92802"/>
            </a:xfrm>
            <a:custGeom>
              <a:avLst/>
              <a:gdLst>
                <a:gd name="connsiteX0" fmla="*/ 16399 w 42877"/>
                <a:gd name="connsiteY0" fmla="*/ 92803 h 92802"/>
                <a:gd name="connsiteX1" fmla="*/ 0 w 42877"/>
                <a:gd name="connsiteY1" fmla="*/ 67759 h 92802"/>
                <a:gd name="connsiteX2" fmla="*/ 26951 w 42877"/>
                <a:gd name="connsiteY2" fmla="*/ 0 h 92802"/>
                <a:gd name="connsiteX3" fmla="*/ 29875 w 42877"/>
                <a:gd name="connsiteY3" fmla="*/ 636 h 92802"/>
                <a:gd name="connsiteX4" fmla="*/ 42460 w 42877"/>
                <a:gd name="connsiteY4" fmla="*/ 20976 h 92802"/>
                <a:gd name="connsiteX5" fmla="*/ 35341 w 42877"/>
                <a:gd name="connsiteY5" fmla="*/ 52122 h 92802"/>
                <a:gd name="connsiteX6" fmla="*/ 16399 w 42877"/>
                <a:gd name="connsiteY6" fmla="*/ 92803 h 92802"/>
                <a:gd name="connsiteX7" fmla="*/ 16399 w 42877"/>
                <a:gd name="connsiteY7" fmla="*/ 92803 h 92802"/>
                <a:gd name="connsiteX8" fmla="*/ 16399 w 42877"/>
                <a:gd name="connsiteY8" fmla="*/ 92803 h 9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7" h="92802">
                  <a:moveTo>
                    <a:pt x="16399" y="92803"/>
                  </a:moveTo>
                  <a:lnTo>
                    <a:pt x="0" y="67759"/>
                  </a:lnTo>
                  <a:lnTo>
                    <a:pt x="26951" y="0"/>
                  </a:lnTo>
                  <a:lnTo>
                    <a:pt x="29875" y="636"/>
                  </a:lnTo>
                  <a:cubicBezTo>
                    <a:pt x="38901" y="2543"/>
                    <a:pt x="44494" y="11823"/>
                    <a:pt x="42460" y="20976"/>
                  </a:cubicBezTo>
                  <a:lnTo>
                    <a:pt x="35341" y="52122"/>
                  </a:lnTo>
                  <a:lnTo>
                    <a:pt x="16399" y="92803"/>
                  </a:lnTo>
                  <a:lnTo>
                    <a:pt x="16399" y="92803"/>
                  </a:lnTo>
                  <a:lnTo>
                    <a:pt x="16399" y="92803"/>
                  </a:lnTo>
                  <a:close/>
                </a:path>
              </a:pathLst>
            </a:custGeom>
            <a:solidFill>
              <a:srgbClr val="DB857E"/>
            </a:solidFill>
            <a:ln w="12668"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EDDAF0AC-1C16-4FB2-A69F-C6D04CC027AE}"/>
                </a:ext>
              </a:extLst>
            </p:cNvPr>
            <p:cNvSpPr/>
            <p:nvPr/>
          </p:nvSpPr>
          <p:spPr>
            <a:xfrm>
              <a:off x="8908055" y="5773402"/>
              <a:ext cx="164606" cy="92802"/>
            </a:xfrm>
            <a:custGeom>
              <a:avLst/>
              <a:gdLst>
                <a:gd name="connsiteX0" fmla="*/ 140221 w 164606"/>
                <a:gd name="connsiteY0" fmla="*/ 58606 h 92802"/>
                <a:gd name="connsiteX1" fmla="*/ 102973 w 164606"/>
                <a:gd name="connsiteY1" fmla="*/ 28349 h 92802"/>
                <a:gd name="connsiteX2" fmla="*/ 102973 w 164606"/>
                <a:gd name="connsiteY2" fmla="*/ 28349 h 92802"/>
                <a:gd name="connsiteX3" fmla="*/ 98524 w 164606"/>
                <a:gd name="connsiteY3" fmla="*/ 24917 h 92802"/>
                <a:gd name="connsiteX4" fmla="*/ 56572 w 164606"/>
                <a:gd name="connsiteY4" fmla="*/ 0 h 92802"/>
                <a:gd name="connsiteX5" fmla="*/ 17162 w 164606"/>
                <a:gd name="connsiteY5" fmla="*/ 29875 h 92802"/>
                <a:gd name="connsiteX6" fmla="*/ 0 w 164606"/>
                <a:gd name="connsiteY6" fmla="*/ 31782 h 92802"/>
                <a:gd name="connsiteX7" fmla="*/ 4195 w 164606"/>
                <a:gd name="connsiteY7" fmla="*/ 80217 h 92802"/>
                <a:gd name="connsiteX8" fmla="*/ 5085 w 164606"/>
                <a:gd name="connsiteY8" fmla="*/ 85175 h 92802"/>
                <a:gd name="connsiteX9" fmla="*/ 59495 w 164606"/>
                <a:gd name="connsiteY9" fmla="*/ 86319 h 92802"/>
                <a:gd name="connsiteX10" fmla="*/ 116957 w 164606"/>
                <a:gd name="connsiteY10" fmla="*/ 92803 h 92802"/>
                <a:gd name="connsiteX11" fmla="*/ 110473 w 164606"/>
                <a:gd name="connsiteY11" fmla="*/ 80599 h 92802"/>
                <a:gd name="connsiteX12" fmla="*/ 103227 w 164606"/>
                <a:gd name="connsiteY12" fmla="*/ 66996 h 92802"/>
                <a:gd name="connsiteX13" fmla="*/ 106024 w 164606"/>
                <a:gd name="connsiteY13" fmla="*/ 62674 h 92802"/>
                <a:gd name="connsiteX14" fmla="*/ 125220 w 164606"/>
                <a:gd name="connsiteY14" fmla="*/ 73479 h 92802"/>
                <a:gd name="connsiteX15" fmla="*/ 141365 w 164606"/>
                <a:gd name="connsiteY15" fmla="*/ 79200 h 92802"/>
                <a:gd name="connsiteX16" fmla="*/ 158782 w 164606"/>
                <a:gd name="connsiteY16" fmla="*/ 78056 h 92802"/>
                <a:gd name="connsiteX17" fmla="*/ 164502 w 164606"/>
                <a:gd name="connsiteY17" fmla="*/ 71191 h 92802"/>
                <a:gd name="connsiteX18" fmla="*/ 140221 w 164606"/>
                <a:gd name="connsiteY18" fmla="*/ 58606 h 92802"/>
                <a:gd name="connsiteX19" fmla="*/ 140221 w 164606"/>
                <a:gd name="connsiteY19" fmla="*/ 58606 h 9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606" h="92802">
                  <a:moveTo>
                    <a:pt x="140221" y="58606"/>
                  </a:moveTo>
                  <a:lnTo>
                    <a:pt x="102973" y="28349"/>
                  </a:lnTo>
                  <a:lnTo>
                    <a:pt x="102973" y="28349"/>
                  </a:lnTo>
                  <a:cubicBezTo>
                    <a:pt x="101702" y="27078"/>
                    <a:pt x="100176" y="25934"/>
                    <a:pt x="98524" y="24917"/>
                  </a:cubicBezTo>
                  <a:lnTo>
                    <a:pt x="56572" y="0"/>
                  </a:lnTo>
                  <a:lnTo>
                    <a:pt x="17162" y="29875"/>
                  </a:lnTo>
                  <a:lnTo>
                    <a:pt x="0" y="31782"/>
                  </a:lnTo>
                  <a:lnTo>
                    <a:pt x="4195" y="80217"/>
                  </a:lnTo>
                  <a:lnTo>
                    <a:pt x="5085" y="85175"/>
                  </a:lnTo>
                  <a:cubicBezTo>
                    <a:pt x="5721" y="89116"/>
                    <a:pt x="56953" y="83141"/>
                    <a:pt x="59495" y="86319"/>
                  </a:cubicBezTo>
                  <a:lnTo>
                    <a:pt x="116957" y="92803"/>
                  </a:lnTo>
                  <a:lnTo>
                    <a:pt x="110473" y="80599"/>
                  </a:lnTo>
                  <a:lnTo>
                    <a:pt x="103227" y="66996"/>
                  </a:lnTo>
                  <a:lnTo>
                    <a:pt x="106024" y="62674"/>
                  </a:lnTo>
                  <a:lnTo>
                    <a:pt x="125220" y="73479"/>
                  </a:lnTo>
                  <a:lnTo>
                    <a:pt x="141365" y="79200"/>
                  </a:lnTo>
                  <a:cubicBezTo>
                    <a:pt x="141874" y="79836"/>
                    <a:pt x="151027" y="81361"/>
                    <a:pt x="158782" y="78056"/>
                  </a:cubicBezTo>
                  <a:cubicBezTo>
                    <a:pt x="158782" y="78056"/>
                    <a:pt x="165519" y="73225"/>
                    <a:pt x="164502" y="71191"/>
                  </a:cubicBezTo>
                  <a:cubicBezTo>
                    <a:pt x="164121" y="70556"/>
                    <a:pt x="140221" y="58606"/>
                    <a:pt x="140221" y="58606"/>
                  </a:cubicBezTo>
                  <a:lnTo>
                    <a:pt x="140221" y="58606"/>
                  </a:lnTo>
                  <a:close/>
                </a:path>
              </a:pathLst>
            </a:custGeom>
            <a:solidFill>
              <a:srgbClr val="EBA59B"/>
            </a:solidFill>
            <a:ln w="12668"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D6629605-0D53-4A64-B3F9-CEDD9EE00CAF}"/>
                </a:ext>
              </a:extLst>
            </p:cNvPr>
            <p:cNvSpPr/>
            <p:nvPr/>
          </p:nvSpPr>
          <p:spPr>
            <a:xfrm>
              <a:off x="8900936" y="5730561"/>
              <a:ext cx="107295" cy="157129"/>
            </a:xfrm>
            <a:custGeom>
              <a:avLst/>
              <a:gdLst>
                <a:gd name="connsiteX0" fmla="*/ 34197 w 107295"/>
                <a:gd name="connsiteY0" fmla="*/ 23137 h 157129"/>
                <a:gd name="connsiteX1" fmla="*/ 34197 w 107295"/>
                <a:gd name="connsiteY1" fmla="*/ 23137 h 157129"/>
                <a:gd name="connsiteX2" fmla="*/ 92930 w 107295"/>
                <a:gd name="connsiteY2" fmla="*/ 66233 h 157129"/>
                <a:gd name="connsiteX3" fmla="*/ 74624 w 107295"/>
                <a:gd name="connsiteY3" fmla="*/ 67250 h 157129"/>
                <a:gd name="connsiteX4" fmla="*/ 107295 w 107295"/>
                <a:gd name="connsiteY4" fmla="*/ 126619 h 157129"/>
                <a:gd name="connsiteX5" fmla="*/ 105388 w 107295"/>
                <a:gd name="connsiteY5" fmla="*/ 148866 h 157129"/>
                <a:gd name="connsiteX6" fmla="*/ 73988 w 107295"/>
                <a:gd name="connsiteY6" fmla="*/ 157129 h 157129"/>
                <a:gd name="connsiteX7" fmla="*/ 64962 w 107295"/>
                <a:gd name="connsiteY7" fmla="*/ 147976 h 157129"/>
                <a:gd name="connsiteX8" fmla="*/ 35214 w 107295"/>
                <a:gd name="connsiteY8" fmla="*/ 151536 h 157129"/>
                <a:gd name="connsiteX9" fmla="*/ 22502 w 107295"/>
                <a:gd name="connsiteY9" fmla="*/ 115813 h 157129"/>
                <a:gd name="connsiteX10" fmla="*/ 0 w 107295"/>
                <a:gd name="connsiteY10" fmla="*/ 0 h 157129"/>
                <a:gd name="connsiteX11" fmla="*/ 34197 w 107295"/>
                <a:gd name="connsiteY11" fmla="*/ 23137 h 157129"/>
                <a:gd name="connsiteX12" fmla="*/ 34197 w 107295"/>
                <a:gd name="connsiteY12" fmla="*/ 23137 h 157129"/>
                <a:gd name="connsiteX13" fmla="*/ 34197 w 107295"/>
                <a:gd name="connsiteY13" fmla="*/ 23137 h 1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95" h="157129">
                  <a:moveTo>
                    <a:pt x="34197" y="23137"/>
                  </a:moveTo>
                  <a:lnTo>
                    <a:pt x="34197" y="23137"/>
                  </a:lnTo>
                  <a:cubicBezTo>
                    <a:pt x="51614" y="16654"/>
                    <a:pt x="92930" y="66233"/>
                    <a:pt x="92930" y="66233"/>
                  </a:cubicBezTo>
                  <a:lnTo>
                    <a:pt x="74624" y="67250"/>
                  </a:lnTo>
                  <a:lnTo>
                    <a:pt x="107295" y="126619"/>
                  </a:lnTo>
                  <a:lnTo>
                    <a:pt x="105388" y="148866"/>
                  </a:lnTo>
                  <a:lnTo>
                    <a:pt x="73988" y="157129"/>
                  </a:lnTo>
                  <a:lnTo>
                    <a:pt x="64962" y="147976"/>
                  </a:lnTo>
                  <a:lnTo>
                    <a:pt x="35214" y="151536"/>
                  </a:lnTo>
                  <a:lnTo>
                    <a:pt x="22502" y="115813"/>
                  </a:lnTo>
                  <a:cubicBezTo>
                    <a:pt x="11441" y="106533"/>
                    <a:pt x="0" y="0"/>
                    <a:pt x="0" y="0"/>
                  </a:cubicBezTo>
                  <a:lnTo>
                    <a:pt x="34197" y="23137"/>
                  </a:lnTo>
                  <a:lnTo>
                    <a:pt x="34197" y="23137"/>
                  </a:lnTo>
                  <a:lnTo>
                    <a:pt x="34197" y="23137"/>
                  </a:lnTo>
                  <a:close/>
                </a:path>
              </a:pathLst>
            </a:custGeom>
            <a:solidFill>
              <a:srgbClr val="EBA59B"/>
            </a:solidFill>
            <a:ln w="12668"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3275C1CD-AB8F-493A-B76B-CA97A7C67FA6}"/>
                </a:ext>
              </a:extLst>
            </p:cNvPr>
            <p:cNvSpPr/>
            <p:nvPr/>
          </p:nvSpPr>
          <p:spPr>
            <a:xfrm>
              <a:off x="8643504" y="5952016"/>
              <a:ext cx="686486" cy="435537"/>
            </a:xfrm>
            <a:custGeom>
              <a:avLst/>
              <a:gdLst>
                <a:gd name="connsiteX0" fmla="*/ 7246 w 686486"/>
                <a:gd name="connsiteY0" fmla="*/ 435537 h 435537"/>
                <a:gd name="connsiteX1" fmla="*/ 679240 w 686486"/>
                <a:gd name="connsiteY1" fmla="*/ 435537 h 435537"/>
                <a:gd name="connsiteX2" fmla="*/ 686486 w 686486"/>
                <a:gd name="connsiteY2" fmla="*/ 428418 h 435537"/>
                <a:gd name="connsiteX3" fmla="*/ 686486 w 686486"/>
                <a:gd name="connsiteY3" fmla="*/ 7119 h 435537"/>
                <a:gd name="connsiteX4" fmla="*/ 679240 w 686486"/>
                <a:gd name="connsiteY4" fmla="*/ 0 h 435537"/>
                <a:gd name="connsiteX5" fmla="*/ 7246 w 686486"/>
                <a:gd name="connsiteY5" fmla="*/ 0 h 435537"/>
                <a:gd name="connsiteX6" fmla="*/ 0 w 686486"/>
                <a:gd name="connsiteY6" fmla="*/ 7119 h 435537"/>
                <a:gd name="connsiteX7" fmla="*/ 0 w 686486"/>
                <a:gd name="connsiteY7" fmla="*/ 428418 h 435537"/>
                <a:gd name="connsiteX8" fmla="*/ 7246 w 686486"/>
                <a:gd name="connsiteY8" fmla="*/ 435537 h 435537"/>
                <a:gd name="connsiteX9" fmla="*/ 7246 w 686486"/>
                <a:gd name="connsiteY9" fmla="*/ 435537 h 4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486" h="435537">
                  <a:moveTo>
                    <a:pt x="7246" y="435537"/>
                  </a:moveTo>
                  <a:lnTo>
                    <a:pt x="679240" y="435537"/>
                  </a:lnTo>
                  <a:cubicBezTo>
                    <a:pt x="683308" y="435537"/>
                    <a:pt x="686486" y="432359"/>
                    <a:pt x="686486" y="428418"/>
                  </a:cubicBezTo>
                  <a:lnTo>
                    <a:pt x="686486" y="7119"/>
                  </a:lnTo>
                  <a:cubicBezTo>
                    <a:pt x="686486" y="3178"/>
                    <a:pt x="683308" y="0"/>
                    <a:pt x="679240" y="0"/>
                  </a:cubicBezTo>
                  <a:lnTo>
                    <a:pt x="7246" y="0"/>
                  </a:lnTo>
                  <a:cubicBezTo>
                    <a:pt x="3178" y="0"/>
                    <a:pt x="0" y="3178"/>
                    <a:pt x="0" y="7119"/>
                  </a:cubicBezTo>
                  <a:lnTo>
                    <a:pt x="0" y="428418"/>
                  </a:lnTo>
                  <a:cubicBezTo>
                    <a:pt x="0" y="432359"/>
                    <a:pt x="3305" y="435537"/>
                    <a:pt x="7246" y="435537"/>
                  </a:cubicBezTo>
                  <a:lnTo>
                    <a:pt x="7246" y="435537"/>
                  </a:lnTo>
                  <a:close/>
                </a:path>
              </a:pathLst>
            </a:custGeom>
            <a:solidFill>
              <a:schemeClr val="tx2"/>
            </a:solidFill>
            <a:ln w="12668"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E8B2A205-4AE5-4783-991B-717EDF391E02}"/>
                </a:ext>
              </a:extLst>
            </p:cNvPr>
            <p:cNvSpPr/>
            <p:nvPr/>
          </p:nvSpPr>
          <p:spPr>
            <a:xfrm>
              <a:off x="8729314" y="6066049"/>
              <a:ext cx="514864" cy="214336"/>
            </a:xfrm>
            <a:custGeom>
              <a:avLst/>
              <a:gdLst>
                <a:gd name="connsiteX0" fmla="*/ 79709 w 514864"/>
                <a:gd name="connsiteY0" fmla="*/ 214336 h 214336"/>
                <a:gd name="connsiteX1" fmla="*/ 435283 w 514864"/>
                <a:gd name="connsiteY1" fmla="*/ 214336 h 214336"/>
                <a:gd name="connsiteX2" fmla="*/ 514865 w 514864"/>
                <a:gd name="connsiteY2" fmla="*/ 145433 h 214336"/>
                <a:gd name="connsiteX3" fmla="*/ 514865 w 514864"/>
                <a:gd name="connsiteY3" fmla="*/ 68903 h 214336"/>
                <a:gd name="connsiteX4" fmla="*/ 435283 w 514864"/>
                <a:gd name="connsiteY4" fmla="*/ 0 h 214336"/>
                <a:gd name="connsiteX5" fmla="*/ 261119 w 514864"/>
                <a:gd name="connsiteY5" fmla="*/ 0 h 214336"/>
                <a:gd name="connsiteX6" fmla="*/ 79582 w 514864"/>
                <a:gd name="connsiteY6" fmla="*/ 0 h 214336"/>
                <a:gd name="connsiteX7" fmla="*/ 0 w 514864"/>
                <a:gd name="connsiteY7" fmla="*/ 68903 h 214336"/>
                <a:gd name="connsiteX8" fmla="*/ 0 w 514864"/>
                <a:gd name="connsiteY8" fmla="*/ 145433 h 214336"/>
                <a:gd name="connsiteX9" fmla="*/ 79709 w 514864"/>
                <a:gd name="connsiteY9" fmla="*/ 214336 h 214336"/>
                <a:gd name="connsiteX10" fmla="*/ 79709 w 514864"/>
                <a:gd name="connsiteY10" fmla="*/ 214336 h 21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864" h="214336">
                  <a:moveTo>
                    <a:pt x="79709" y="214336"/>
                  </a:moveTo>
                  <a:lnTo>
                    <a:pt x="435283" y="214336"/>
                  </a:lnTo>
                  <a:cubicBezTo>
                    <a:pt x="479015" y="214336"/>
                    <a:pt x="514865" y="183317"/>
                    <a:pt x="514865" y="145433"/>
                  </a:cubicBezTo>
                  <a:lnTo>
                    <a:pt x="514865" y="68903"/>
                  </a:lnTo>
                  <a:cubicBezTo>
                    <a:pt x="514865" y="31019"/>
                    <a:pt x="479015" y="0"/>
                    <a:pt x="435283" y="0"/>
                  </a:cubicBezTo>
                  <a:cubicBezTo>
                    <a:pt x="435283" y="0"/>
                    <a:pt x="304724" y="0"/>
                    <a:pt x="261119" y="0"/>
                  </a:cubicBezTo>
                  <a:cubicBezTo>
                    <a:pt x="215735" y="0"/>
                    <a:pt x="79582" y="0"/>
                    <a:pt x="79582" y="0"/>
                  </a:cubicBezTo>
                  <a:cubicBezTo>
                    <a:pt x="35850" y="0"/>
                    <a:pt x="0" y="31019"/>
                    <a:pt x="0" y="68903"/>
                  </a:cubicBezTo>
                  <a:lnTo>
                    <a:pt x="0" y="145433"/>
                  </a:lnTo>
                  <a:cubicBezTo>
                    <a:pt x="127" y="183317"/>
                    <a:pt x="35977" y="214336"/>
                    <a:pt x="79709" y="214336"/>
                  </a:cubicBezTo>
                  <a:lnTo>
                    <a:pt x="79709" y="214336"/>
                  </a:lnTo>
                  <a:close/>
                </a:path>
              </a:pathLst>
            </a:custGeom>
            <a:solidFill>
              <a:schemeClr val="tx2">
                <a:lumMod val="75000"/>
              </a:schemeClr>
            </a:solidFill>
            <a:ln w="12668"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A5D8A5F-D1BE-4ABE-A8B7-C542E6CEBDCA}"/>
                </a:ext>
              </a:extLst>
            </p:cNvPr>
            <p:cNvSpPr/>
            <p:nvPr/>
          </p:nvSpPr>
          <p:spPr>
            <a:xfrm>
              <a:off x="8843856" y="5844964"/>
              <a:ext cx="257559" cy="107052"/>
            </a:xfrm>
            <a:custGeom>
              <a:avLst/>
              <a:gdLst>
                <a:gd name="connsiteX0" fmla="*/ 257178 w 257559"/>
                <a:gd name="connsiteY0" fmla="*/ 107052 h 107052"/>
                <a:gd name="connsiteX1" fmla="*/ 215099 w 257559"/>
                <a:gd name="connsiteY1" fmla="*/ 106925 h 107052"/>
                <a:gd name="connsiteX2" fmla="*/ 215226 w 257559"/>
                <a:gd name="connsiteY2" fmla="*/ 53532 h 107052"/>
                <a:gd name="connsiteX3" fmla="*/ 138187 w 257559"/>
                <a:gd name="connsiteY3" fmla="*/ 42090 h 107052"/>
                <a:gd name="connsiteX4" fmla="*/ 42079 w 257559"/>
                <a:gd name="connsiteY4" fmla="*/ 56329 h 107052"/>
                <a:gd name="connsiteX5" fmla="*/ 42079 w 257559"/>
                <a:gd name="connsiteY5" fmla="*/ 106671 h 107052"/>
                <a:gd name="connsiteX6" fmla="*/ 0 w 257559"/>
                <a:gd name="connsiteY6" fmla="*/ 106671 h 107052"/>
                <a:gd name="connsiteX7" fmla="*/ 0 w 257559"/>
                <a:gd name="connsiteY7" fmla="*/ 31920 h 107052"/>
                <a:gd name="connsiteX8" fmla="*/ 9789 w 257559"/>
                <a:gd name="connsiteY8" fmla="*/ 25818 h 107052"/>
                <a:gd name="connsiteX9" fmla="*/ 140730 w 257559"/>
                <a:gd name="connsiteY9" fmla="*/ 520 h 107052"/>
                <a:gd name="connsiteX10" fmla="*/ 248406 w 257559"/>
                <a:gd name="connsiteY10" fmla="*/ 22640 h 107052"/>
                <a:gd name="connsiteX11" fmla="*/ 257560 w 257559"/>
                <a:gd name="connsiteY11" fmla="*/ 28869 h 107052"/>
                <a:gd name="connsiteX12" fmla="*/ 257178 w 257559"/>
                <a:gd name="connsiteY12" fmla="*/ 107052 h 107052"/>
                <a:gd name="connsiteX13" fmla="*/ 257178 w 257559"/>
                <a:gd name="connsiteY13" fmla="*/ 107052 h 107052"/>
                <a:gd name="connsiteX14" fmla="*/ 257178 w 257559"/>
                <a:gd name="connsiteY14" fmla="*/ 107052 h 10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559" h="107052">
                  <a:moveTo>
                    <a:pt x="257178" y="107052"/>
                  </a:moveTo>
                  <a:lnTo>
                    <a:pt x="215099" y="106925"/>
                  </a:lnTo>
                  <a:lnTo>
                    <a:pt x="215226" y="53532"/>
                  </a:lnTo>
                  <a:cubicBezTo>
                    <a:pt x="203531" y="49845"/>
                    <a:pt x="180012" y="44506"/>
                    <a:pt x="138187" y="42090"/>
                  </a:cubicBezTo>
                  <a:cubicBezTo>
                    <a:pt x="90387" y="39294"/>
                    <a:pt x="57461" y="49718"/>
                    <a:pt x="42079" y="56329"/>
                  </a:cubicBezTo>
                  <a:lnTo>
                    <a:pt x="42079" y="106671"/>
                  </a:lnTo>
                  <a:lnTo>
                    <a:pt x="0" y="106671"/>
                  </a:lnTo>
                  <a:lnTo>
                    <a:pt x="0" y="31920"/>
                  </a:lnTo>
                  <a:lnTo>
                    <a:pt x="9789" y="25818"/>
                  </a:lnTo>
                  <a:cubicBezTo>
                    <a:pt x="11696" y="24547"/>
                    <a:pt x="58351" y="-4184"/>
                    <a:pt x="140730" y="520"/>
                  </a:cubicBezTo>
                  <a:cubicBezTo>
                    <a:pt x="219167" y="5096"/>
                    <a:pt x="244211" y="19716"/>
                    <a:pt x="248406" y="22640"/>
                  </a:cubicBezTo>
                  <a:lnTo>
                    <a:pt x="257560" y="28869"/>
                  </a:lnTo>
                  <a:lnTo>
                    <a:pt x="257178" y="107052"/>
                  </a:lnTo>
                  <a:lnTo>
                    <a:pt x="257178" y="107052"/>
                  </a:lnTo>
                  <a:lnTo>
                    <a:pt x="257178" y="107052"/>
                  </a:lnTo>
                  <a:close/>
                </a:path>
              </a:pathLst>
            </a:custGeom>
            <a:solidFill>
              <a:srgbClr val="231F20"/>
            </a:solidFill>
            <a:ln w="12668"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2BFB04F0-B5C8-41E6-B03E-14FB2CD747DF}"/>
                </a:ext>
              </a:extLst>
            </p:cNvPr>
            <p:cNvSpPr/>
            <p:nvPr/>
          </p:nvSpPr>
          <p:spPr>
            <a:xfrm>
              <a:off x="9122646" y="6366069"/>
              <a:ext cx="100049" cy="49960"/>
            </a:xfrm>
            <a:custGeom>
              <a:avLst/>
              <a:gdLst>
                <a:gd name="connsiteX0" fmla="*/ 3305 w 100049"/>
                <a:gd name="connsiteY0" fmla="*/ 49961 h 49960"/>
                <a:gd name="connsiteX1" fmla="*/ 96744 w 100049"/>
                <a:gd name="connsiteY1" fmla="*/ 49961 h 49960"/>
                <a:gd name="connsiteX2" fmla="*/ 100049 w 100049"/>
                <a:gd name="connsiteY2" fmla="*/ 46783 h 49960"/>
                <a:gd name="connsiteX3" fmla="*/ 100049 w 100049"/>
                <a:gd name="connsiteY3" fmla="*/ 3178 h 49960"/>
                <a:gd name="connsiteX4" fmla="*/ 96744 w 100049"/>
                <a:gd name="connsiteY4" fmla="*/ 0 h 49960"/>
                <a:gd name="connsiteX5" fmla="*/ 3305 w 100049"/>
                <a:gd name="connsiteY5" fmla="*/ 0 h 49960"/>
                <a:gd name="connsiteX6" fmla="*/ 0 w 100049"/>
                <a:gd name="connsiteY6" fmla="*/ 3178 h 49960"/>
                <a:gd name="connsiteX7" fmla="*/ 0 w 100049"/>
                <a:gd name="connsiteY7" fmla="*/ 46783 h 49960"/>
                <a:gd name="connsiteX8" fmla="*/ 3305 w 100049"/>
                <a:gd name="connsiteY8" fmla="*/ 49961 h 49960"/>
                <a:gd name="connsiteX9" fmla="*/ 3305 w 100049"/>
                <a:gd name="connsiteY9" fmla="*/ 49961 h 4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49" h="49960">
                  <a:moveTo>
                    <a:pt x="3305" y="49961"/>
                  </a:moveTo>
                  <a:lnTo>
                    <a:pt x="96744" y="49961"/>
                  </a:lnTo>
                  <a:cubicBezTo>
                    <a:pt x="98651" y="49961"/>
                    <a:pt x="100049" y="48562"/>
                    <a:pt x="100049" y="46783"/>
                  </a:cubicBezTo>
                  <a:lnTo>
                    <a:pt x="100049" y="3178"/>
                  </a:lnTo>
                  <a:cubicBezTo>
                    <a:pt x="100049" y="1398"/>
                    <a:pt x="98524" y="0"/>
                    <a:pt x="96744" y="0"/>
                  </a:cubicBezTo>
                  <a:lnTo>
                    <a:pt x="3305" y="0"/>
                  </a:lnTo>
                  <a:cubicBezTo>
                    <a:pt x="1398" y="0"/>
                    <a:pt x="0" y="1398"/>
                    <a:pt x="0" y="3178"/>
                  </a:cubicBezTo>
                  <a:lnTo>
                    <a:pt x="0" y="46783"/>
                  </a:lnTo>
                  <a:cubicBezTo>
                    <a:pt x="127" y="48562"/>
                    <a:pt x="1526" y="49961"/>
                    <a:pt x="3305" y="49961"/>
                  </a:cubicBezTo>
                  <a:lnTo>
                    <a:pt x="3305" y="49961"/>
                  </a:lnTo>
                  <a:close/>
                </a:path>
              </a:pathLst>
            </a:custGeom>
            <a:solidFill>
              <a:schemeClr val="tx2"/>
            </a:solidFill>
            <a:ln w="12668"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0E2D2E81-2038-4A13-9D89-BA94F67B7E1C}"/>
                </a:ext>
              </a:extLst>
            </p:cNvPr>
            <p:cNvSpPr/>
            <p:nvPr/>
          </p:nvSpPr>
          <p:spPr>
            <a:xfrm>
              <a:off x="8765164" y="6366069"/>
              <a:ext cx="100049" cy="49960"/>
            </a:xfrm>
            <a:custGeom>
              <a:avLst/>
              <a:gdLst>
                <a:gd name="connsiteX0" fmla="*/ 3305 w 100049"/>
                <a:gd name="connsiteY0" fmla="*/ 49961 h 49960"/>
                <a:gd name="connsiteX1" fmla="*/ 96744 w 100049"/>
                <a:gd name="connsiteY1" fmla="*/ 49961 h 49960"/>
                <a:gd name="connsiteX2" fmla="*/ 100049 w 100049"/>
                <a:gd name="connsiteY2" fmla="*/ 46783 h 49960"/>
                <a:gd name="connsiteX3" fmla="*/ 100049 w 100049"/>
                <a:gd name="connsiteY3" fmla="*/ 3178 h 49960"/>
                <a:gd name="connsiteX4" fmla="*/ 96744 w 100049"/>
                <a:gd name="connsiteY4" fmla="*/ 0 h 49960"/>
                <a:gd name="connsiteX5" fmla="*/ 3305 w 100049"/>
                <a:gd name="connsiteY5" fmla="*/ 0 h 49960"/>
                <a:gd name="connsiteX6" fmla="*/ 0 w 100049"/>
                <a:gd name="connsiteY6" fmla="*/ 3178 h 49960"/>
                <a:gd name="connsiteX7" fmla="*/ 0 w 100049"/>
                <a:gd name="connsiteY7" fmla="*/ 46783 h 49960"/>
                <a:gd name="connsiteX8" fmla="*/ 3305 w 100049"/>
                <a:gd name="connsiteY8" fmla="*/ 49961 h 49960"/>
                <a:gd name="connsiteX9" fmla="*/ 3305 w 100049"/>
                <a:gd name="connsiteY9" fmla="*/ 49961 h 4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49" h="49960">
                  <a:moveTo>
                    <a:pt x="3305" y="49961"/>
                  </a:moveTo>
                  <a:lnTo>
                    <a:pt x="96744" y="49961"/>
                  </a:lnTo>
                  <a:cubicBezTo>
                    <a:pt x="98651" y="49961"/>
                    <a:pt x="100049" y="48562"/>
                    <a:pt x="100049" y="46783"/>
                  </a:cubicBezTo>
                  <a:lnTo>
                    <a:pt x="100049" y="3178"/>
                  </a:lnTo>
                  <a:cubicBezTo>
                    <a:pt x="100049" y="1398"/>
                    <a:pt x="98524" y="0"/>
                    <a:pt x="96744" y="0"/>
                  </a:cubicBezTo>
                  <a:lnTo>
                    <a:pt x="3305" y="0"/>
                  </a:lnTo>
                  <a:cubicBezTo>
                    <a:pt x="1398" y="0"/>
                    <a:pt x="0" y="1398"/>
                    <a:pt x="0" y="3178"/>
                  </a:cubicBezTo>
                  <a:lnTo>
                    <a:pt x="0" y="46783"/>
                  </a:lnTo>
                  <a:cubicBezTo>
                    <a:pt x="0" y="48562"/>
                    <a:pt x="1398" y="49961"/>
                    <a:pt x="3305" y="49961"/>
                  </a:cubicBezTo>
                  <a:lnTo>
                    <a:pt x="3305" y="49961"/>
                  </a:lnTo>
                  <a:close/>
                </a:path>
              </a:pathLst>
            </a:custGeom>
            <a:solidFill>
              <a:schemeClr val="tx2"/>
            </a:solidFill>
            <a:ln w="12668"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831B54F9-B786-49FC-B018-07D5E73D717C}"/>
                </a:ext>
              </a:extLst>
            </p:cNvPr>
            <p:cNvSpPr/>
            <p:nvPr/>
          </p:nvSpPr>
          <p:spPr>
            <a:xfrm>
              <a:off x="8979628" y="5859084"/>
              <a:ext cx="42883" cy="42883"/>
            </a:xfrm>
            <a:custGeom>
              <a:avLst/>
              <a:gdLst>
                <a:gd name="connsiteX0" fmla="*/ 0 w 42883"/>
                <a:gd name="connsiteY0" fmla="*/ 39920 h 42883"/>
                <a:gd name="connsiteX1" fmla="*/ 28476 w 42883"/>
                <a:gd name="connsiteY1" fmla="*/ 3181 h 42883"/>
                <a:gd name="connsiteX2" fmla="*/ 38774 w 42883"/>
                <a:gd name="connsiteY2" fmla="*/ 1274 h 42883"/>
                <a:gd name="connsiteX3" fmla="*/ 38774 w 42883"/>
                <a:gd name="connsiteY3" fmla="*/ 1274 h 42883"/>
                <a:gd name="connsiteX4" fmla="*/ 40935 w 42883"/>
                <a:gd name="connsiteY4" fmla="*/ 15512 h 42883"/>
                <a:gd name="connsiteX5" fmla="*/ 29875 w 42883"/>
                <a:gd name="connsiteY5" fmla="*/ 30767 h 42883"/>
                <a:gd name="connsiteX6" fmla="*/ 25425 w 42883"/>
                <a:gd name="connsiteY6" fmla="*/ 35852 h 42883"/>
                <a:gd name="connsiteX7" fmla="*/ 0 w 42883"/>
                <a:gd name="connsiteY7" fmla="*/ 39920 h 42883"/>
                <a:gd name="connsiteX8" fmla="*/ 0 w 42883"/>
                <a:gd name="connsiteY8" fmla="*/ 39920 h 42883"/>
                <a:gd name="connsiteX9" fmla="*/ 0 w 42883"/>
                <a:gd name="connsiteY9" fmla="*/ 39920 h 42883"/>
                <a:gd name="connsiteX10" fmla="*/ 0 w 42883"/>
                <a:gd name="connsiteY10" fmla="*/ 39920 h 4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83" h="42883">
                  <a:moveTo>
                    <a:pt x="0" y="39920"/>
                  </a:moveTo>
                  <a:lnTo>
                    <a:pt x="28476" y="3181"/>
                  </a:lnTo>
                  <a:cubicBezTo>
                    <a:pt x="31019" y="-125"/>
                    <a:pt x="35468" y="-1014"/>
                    <a:pt x="38774" y="1274"/>
                  </a:cubicBezTo>
                  <a:lnTo>
                    <a:pt x="38774" y="1274"/>
                  </a:lnTo>
                  <a:cubicBezTo>
                    <a:pt x="43223" y="4198"/>
                    <a:pt x="44240" y="10935"/>
                    <a:pt x="40935" y="15512"/>
                  </a:cubicBezTo>
                  <a:lnTo>
                    <a:pt x="29875" y="30767"/>
                  </a:lnTo>
                  <a:lnTo>
                    <a:pt x="25425" y="35852"/>
                  </a:lnTo>
                  <a:cubicBezTo>
                    <a:pt x="18688" y="43480"/>
                    <a:pt x="8390" y="45005"/>
                    <a:pt x="0" y="39920"/>
                  </a:cubicBezTo>
                  <a:lnTo>
                    <a:pt x="0" y="39920"/>
                  </a:lnTo>
                  <a:lnTo>
                    <a:pt x="0" y="39920"/>
                  </a:lnTo>
                  <a:lnTo>
                    <a:pt x="0" y="39920"/>
                  </a:lnTo>
                  <a:close/>
                </a:path>
              </a:pathLst>
            </a:custGeom>
            <a:solidFill>
              <a:srgbClr val="DB857E"/>
            </a:solidFill>
            <a:ln w="12668"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A07A4A6E-0C18-45F8-849E-15404E99BACF}"/>
                </a:ext>
              </a:extLst>
            </p:cNvPr>
            <p:cNvSpPr/>
            <p:nvPr/>
          </p:nvSpPr>
          <p:spPr>
            <a:xfrm>
              <a:off x="8951024" y="5844699"/>
              <a:ext cx="21483" cy="49985"/>
            </a:xfrm>
            <a:custGeom>
              <a:avLst/>
              <a:gdLst>
                <a:gd name="connsiteX0" fmla="*/ 15764 w 21483"/>
                <a:gd name="connsiteY0" fmla="*/ 44898 h 49985"/>
                <a:gd name="connsiteX1" fmla="*/ 21357 w 21483"/>
                <a:gd name="connsiteY1" fmla="*/ 9683 h 49985"/>
                <a:gd name="connsiteX2" fmla="*/ 13348 w 21483"/>
                <a:gd name="connsiteY2" fmla="*/ 22 h 49985"/>
                <a:gd name="connsiteX3" fmla="*/ 13348 w 21483"/>
                <a:gd name="connsiteY3" fmla="*/ 22 h 49985"/>
                <a:gd name="connsiteX4" fmla="*/ 6611 w 21483"/>
                <a:gd name="connsiteY4" fmla="*/ 6759 h 49985"/>
                <a:gd name="connsiteX5" fmla="*/ 0 w 21483"/>
                <a:gd name="connsiteY5" fmla="*/ 46804 h 49985"/>
                <a:gd name="connsiteX6" fmla="*/ 0 w 21483"/>
                <a:gd name="connsiteY6" fmla="*/ 46804 h 49985"/>
                <a:gd name="connsiteX7" fmla="*/ 15001 w 21483"/>
                <a:gd name="connsiteY7" fmla="*/ 45787 h 49985"/>
                <a:gd name="connsiteX8" fmla="*/ 15764 w 21483"/>
                <a:gd name="connsiteY8" fmla="*/ 44898 h 49985"/>
                <a:gd name="connsiteX9" fmla="*/ 15764 w 21483"/>
                <a:gd name="connsiteY9" fmla="*/ 44898 h 49985"/>
                <a:gd name="connsiteX10" fmla="*/ 15764 w 21483"/>
                <a:gd name="connsiteY10" fmla="*/ 44898 h 4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83" h="49985">
                  <a:moveTo>
                    <a:pt x="15764" y="44898"/>
                  </a:moveTo>
                  <a:lnTo>
                    <a:pt x="21357" y="9683"/>
                  </a:lnTo>
                  <a:cubicBezTo>
                    <a:pt x="22247" y="4344"/>
                    <a:pt x="18306" y="-360"/>
                    <a:pt x="13348" y="22"/>
                  </a:cubicBezTo>
                  <a:lnTo>
                    <a:pt x="13348" y="22"/>
                  </a:lnTo>
                  <a:cubicBezTo>
                    <a:pt x="9916" y="403"/>
                    <a:pt x="7246" y="3073"/>
                    <a:pt x="6611" y="6759"/>
                  </a:cubicBezTo>
                  <a:lnTo>
                    <a:pt x="0" y="46804"/>
                  </a:lnTo>
                  <a:lnTo>
                    <a:pt x="0" y="46804"/>
                  </a:lnTo>
                  <a:cubicBezTo>
                    <a:pt x="4322" y="51381"/>
                    <a:pt x="11187" y="51000"/>
                    <a:pt x="15001" y="45787"/>
                  </a:cubicBezTo>
                  <a:lnTo>
                    <a:pt x="15764" y="44898"/>
                  </a:lnTo>
                  <a:lnTo>
                    <a:pt x="15764" y="44898"/>
                  </a:lnTo>
                  <a:lnTo>
                    <a:pt x="15764" y="44898"/>
                  </a:lnTo>
                  <a:close/>
                </a:path>
              </a:pathLst>
            </a:custGeom>
            <a:solidFill>
              <a:srgbClr val="DB857E"/>
            </a:solidFill>
            <a:ln w="12668"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8C27FE2E-9A54-4BA1-AA26-D3D07E6C0844}"/>
                </a:ext>
              </a:extLst>
            </p:cNvPr>
            <p:cNvSpPr/>
            <p:nvPr/>
          </p:nvSpPr>
          <p:spPr>
            <a:xfrm>
              <a:off x="8922486" y="5852017"/>
              <a:ext cx="28538" cy="42812"/>
            </a:xfrm>
            <a:custGeom>
              <a:avLst/>
              <a:gdLst>
                <a:gd name="connsiteX0" fmla="*/ 28538 w 28538"/>
                <a:gd name="connsiteY0" fmla="*/ 37580 h 42812"/>
                <a:gd name="connsiteX1" fmla="*/ 19512 w 28538"/>
                <a:gd name="connsiteY1" fmla="*/ 6815 h 42812"/>
                <a:gd name="connsiteX2" fmla="*/ 6418 w 28538"/>
                <a:gd name="connsiteY2" fmla="*/ 586 h 42812"/>
                <a:gd name="connsiteX3" fmla="*/ 6418 w 28538"/>
                <a:gd name="connsiteY3" fmla="*/ 586 h 42812"/>
                <a:gd name="connsiteX4" fmla="*/ 316 w 28538"/>
                <a:gd name="connsiteY4" fmla="*/ 10883 h 42812"/>
                <a:gd name="connsiteX5" fmla="*/ 8325 w 28538"/>
                <a:gd name="connsiteY5" fmla="*/ 39995 h 42812"/>
                <a:gd name="connsiteX6" fmla="*/ 9978 w 28538"/>
                <a:gd name="connsiteY6" fmla="*/ 40885 h 42812"/>
                <a:gd name="connsiteX7" fmla="*/ 28538 w 28538"/>
                <a:gd name="connsiteY7" fmla="*/ 37580 h 42812"/>
                <a:gd name="connsiteX8" fmla="*/ 28538 w 28538"/>
                <a:gd name="connsiteY8" fmla="*/ 37580 h 42812"/>
                <a:gd name="connsiteX9" fmla="*/ 28538 w 28538"/>
                <a:gd name="connsiteY9" fmla="*/ 37580 h 42812"/>
                <a:gd name="connsiteX10" fmla="*/ 28538 w 28538"/>
                <a:gd name="connsiteY10" fmla="*/ 37580 h 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38" h="42812">
                  <a:moveTo>
                    <a:pt x="28538" y="37580"/>
                  </a:moveTo>
                  <a:lnTo>
                    <a:pt x="19512" y="6815"/>
                  </a:lnTo>
                  <a:cubicBezTo>
                    <a:pt x="18241" y="1603"/>
                    <a:pt x="12012" y="-1321"/>
                    <a:pt x="6418" y="586"/>
                  </a:cubicBezTo>
                  <a:lnTo>
                    <a:pt x="6418" y="586"/>
                  </a:lnTo>
                  <a:cubicBezTo>
                    <a:pt x="1714" y="2111"/>
                    <a:pt x="-955" y="6561"/>
                    <a:pt x="316" y="10883"/>
                  </a:cubicBezTo>
                  <a:lnTo>
                    <a:pt x="8325" y="39995"/>
                  </a:lnTo>
                  <a:lnTo>
                    <a:pt x="9978" y="40885"/>
                  </a:lnTo>
                  <a:cubicBezTo>
                    <a:pt x="16207" y="44445"/>
                    <a:pt x="24343" y="42919"/>
                    <a:pt x="28538" y="37580"/>
                  </a:cubicBezTo>
                  <a:lnTo>
                    <a:pt x="28538" y="37580"/>
                  </a:lnTo>
                  <a:lnTo>
                    <a:pt x="28538" y="37580"/>
                  </a:lnTo>
                  <a:lnTo>
                    <a:pt x="28538" y="37580"/>
                  </a:lnTo>
                  <a:close/>
                </a:path>
              </a:pathLst>
            </a:custGeom>
            <a:solidFill>
              <a:srgbClr val="DB857E"/>
            </a:solidFill>
            <a:ln w="12668"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CF3E2487-2C8F-4B90-BCE2-3B26B7C8F034}"/>
                </a:ext>
              </a:extLst>
            </p:cNvPr>
            <p:cNvSpPr/>
            <p:nvPr/>
          </p:nvSpPr>
          <p:spPr>
            <a:xfrm>
              <a:off x="8729314" y="5352103"/>
              <a:ext cx="164502" cy="292806"/>
            </a:xfrm>
            <a:custGeom>
              <a:avLst/>
              <a:gdLst>
                <a:gd name="connsiteX0" fmla="*/ 0 w 164502"/>
                <a:gd name="connsiteY0" fmla="*/ 43096 h 292806"/>
                <a:gd name="connsiteX1" fmla="*/ 59241 w 164502"/>
                <a:gd name="connsiteY1" fmla="*/ 266458 h 292806"/>
                <a:gd name="connsiteX2" fmla="*/ 120771 w 164502"/>
                <a:gd name="connsiteY2" fmla="*/ 291248 h 292806"/>
                <a:gd name="connsiteX3" fmla="*/ 164502 w 164502"/>
                <a:gd name="connsiteY3" fmla="*/ 235439 h 292806"/>
                <a:gd name="connsiteX4" fmla="*/ 96617 w 164502"/>
                <a:gd name="connsiteY4" fmla="*/ 0 h 292806"/>
                <a:gd name="connsiteX5" fmla="*/ 0 w 164502"/>
                <a:gd name="connsiteY5" fmla="*/ 43096 h 292806"/>
                <a:gd name="connsiteX6" fmla="*/ 0 w 164502"/>
                <a:gd name="connsiteY6" fmla="*/ 43096 h 292806"/>
                <a:gd name="connsiteX7" fmla="*/ 0 w 164502"/>
                <a:gd name="connsiteY7" fmla="*/ 43096 h 29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502" h="292806">
                  <a:moveTo>
                    <a:pt x="0" y="43096"/>
                  </a:moveTo>
                  <a:cubicBezTo>
                    <a:pt x="0" y="43096"/>
                    <a:pt x="48690" y="246499"/>
                    <a:pt x="59241" y="266458"/>
                  </a:cubicBezTo>
                  <a:cubicBezTo>
                    <a:pt x="69666" y="286544"/>
                    <a:pt x="88226" y="296969"/>
                    <a:pt x="120771" y="291248"/>
                  </a:cubicBezTo>
                  <a:cubicBezTo>
                    <a:pt x="153315" y="285655"/>
                    <a:pt x="164502" y="235439"/>
                    <a:pt x="164502" y="235439"/>
                  </a:cubicBezTo>
                  <a:lnTo>
                    <a:pt x="96617" y="0"/>
                  </a:lnTo>
                  <a:lnTo>
                    <a:pt x="0" y="43096"/>
                  </a:lnTo>
                  <a:lnTo>
                    <a:pt x="0" y="43096"/>
                  </a:lnTo>
                  <a:lnTo>
                    <a:pt x="0" y="43096"/>
                  </a:lnTo>
                  <a:close/>
                </a:path>
              </a:pathLst>
            </a:custGeom>
            <a:solidFill>
              <a:srgbClr val="EBA59B"/>
            </a:solidFill>
            <a:ln w="12668"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00C80181-031B-48AC-910E-F9839BACCC27}"/>
                </a:ext>
              </a:extLst>
            </p:cNvPr>
            <p:cNvSpPr/>
            <p:nvPr/>
          </p:nvSpPr>
          <p:spPr>
            <a:xfrm>
              <a:off x="8786593" y="5566312"/>
              <a:ext cx="193034" cy="257033"/>
            </a:xfrm>
            <a:custGeom>
              <a:avLst/>
              <a:gdLst>
                <a:gd name="connsiteX0" fmla="*/ 103537 w 193034"/>
                <a:gd name="connsiteY0" fmla="*/ 13094 h 257033"/>
                <a:gd name="connsiteX1" fmla="*/ 11624 w 193034"/>
                <a:gd name="connsiteY1" fmla="*/ 0 h 257033"/>
                <a:gd name="connsiteX2" fmla="*/ 1454 w 193034"/>
                <a:gd name="connsiteY2" fmla="*/ 45384 h 257033"/>
                <a:gd name="connsiteX3" fmla="*/ 129725 w 193034"/>
                <a:gd name="connsiteY3" fmla="*/ 255271 h 257033"/>
                <a:gd name="connsiteX4" fmla="*/ 153625 w 193034"/>
                <a:gd name="connsiteY4" fmla="*/ 250059 h 257033"/>
                <a:gd name="connsiteX5" fmla="*/ 193035 w 193034"/>
                <a:gd name="connsiteY5" fmla="*/ 236838 h 257033"/>
                <a:gd name="connsiteX6" fmla="*/ 103537 w 193034"/>
                <a:gd name="connsiteY6" fmla="*/ 13094 h 257033"/>
                <a:gd name="connsiteX7" fmla="*/ 103537 w 193034"/>
                <a:gd name="connsiteY7" fmla="*/ 13094 h 25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34" h="257033">
                  <a:moveTo>
                    <a:pt x="103537" y="13094"/>
                  </a:moveTo>
                  <a:lnTo>
                    <a:pt x="11624" y="0"/>
                  </a:lnTo>
                  <a:cubicBezTo>
                    <a:pt x="2598" y="12204"/>
                    <a:pt x="-2741" y="35468"/>
                    <a:pt x="1454" y="45384"/>
                  </a:cubicBezTo>
                  <a:cubicBezTo>
                    <a:pt x="144599" y="254763"/>
                    <a:pt x="129725" y="255271"/>
                    <a:pt x="129725" y="255271"/>
                  </a:cubicBezTo>
                  <a:cubicBezTo>
                    <a:pt x="132395" y="263153"/>
                    <a:pt x="148159" y="241541"/>
                    <a:pt x="153625" y="250059"/>
                  </a:cubicBezTo>
                  <a:lnTo>
                    <a:pt x="193035" y="236838"/>
                  </a:lnTo>
                  <a:cubicBezTo>
                    <a:pt x="135700" y="85557"/>
                    <a:pt x="105698" y="18942"/>
                    <a:pt x="103537" y="13094"/>
                  </a:cubicBezTo>
                  <a:lnTo>
                    <a:pt x="103537" y="13094"/>
                  </a:lnTo>
                  <a:close/>
                </a:path>
              </a:pathLst>
            </a:custGeom>
            <a:solidFill>
              <a:srgbClr val="EBA59B"/>
            </a:solidFill>
            <a:ln w="1266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2AFC1B2-78C8-4A7D-9540-76CF80D3C782}"/>
                </a:ext>
              </a:extLst>
            </p:cNvPr>
            <p:cNvSpPr/>
            <p:nvPr/>
          </p:nvSpPr>
          <p:spPr>
            <a:xfrm>
              <a:off x="8314499" y="5830610"/>
              <a:ext cx="500499" cy="771279"/>
            </a:xfrm>
            <a:custGeom>
              <a:avLst/>
              <a:gdLst>
                <a:gd name="connsiteX0" fmla="*/ 55046 w 500499"/>
                <a:gd name="connsiteY0" fmla="*/ 0 h 771279"/>
                <a:gd name="connsiteX1" fmla="*/ 0 w 500499"/>
                <a:gd name="connsiteY1" fmla="*/ 730345 h 771279"/>
                <a:gd name="connsiteX2" fmla="*/ 68140 w 500499"/>
                <a:gd name="connsiteY2" fmla="*/ 764288 h 771279"/>
                <a:gd name="connsiteX3" fmla="*/ 136280 w 500499"/>
                <a:gd name="connsiteY3" fmla="*/ 730345 h 771279"/>
                <a:gd name="connsiteX4" fmla="*/ 264933 w 500499"/>
                <a:gd name="connsiteY4" fmla="*/ 73988 h 771279"/>
                <a:gd name="connsiteX5" fmla="*/ 264933 w 500499"/>
                <a:gd name="connsiteY5" fmla="*/ 73988 h 771279"/>
                <a:gd name="connsiteX6" fmla="*/ 294681 w 500499"/>
                <a:gd name="connsiteY6" fmla="*/ 97888 h 771279"/>
                <a:gd name="connsiteX7" fmla="*/ 359134 w 500499"/>
                <a:gd name="connsiteY7" fmla="*/ 393331 h 771279"/>
                <a:gd name="connsiteX8" fmla="*/ 356719 w 500499"/>
                <a:gd name="connsiteY8" fmla="*/ 734413 h 771279"/>
                <a:gd name="connsiteX9" fmla="*/ 419265 w 500499"/>
                <a:gd name="connsiteY9" fmla="*/ 771280 h 771279"/>
                <a:gd name="connsiteX10" fmla="*/ 474693 w 500499"/>
                <a:gd name="connsiteY10" fmla="*/ 734413 h 771279"/>
                <a:gd name="connsiteX11" fmla="*/ 500499 w 500499"/>
                <a:gd name="connsiteY11" fmla="*/ 385704 h 771279"/>
                <a:gd name="connsiteX12" fmla="*/ 474693 w 500499"/>
                <a:gd name="connsiteY12" fmla="*/ 127 h 771279"/>
                <a:gd name="connsiteX13" fmla="*/ 55046 w 500499"/>
                <a:gd name="connsiteY13" fmla="*/ 127 h 771279"/>
                <a:gd name="connsiteX14" fmla="*/ 55046 w 500499"/>
                <a:gd name="connsiteY14" fmla="*/ 0 h 771279"/>
                <a:gd name="connsiteX15" fmla="*/ 55046 w 500499"/>
                <a:gd name="connsiteY15" fmla="*/ 0 h 77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499" h="771279">
                  <a:moveTo>
                    <a:pt x="55046" y="0"/>
                  </a:moveTo>
                  <a:lnTo>
                    <a:pt x="0" y="730345"/>
                  </a:lnTo>
                  <a:lnTo>
                    <a:pt x="68140" y="764288"/>
                  </a:lnTo>
                  <a:lnTo>
                    <a:pt x="136280" y="730345"/>
                  </a:lnTo>
                  <a:lnTo>
                    <a:pt x="264933" y="73988"/>
                  </a:lnTo>
                  <a:lnTo>
                    <a:pt x="264933" y="73988"/>
                  </a:lnTo>
                  <a:cubicBezTo>
                    <a:pt x="279298" y="73988"/>
                    <a:pt x="291630" y="83904"/>
                    <a:pt x="294681" y="97888"/>
                  </a:cubicBezTo>
                  <a:lnTo>
                    <a:pt x="359134" y="393331"/>
                  </a:lnTo>
                  <a:lnTo>
                    <a:pt x="356719" y="734413"/>
                  </a:lnTo>
                  <a:lnTo>
                    <a:pt x="419265" y="771280"/>
                  </a:lnTo>
                  <a:lnTo>
                    <a:pt x="474693" y="734413"/>
                  </a:lnTo>
                  <a:lnTo>
                    <a:pt x="500499" y="385704"/>
                  </a:lnTo>
                  <a:lnTo>
                    <a:pt x="474693" y="127"/>
                  </a:lnTo>
                  <a:lnTo>
                    <a:pt x="55046" y="127"/>
                  </a:lnTo>
                  <a:lnTo>
                    <a:pt x="55046" y="0"/>
                  </a:lnTo>
                  <a:lnTo>
                    <a:pt x="55046" y="0"/>
                  </a:lnTo>
                  <a:close/>
                </a:path>
              </a:pathLst>
            </a:custGeom>
            <a:solidFill>
              <a:schemeClr val="accent2"/>
            </a:solidFill>
            <a:ln w="1266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7142D8C-F20E-43CF-8DA7-5C92A1AF6BC1}"/>
                </a:ext>
              </a:extLst>
            </p:cNvPr>
            <p:cNvSpPr/>
            <p:nvPr/>
          </p:nvSpPr>
          <p:spPr>
            <a:xfrm>
              <a:off x="8314753" y="5830482"/>
              <a:ext cx="479014" cy="735557"/>
            </a:xfrm>
            <a:custGeom>
              <a:avLst/>
              <a:gdLst>
                <a:gd name="connsiteX0" fmla="*/ 55427 w 479014"/>
                <a:gd name="connsiteY0" fmla="*/ 18306 h 735557"/>
                <a:gd name="connsiteX1" fmla="*/ 55936 w 479014"/>
                <a:gd name="connsiteY1" fmla="*/ 0 h 735557"/>
                <a:gd name="connsiteX2" fmla="*/ 476599 w 479014"/>
                <a:gd name="connsiteY2" fmla="*/ 0 h 735557"/>
                <a:gd name="connsiteX3" fmla="*/ 479015 w 479014"/>
                <a:gd name="connsiteY3" fmla="*/ 32417 h 735557"/>
                <a:gd name="connsiteX4" fmla="*/ 319343 w 479014"/>
                <a:gd name="connsiteY4" fmla="*/ 63436 h 735557"/>
                <a:gd name="connsiteX5" fmla="*/ 406680 w 479014"/>
                <a:gd name="connsiteY5" fmla="*/ 200479 h 735557"/>
                <a:gd name="connsiteX6" fmla="*/ 414434 w 479014"/>
                <a:gd name="connsiteY6" fmla="*/ 735557 h 735557"/>
                <a:gd name="connsiteX7" fmla="*/ 358880 w 479014"/>
                <a:gd name="connsiteY7" fmla="*/ 735557 h 735557"/>
                <a:gd name="connsiteX8" fmla="*/ 361295 w 479014"/>
                <a:gd name="connsiteY8" fmla="*/ 394094 h 735557"/>
                <a:gd name="connsiteX9" fmla="*/ 299003 w 479014"/>
                <a:gd name="connsiteY9" fmla="*/ 109711 h 735557"/>
                <a:gd name="connsiteX10" fmla="*/ 266586 w 479014"/>
                <a:gd name="connsiteY10" fmla="*/ 74242 h 735557"/>
                <a:gd name="connsiteX11" fmla="*/ 242558 w 479014"/>
                <a:gd name="connsiteY11" fmla="*/ 69284 h 735557"/>
                <a:gd name="connsiteX12" fmla="*/ 104117 w 479014"/>
                <a:gd name="connsiteY12" fmla="*/ 63691 h 735557"/>
                <a:gd name="connsiteX13" fmla="*/ 87591 w 479014"/>
                <a:gd name="connsiteY13" fmla="*/ 464014 h 735557"/>
                <a:gd name="connsiteX14" fmla="*/ 43605 w 479014"/>
                <a:gd name="connsiteY14" fmla="*/ 731489 h 735557"/>
                <a:gd name="connsiteX15" fmla="*/ 0 w 479014"/>
                <a:gd name="connsiteY15" fmla="*/ 731489 h 735557"/>
                <a:gd name="connsiteX16" fmla="*/ 55427 w 479014"/>
                <a:gd name="connsiteY16" fmla="*/ 18306 h 735557"/>
                <a:gd name="connsiteX17" fmla="*/ 55427 w 479014"/>
                <a:gd name="connsiteY17" fmla="*/ 18306 h 735557"/>
                <a:gd name="connsiteX18" fmla="*/ 55427 w 479014"/>
                <a:gd name="connsiteY18" fmla="*/ 18306 h 7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9014" h="735557">
                  <a:moveTo>
                    <a:pt x="55427" y="18306"/>
                  </a:moveTo>
                  <a:cubicBezTo>
                    <a:pt x="55300" y="13094"/>
                    <a:pt x="55427" y="7246"/>
                    <a:pt x="55936" y="0"/>
                  </a:cubicBezTo>
                  <a:lnTo>
                    <a:pt x="476599" y="0"/>
                  </a:lnTo>
                  <a:lnTo>
                    <a:pt x="479015" y="32417"/>
                  </a:lnTo>
                  <a:cubicBezTo>
                    <a:pt x="479015" y="32417"/>
                    <a:pt x="414180" y="52758"/>
                    <a:pt x="319343" y="63436"/>
                  </a:cubicBezTo>
                  <a:lnTo>
                    <a:pt x="406680" y="200479"/>
                  </a:lnTo>
                  <a:lnTo>
                    <a:pt x="414434" y="735557"/>
                  </a:lnTo>
                  <a:lnTo>
                    <a:pt x="358880" y="735557"/>
                  </a:lnTo>
                  <a:lnTo>
                    <a:pt x="361295" y="394094"/>
                  </a:lnTo>
                  <a:cubicBezTo>
                    <a:pt x="361295" y="394094"/>
                    <a:pt x="306122" y="142382"/>
                    <a:pt x="299003" y="109711"/>
                  </a:cubicBezTo>
                  <a:cubicBezTo>
                    <a:pt x="291884" y="77039"/>
                    <a:pt x="266586" y="74242"/>
                    <a:pt x="266586" y="74242"/>
                  </a:cubicBezTo>
                  <a:cubicBezTo>
                    <a:pt x="259975" y="73861"/>
                    <a:pt x="251076" y="71700"/>
                    <a:pt x="242558" y="69284"/>
                  </a:cubicBezTo>
                  <a:cubicBezTo>
                    <a:pt x="199081" y="70937"/>
                    <a:pt x="152298" y="69666"/>
                    <a:pt x="104117" y="63691"/>
                  </a:cubicBezTo>
                  <a:lnTo>
                    <a:pt x="87591" y="464014"/>
                  </a:lnTo>
                  <a:lnTo>
                    <a:pt x="43605" y="731489"/>
                  </a:lnTo>
                  <a:lnTo>
                    <a:pt x="0" y="731489"/>
                  </a:lnTo>
                  <a:lnTo>
                    <a:pt x="55427" y="18306"/>
                  </a:lnTo>
                  <a:lnTo>
                    <a:pt x="55427" y="18306"/>
                  </a:lnTo>
                  <a:lnTo>
                    <a:pt x="55427" y="18306"/>
                  </a:lnTo>
                  <a:close/>
                </a:path>
              </a:pathLst>
            </a:custGeom>
            <a:solidFill>
              <a:schemeClr val="accent6">
                <a:lumMod val="10000"/>
              </a:schemeClr>
            </a:solidFill>
            <a:ln w="1266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33CB188-90C0-4A5A-9133-92F3FB1B553C}"/>
                </a:ext>
              </a:extLst>
            </p:cNvPr>
            <p:cNvSpPr/>
            <p:nvPr/>
          </p:nvSpPr>
          <p:spPr>
            <a:xfrm>
              <a:off x="8278903" y="5166625"/>
              <a:ext cx="572071" cy="692494"/>
            </a:xfrm>
            <a:custGeom>
              <a:avLst/>
              <a:gdLst>
                <a:gd name="connsiteX0" fmla="*/ 101447 w 572071"/>
                <a:gd name="connsiteY0" fmla="*/ 223871 h 692494"/>
                <a:gd name="connsiteX1" fmla="*/ 0 w 572071"/>
                <a:gd name="connsiteY1" fmla="*/ 167553 h 692494"/>
                <a:gd name="connsiteX2" fmla="*/ 51995 w 572071"/>
                <a:gd name="connsiteY2" fmla="*/ 69793 h 692494"/>
                <a:gd name="connsiteX3" fmla="*/ 173274 w 572071"/>
                <a:gd name="connsiteY3" fmla="*/ 0 h 692494"/>
                <a:gd name="connsiteX4" fmla="*/ 204929 w 572071"/>
                <a:gd name="connsiteY4" fmla="*/ 0 h 692494"/>
                <a:gd name="connsiteX5" fmla="*/ 217896 w 572071"/>
                <a:gd name="connsiteY5" fmla="*/ 0 h 692494"/>
                <a:gd name="connsiteX6" fmla="*/ 410621 w 572071"/>
                <a:gd name="connsiteY6" fmla="*/ 0 h 692494"/>
                <a:gd name="connsiteX7" fmla="*/ 504059 w 572071"/>
                <a:gd name="connsiteY7" fmla="*/ 52503 h 692494"/>
                <a:gd name="connsiteX8" fmla="*/ 504440 w 572071"/>
                <a:gd name="connsiteY8" fmla="*/ 51995 h 692494"/>
                <a:gd name="connsiteX9" fmla="*/ 506474 w 572071"/>
                <a:gd name="connsiteY9" fmla="*/ 56444 h 692494"/>
                <a:gd name="connsiteX10" fmla="*/ 513339 w 572071"/>
                <a:gd name="connsiteY10" fmla="*/ 71954 h 692494"/>
                <a:gd name="connsiteX11" fmla="*/ 572072 w 572071"/>
                <a:gd name="connsiteY11" fmla="*/ 202895 h 692494"/>
                <a:gd name="connsiteX12" fmla="*/ 567877 w 572071"/>
                <a:gd name="connsiteY12" fmla="*/ 204802 h 692494"/>
                <a:gd name="connsiteX13" fmla="*/ 519950 w 572071"/>
                <a:gd name="connsiteY13" fmla="*/ 218786 h 692494"/>
                <a:gd name="connsiteX14" fmla="*/ 519950 w 572071"/>
                <a:gd name="connsiteY14" fmla="*/ 659789 h 692494"/>
                <a:gd name="connsiteX15" fmla="*/ 473676 w 572071"/>
                <a:gd name="connsiteY15" fmla="*/ 670468 h 692494"/>
                <a:gd name="connsiteX16" fmla="*/ 83141 w 572071"/>
                <a:gd name="connsiteY16" fmla="*/ 669705 h 692494"/>
                <a:gd name="connsiteX17" fmla="*/ 76912 w 572071"/>
                <a:gd name="connsiteY17" fmla="*/ 668180 h 692494"/>
                <a:gd name="connsiteX18" fmla="*/ 110219 w 572071"/>
                <a:gd name="connsiteY18" fmla="*/ 395492 h 692494"/>
                <a:gd name="connsiteX19" fmla="*/ 101447 w 572071"/>
                <a:gd name="connsiteY19" fmla="*/ 223871 h 692494"/>
                <a:gd name="connsiteX20" fmla="*/ 101447 w 572071"/>
                <a:gd name="connsiteY20" fmla="*/ 223871 h 692494"/>
                <a:gd name="connsiteX21" fmla="*/ 101447 w 572071"/>
                <a:gd name="connsiteY21" fmla="*/ 223871 h 69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071" h="692494">
                  <a:moveTo>
                    <a:pt x="101447" y="223871"/>
                  </a:moveTo>
                  <a:lnTo>
                    <a:pt x="0" y="167553"/>
                  </a:lnTo>
                  <a:lnTo>
                    <a:pt x="51995" y="69793"/>
                  </a:lnTo>
                  <a:cubicBezTo>
                    <a:pt x="77039" y="26697"/>
                    <a:pt x="123313" y="0"/>
                    <a:pt x="173274" y="0"/>
                  </a:cubicBezTo>
                  <a:lnTo>
                    <a:pt x="204929" y="0"/>
                  </a:lnTo>
                  <a:lnTo>
                    <a:pt x="217896" y="0"/>
                  </a:lnTo>
                  <a:lnTo>
                    <a:pt x="410621" y="0"/>
                  </a:lnTo>
                  <a:cubicBezTo>
                    <a:pt x="450157" y="0"/>
                    <a:pt x="484863" y="21103"/>
                    <a:pt x="504059" y="52503"/>
                  </a:cubicBezTo>
                  <a:lnTo>
                    <a:pt x="504440" y="51995"/>
                  </a:lnTo>
                  <a:lnTo>
                    <a:pt x="506474" y="56444"/>
                  </a:lnTo>
                  <a:cubicBezTo>
                    <a:pt x="509271" y="61402"/>
                    <a:pt x="511432" y="66615"/>
                    <a:pt x="513339" y="71954"/>
                  </a:cubicBezTo>
                  <a:lnTo>
                    <a:pt x="572072" y="202895"/>
                  </a:lnTo>
                  <a:lnTo>
                    <a:pt x="567877" y="204802"/>
                  </a:lnTo>
                  <a:cubicBezTo>
                    <a:pt x="552622" y="211921"/>
                    <a:pt x="536476" y="216625"/>
                    <a:pt x="519950" y="218786"/>
                  </a:cubicBezTo>
                  <a:lnTo>
                    <a:pt x="519950" y="659789"/>
                  </a:lnTo>
                  <a:lnTo>
                    <a:pt x="473676" y="670468"/>
                  </a:lnTo>
                  <a:cubicBezTo>
                    <a:pt x="345150" y="700089"/>
                    <a:pt x="211540" y="699834"/>
                    <a:pt x="83141" y="669705"/>
                  </a:cubicBezTo>
                  <a:lnTo>
                    <a:pt x="76912" y="668180"/>
                  </a:lnTo>
                  <a:lnTo>
                    <a:pt x="110219" y="395492"/>
                  </a:lnTo>
                  <a:lnTo>
                    <a:pt x="101447" y="223871"/>
                  </a:lnTo>
                  <a:lnTo>
                    <a:pt x="101447" y="223871"/>
                  </a:lnTo>
                  <a:lnTo>
                    <a:pt x="101447" y="223871"/>
                  </a:lnTo>
                  <a:close/>
                </a:path>
              </a:pathLst>
            </a:custGeom>
            <a:solidFill>
              <a:schemeClr val="accent5"/>
            </a:solidFill>
            <a:ln w="1266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E00346E-CF81-4797-987A-72234B43A07E}"/>
                </a:ext>
              </a:extLst>
            </p:cNvPr>
            <p:cNvSpPr/>
            <p:nvPr/>
          </p:nvSpPr>
          <p:spPr>
            <a:xfrm>
              <a:off x="8393190" y="5166498"/>
              <a:ext cx="193106" cy="64256"/>
            </a:xfrm>
            <a:custGeom>
              <a:avLst/>
              <a:gdLst>
                <a:gd name="connsiteX0" fmla="*/ 193106 w 193106"/>
                <a:gd name="connsiteY0" fmla="*/ 45893 h 64256"/>
                <a:gd name="connsiteX1" fmla="*/ 84285 w 193106"/>
                <a:gd name="connsiteY1" fmla="*/ 61911 h 64256"/>
                <a:gd name="connsiteX2" fmla="*/ 0 w 193106"/>
                <a:gd name="connsiteY2" fmla="*/ 15382 h 64256"/>
                <a:gd name="connsiteX3" fmla="*/ 60131 w 193106"/>
                <a:gd name="connsiteY3" fmla="*/ 0 h 64256"/>
                <a:gd name="connsiteX4" fmla="*/ 193106 w 193106"/>
                <a:gd name="connsiteY4" fmla="*/ 0 h 64256"/>
                <a:gd name="connsiteX5" fmla="*/ 193106 w 193106"/>
                <a:gd name="connsiteY5" fmla="*/ 45893 h 64256"/>
                <a:gd name="connsiteX6" fmla="*/ 193106 w 193106"/>
                <a:gd name="connsiteY6" fmla="*/ 45893 h 64256"/>
                <a:gd name="connsiteX7" fmla="*/ 193106 w 193106"/>
                <a:gd name="connsiteY7" fmla="*/ 45893 h 6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106" h="64256">
                  <a:moveTo>
                    <a:pt x="193106" y="45893"/>
                  </a:moveTo>
                  <a:cubicBezTo>
                    <a:pt x="193106" y="45893"/>
                    <a:pt x="144925" y="72081"/>
                    <a:pt x="84285" y="61911"/>
                  </a:cubicBezTo>
                  <a:cubicBezTo>
                    <a:pt x="23646" y="51614"/>
                    <a:pt x="0" y="15382"/>
                    <a:pt x="0" y="15382"/>
                  </a:cubicBezTo>
                  <a:cubicBezTo>
                    <a:pt x="0" y="15382"/>
                    <a:pt x="18561" y="0"/>
                    <a:pt x="60131" y="0"/>
                  </a:cubicBezTo>
                  <a:cubicBezTo>
                    <a:pt x="101702" y="0"/>
                    <a:pt x="193106" y="0"/>
                    <a:pt x="193106" y="0"/>
                  </a:cubicBezTo>
                  <a:lnTo>
                    <a:pt x="193106" y="45893"/>
                  </a:lnTo>
                  <a:lnTo>
                    <a:pt x="193106" y="45893"/>
                  </a:lnTo>
                  <a:lnTo>
                    <a:pt x="193106" y="45893"/>
                  </a:lnTo>
                  <a:close/>
                </a:path>
              </a:pathLst>
            </a:custGeom>
            <a:solidFill>
              <a:srgbClr val="571137"/>
            </a:solidFill>
            <a:ln w="1266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5E8A29F-DF74-4D00-B439-B8EC6DCBFAEE}"/>
                </a:ext>
              </a:extLst>
            </p:cNvPr>
            <p:cNvSpPr/>
            <p:nvPr/>
          </p:nvSpPr>
          <p:spPr>
            <a:xfrm>
              <a:off x="8278903" y="5230824"/>
              <a:ext cx="314505" cy="628296"/>
            </a:xfrm>
            <a:custGeom>
              <a:avLst/>
              <a:gdLst>
                <a:gd name="connsiteX0" fmla="*/ 63945 w 314505"/>
                <a:gd name="connsiteY0" fmla="*/ 0 h 628296"/>
                <a:gd name="connsiteX1" fmla="*/ 129161 w 314505"/>
                <a:gd name="connsiteY1" fmla="*/ 116067 h 628296"/>
                <a:gd name="connsiteX2" fmla="*/ 163867 w 314505"/>
                <a:gd name="connsiteY2" fmla="*/ 64072 h 628296"/>
                <a:gd name="connsiteX3" fmla="*/ 295825 w 314505"/>
                <a:gd name="connsiteY3" fmla="*/ 246245 h 628296"/>
                <a:gd name="connsiteX4" fmla="*/ 314385 w 314505"/>
                <a:gd name="connsiteY4" fmla="*/ 627626 h 628296"/>
                <a:gd name="connsiteX5" fmla="*/ 85429 w 314505"/>
                <a:gd name="connsiteY5" fmla="*/ 605633 h 628296"/>
                <a:gd name="connsiteX6" fmla="*/ 79327 w 314505"/>
                <a:gd name="connsiteY6" fmla="*/ 604108 h 628296"/>
                <a:gd name="connsiteX7" fmla="*/ 112507 w 314505"/>
                <a:gd name="connsiteY7" fmla="*/ 332056 h 628296"/>
                <a:gd name="connsiteX8" fmla="*/ 103609 w 314505"/>
                <a:gd name="connsiteY8" fmla="*/ 160689 h 628296"/>
                <a:gd name="connsiteX9" fmla="*/ 103609 w 314505"/>
                <a:gd name="connsiteY9" fmla="*/ 160689 h 628296"/>
                <a:gd name="connsiteX10" fmla="*/ 11696 w 314505"/>
                <a:gd name="connsiteY10" fmla="*/ 116448 h 628296"/>
                <a:gd name="connsiteX11" fmla="*/ 0 w 314505"/>
                <a:gd name="connsiteY11" fmla="*/ 105007 h 628296"/>
                <a:gd name="connsiteX12" fmla="*/ 49325 w 314505"/>
                <a:gd name="connsiteY12" fmla="*/ 15637 h 628296"/>
                <a:gd name="connsiteX13" fmla="*/ 58351 w 314505"/>
                <a:gd name="connsiteY13" fmla="*/ 890 h 628296"/>
                <a:gd name="connsiteX14" fmla="*/ 63945 w 314505"/>
                <a:gd name="connsiteY14" fmla="*/ 0 h 628296"/>
                <a:gd name="connsiteX15" fmla="*/ 63945 w 314505"/>
                <a:gd name="connsiteY15" fmla="*/ 0 h 62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4505" h="628296">
                  <a:moveTo>
                    <a:pt x="63945" y="0"/>
                  </a:moveTo>
                  <a:cubicBezTo>
                    <a:pt x="126619" y="47037"/>
                    <a:pt x="129161" y="116067"/>
                    <a:pt x="129161" y="116067"/>
                  </a:cubicBezTo>
                  <a:lnTo>
                    <a:pt x="163867" y="64072"/>
                  </a:lnTo>
                  <a:cubicBezTo>
                    <a:pt x="163867" y="64072"/>
                    <a:pt x="274467" y="172766"/>
                    <a:pt x="295825" y="246245"/>
                  </a:cubicBezTo>
                  <a:cubicBezTo>
                    <a:pt x="317182" y="319597"/>
                    <a:pt x="314385" y="626355"/>
                    <a:pt x="314385" y="627626"/>
                  </a:cubicBezTo>
                  <a:cubicBezTo>
                    <a:pt x="237601" y="630677"/>
                    <a:pt x="160562" y="623304"/>
                    <a:pt x="85429" y="605633"/>
                  </a:cubicBezTo>
                  <a:lnTo>
                    <a:pt x="79327" y="604108"/>
                  </a:lnTo>
                  <a:lnTo>
                    <a:pt x="112507" y="332056"/>
                  </a:lnTo>
                  <a:lnTo>
                    <a:pt x="103609" y="160689"/>
                  </a:lnTo>
                  <a:lnTo>
                    <a:pt x="103609" y="160689"/>
                  </a:lnTo>
                  <a:cubicBezTo>
                    <a:pt x="64708" y="153442"/>
                    <a:pt x="37630" y="141747"/>
                    <a:pt x="11696" y="116448"/>
                  </a:cubicBezTo>
                  <a:lnTo>
                    <a:pt x="0" y="105007"/>
                  </a:lnTo>
                  <a:lnTo>
                    <a:pt x="49325" y="15637"/>
                  </a:lnTo>
                  <a:cubicBezTo>
                    <a:pt x="53012" y="9916"/>
                    <a:pt x="55936" y="4958"/>
                    <a:pt x="58351" y="890"/>
                  </a:cubicBezTo>
                  <a:cubicBezTo>
                    <a:pt x="60640" y="636"/>
                    <a:pt x="61784" y="381"/>
                    <a:pt x="63945" y="0"/>
                  </a:cubicBezTo>
                  <a:lnTo>
                    <a:pt x="63945" y="0"/>
                  </a:lnTo>
                  <a:close/>
                </a:path>
              </a:pathLst>
            </a:custGeom>
            <a:solidFill>
              <a:schemeClr val="tx2"/>
            </a:solidFill>
            <a:ln w="1266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9E568E-112B-4F96-A687-A37FD48E2106}"/>
                </a:ext>
              </a:extLst>
            </p:cNvPr>
            <p:cNvSpPr/>
            <p:nvPr/>
          </p:nvSpPr>
          <p:spPr>
            <a:xfrm>
              <a:off x="8300312" y="6623247"/>
              <a:ext cx="228903" cy="99921"/>
            </a:xfrm>
            <a:custGeom>
              <a:avLst/>
              <a:gdLst>
                <a:gd name="connsiteX0" fmla="*/ 228777 w 228903"/>
                <a:gd name="connsiteY0" fmla="*/ 99922 h 99921"/>
                <a:gd name="connsiteX1" fmla="*/ 15585 w 228903"/>
                <a:gd name="connsiteY1" fmla="*/ 99922 h 99921"/>
                <a:gd name="connsiteX2" fmla="*/ 75 w 228903"/>
                <a:gd name="connsiteY2" fmla="*/ 82506 h 99921"/>
                <a:gd name="connsiteX3" fmla="*/ 8211 w 228903"/>
                <a:gd name="connsiteY3" fmla="*/ 0 h 99921"/>
                <a:gd name="connsiteX4" fmla="*/ 109913 w 228903"/>
                <a:gd name="connsiteY4" fmla="*/ 0 h 99921"/>
                <a:gd name="connsiteX5" fmla="*/ 149831 w 228903"/>
                <a:gd name="connsiteY5" fmla="*/ 41825 h 99921"/>
                <a:gd name="connsiteX6" fmla="*/ 212632 w 228903"/>
                <a:gd name="connsiteY6" fmla="*/ 63564 h 99921"/>
                <a:gd name="connsiteX7" fmla="*/ 228904 w 228903"/>
                <a:gd name="connsiteY7" fmla="*/ 86573 h 99921"/>
                <a:gd name="connsiteX8" fmla="*/ 228904 w 228903"/>
                <a:gd name="connsiteY8" fmla="*/ 99922 h 99921"/>
                <a:gd name="connsiteX9" fmla="*/ 228777 w 228903"/>
                <a:gd name="connsiteY9" fmla="*/ 99922 h 99921"/>
                <a:gd name="connsiteX10" fmla="*/ 228777 w 228903"/>
                <a:gd name="connsiteY10" fmla="*/ 99922 h 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903" h="99921">
                  <a:moveTo>
                    <a:pt x="228777" y="99922"/>
                  </a:moveTo>
                  <a:lnTo>
                    <a:pt x="15585" y="99922"/>
                  </a:lnTo>
                  <a:cubicBezTo>
                    <a:pt x="6304" y="99922"/>
                    <a:pt x="-815" y="91913"/>
                    <a:pt x="75" y="82506"/>
                  </a:cubicBezTo>
                  <a:lnTo>
                    <a:pt x="8211" y="0"/>
                  </a:lnTo>
                  <a:lnTo>
                    <a:pt x="109913" y="0"/>
                  </a:lnTo>
                  <a:lnTo>
                    <a:pt x="149831" y="41825"/>
                  </a:lnTo>
                  <a:lnTo>
                    <a:pt x="212632" y="63564"/>
                  </a:lnTo>
                  <a:cubicBezTo>
                    <a:pt x="222293" y="66869"/>
                    <a:pt x="228904" y="76149"/>
                    <a:pt x="228904" y="86573"/>
                  </a:cubicBezTo>
                  <a:lnTo>
                    <a:pt x="228904" y="99922"/>
                  </a:lnTo>
                  <a:lnTo>
                    <a:pt x="228777" y="99922"/>
                  </a:lnTo>
                  <a:lnTo>
                    <a:pt x="228777" y="99922"/>
                  </a:lnTo>
                  <a:close/>
                </a:path>
              </a:pathLst>
            </a:custGeom>
            <a:solidFill>
              <a:schemeClr val="accent5"/>
            </a:solidFill>
            <a:ln w="1266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674B447-4D83-4CEE-BC7E-A9EFC2DE8259}"/>
                </a:ext>
              </a:extLst>
            </p:cNvPr>
            <p:cNvSpPr/>
            <p:nvPr/>
          </p:nvSpPr>
          <p:spPr>
            <a:xfrm>
              <a:off x="8672107" y="6623247"/>
              <a:ext cx="214590" cy="99921"/>
            </a:xfrm>
            <a:custGeom>
              <a:avLst/>
              <a:gdLst>
                <a:gd name="connsiteX0" fmla="*/ 214591 w 214590"/>
                <a:gd name="connsiteY0" fmla="*/ 99922 h 99921"/>
                <a:gd name="connsiteX1" fmla="*/ 0 w 214590"/>
                <a:gd name="connsiteY1" fmla="*/ 99922 h 99921"/>
                <a:gd name="connsiteX2" fmla="*/ 0 w 214590"/>
                <a:gd name="connsiteY2" fmla="*/ 0 h 99921"/>
                <a:gd name="connsiteX3" fmla="*/ 98905 w 214590"/>
                <a:gd name="connsiteY3" fmla="*/ 0 h 99921"/>
                <a:gd name="connsiteX4" fmla="*/ 131831 w 214590"/>
                <a:gd name="connsiteY4" fmla="*/ 39282 h 99921"/>
                <a:gd name="connsiteX5" fmla="*/ 198318 w 214590"/>
                <a:gd name="connsiteY5" fmla="*/ 61275 h 99921"/>
                <a:gd name="connsiteX6" fmla="*/ 214591 w 214590"/>
                <a:gd name="connsiteY6" fmla="*/ 84540 h 99921"/>
                <a:gd name="connsiteX7" fmla="*/ 214591 w 214590"/>
                <a:gd name="connsiteY7" fmla="*/ 99922 h 99921"/>
                <a:gd name="connsiteX8" fmla="*/ 214591 w 214590"/>
                <a:gd name="connsiteY8" fmla="*/ 99922 h 99921"/>
                <a:gd name="connsiteX9" fmla="*/ 214591 w 214590"/>
                <a:gd name="connsiteY9" fmla="*/ 99922 h 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590" h="99921">
                  <a:moveTo>
                    <a:pt x="214591" y="99922"/>
                  </a:moveTo>
                  <a:lnTo>
                    <a:pt x="0" y="99922"/>
                  </a:lnTo>
                  <a:lnTo>
                    <a:pt x="0" y="0"/>
                  </a:lnTo>
                  <a:lnTo>
                    <a:pt x="98905" y="0"/>
                  </a:lnTo>
                  <a:lnTo>
                    <a:pt x="131831" y="39282"/>
                  </a:lnTo>
                  <a:lnTo>
                    <a:pt x="198318" y="61275"/>
                  </a:lnTo>
                  <a:cubicBezTo>
                    <a:pt x="207980" y="64454"/>
                    <a:pt x="214591" y="73861"/>
                    <a:pt x="214591" y="84540"/>
                  </a:cubicBezTo>
                  <a:lnTo>
                    <a:pt x="214591" y="99922"/>
                  </a:lnTo>
                  <a:lnTo>
                    <a:pt x="214591" y="99922"/>
                  </a:lnTo>
                  <a:lnTo>
                    <a:pt x="214591" y="99922"/>
                  </a:lnTo>
                  <a:close/>
                </a:path>
              </a:pathLst>
            </a:custGeom>
            <a:solidFill>
              <a:schemeClr val="accent5"/>
            </a:solidFill>
            <a:ln w="1266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D82003A-BD0F-48AC-8378-4D5ACE66F4D5}"/>
                </a:ext>
              </a:extLst>
            </p:cNvPr>
            <p:cNvSpPr/>
            <p:nvPr/>
          </p:nvSpPr>
          <p:spPr>
            <a:xfrm>
              <a:off x="8672107" y="6566040"/>
              <a:ext cx="114414" cy="57080"/>
            </a:xfrm>
            <a:custGeom>
              <a:avLst/>
              <a:gdLst>
                <a:gd name="connsiteX0" fmla="*/ 0 w 114414"/>
                <a:gd name="connsiteY0" fmla="*/ 0 h 57080"/>
                <a:gd name="connsiteX1" fmla="*/ 114414 w 114414"/>
                <a:gd name="connsiteY1" fmla="*/ 0 h 57080"/>
                <a:gd name="connsiteX2" fmla="*/ 114414 w 114414"/>
                <a:gd name="connsiteY2" fmla="*/ 57080 h 57080"/>
                <a:gd name="connsiteX3" fmla="*/ 0 w 114414"/>
                <a:gd name="connsiteY3" fmla="*/ 57080 h 57080"/>
                <a:gd name="connsiteX4" fmla="*/ 0 w 114414"/>
                <a:gd name="connsiteY4" fmla="*/ 0 h 5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14" h="57080">
                  <a:moveTo>
                    <a:pt x="0" y="0"/>
                  </a:moveTo>
                  <a:lnTo>
                    <a:pt x="114414" y="0"/>
                  </a:lnTo>
                  <a:lnTo>
                    <a:pt x="114414" y="57080"/>
                  </a:lnTo>
                  <a:lnTo>
                    <a:pt x="0" y="57080"/>
                  </a:lnTo>
                  <a:lnTo>
                    <a:pt x="0" y="0"/>
                  </a:lnTo>
                  <a:close/>
                </a:path>
              </a:pathLst>
            </a:custGeom>
            <a:solidFill>
              <a:srgbClr val="282828"/>
            </a:solidFill>
            <a:ln w="1266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55BA9C3-9369-49BF-B365-E73A68CE285F}"/>
                </a:ext>
              </a:extLst>
            </p:cNvPr>
            <p:cNvSpPr/>
            <p:nvPr/>
          </p:nvSpPr>
          <p:spPr>
            <a:xfrm>
              <a:off x="8307507" y="6558921"/>
              <a:ext cx="143017" cy="64199"/>
            </a:xfrm>
            <a:custGeom>
              <a:avLst/>
              <a:gdLst>
                <a:gd name="connsiteX0" fmla="*/ 130178 w 143017"/>
                <a:gd name="connsiteY0" fmla="*/ 64199 h 64199"/>
                <a:gd name="connsiteX1" fmla="*/ 0 w 143017"/>
                <a:gd name="connsiteY1" fmla="*/ 64199 h 64199"/>
                <a:gd name="connsiteX2" fmla="*/ 3814 w 143017"/>
                <a:gd name="connsiteY2" fmla="*/ 0 h 64199"/>
                <a:gd name="connsiteX3" fmla="*/ 143018 w 143017"/>
                <a:gd name="connsiteY3" fmla="*/ 0 h 64199"/>
                <a:gd name="connsiteX4" fmla="*/ 130178 w 143017"/>
                <a:gd name="connsiteY4" fmla="*/ 64199 h 6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17" h="64199">
                  <a:moveTo>
                    <a:pt x="130178" y="64199"/>
                  </a:moveTo>
                  <a:lnTo>
                    <a:pt x="0" y="64199"/>
                  </a:lnTo>
                  <a:lnTo>
                    <a:pt x="3814" y="0"/>
                  </a:lnTo>
                  <a:lnTo>
                    <a:pt x="143018" y="0"/>
                  </a:lnTo>
                  <a:lnTo>
                    <a:pt x="130178" y="64199"/>
                  </a:lnTo>
                  <a:close/>
                </a:path>
              </a:pathLst>
            </a:custGeom>
            <a:solidFill>
              <a:srgbClr val="282828"/>
            </a:solidFill>
            <a:ln w="1266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57441A1-0691-4E85-BAB3-C0FDD3A1A9F5}"/>
                </a:ext>
              </a:extLst>
            </p:cNvPr>
            <p:cNvSpPr/>
            <p:nvPr/>
          </p:nvSpPr>
          <p:spPr>
            <a:xfrm>
              <a:off x="8400613" y="4802370"/>
              <a:ext cx="285987" cy="349704"/>
            </a:xfrm>
            <a:custGeom>
              <a:avLst/>
              <a:gdLst>
                <a:gd name="connsiteX0" fmla="*/ 113475 w 285987"/>
                <a:gd name="connsiteY0" fmla="*/ 418 h 349704"/>
                <a:gd name="connsiteX1" fmla="*/ 113475 w 285987"/>
                <a:gd name="connsiteY1" fmla="*/ 418 h 349704"/>
                <a:gd name="connsiteX2" fmla="*/ 246831 w 285987"/>
                <a:gd name="connsiteY2" fmla="*/ 114959 h 349704"/>
                <a:gd name="connsiteX3" fmla="*/ 249120 w 285987"/>
                <a:gd name="connsiteY3" fmla="*/ 142927 h 349704"/>
                <a:gd name="connsiteX4" fmla="*/ 260815 w 285987"/>
                <a:gd name="connsiteY4" fmla="*/ 138478 h 349704"/>
                <a:gd name="connsiteX5" fmla="*/ 285986 w 285987"/>
                <a:gd name="connsiteY5" fmla="*/ 161996 h 349704"/>
                <a:gd name="connsiteX6" fmla="*/ 285859 w 285987"/>
                <a:gd name="connsiteY6" fmla="*/ 189201 h 349704"/>
                <a:gd name="connsiteX7" fmla="*/ 255222 w 285987"/>
                <a:gd name="connsiteY7" fmla="*/ 225051 h 349704"/>
                <a:gd name="connsiteX8" fmla="*/ 141570 w 285987"/>
                <a:gd name="connsiteY8" fmla="*/ 347093 h 349704"/>
                <a:gd name="connsiteX9" fmla="*/ 113475 w 285987"/>
                <a:gd name="connsiteY9" fmla="*/ 349382 h 349704"/>
                <a:gd name="connsiteX10" fmla="*/ 10502 w 285987"/>
                <a:gd name="connsiteY10" fmla="*/ 261028 h 349704"/>
                <a:gd name="connsiteX11" fmla="*/ 459 w 285987"/>
                <a:gd name="connsiteY11" fmla="*/ 135172 h 349704"/>
                <a:gd name="connsiteX12" fmla="*/ 113475 w 285987"/>
                <a:gd name="connsiteY12" fmla="*/ 418 h 349704"/>
                <a:gd name="connsiteX13" fmla="*/ 113475 w 285987"/>
                <a:gd name="connsiteY13" fmla="*/ 418 h 3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5987" h="349704">
                  <a:moveTo>
                    <a:pt x="113475" y="418"/>
                  </a:moveTo>
                  <a:lnTo>
                    <a:pt x="113475" y="418"/>
                  </a:lnTo>
                  <a:cubicBezTo>
                    <a:pt x="181488" y="-5176"/>
                    <a:pt x="241238" y="46056"/>
                    <a:pt x="246831" y="114959"/>
                  </a:cubicBezTo>
                  <a:lnTo>
                    <a:pt x="249120" y="142927"/>
                  </a:lnTo>
                  <a:cubicBezTo>
                    <a:pt x="252425" y="140512"/>
                    <a:pt x="256366" y="138859"/>
                    <a:pt x="260815" y="138478"/>
                  </a:cubicBezTo>
                  <a:cubicBezTo>
                    <a:pt x="274418" y="137334"/>
                    <a:pt x="286114" y="148267"/>
                    <a:pt x="285986" y="161996"/>
                  </a:cubicBezTo>
                  <a:lnTo>
                    <a:pt x="285859" y="189201"/>
                  </a:lnTo>
                  <a:cubicBezTo>
                    <a:pt x="285732" y="207253"/>
                    <a:pt x="272638" y="222382"/>
                    <a:pt x="255222" y="225051"/>
                  </a:cubicBezTo>
                  <a:cubicBezTo>
                    <a:pt x="253950" y="288361"/>
                    <a:pt x="205388" y="341754"/>
                    <a:pt x="141570" y="347093"/>
                  </a:cubicBezTo>
                  <a:lnTo>
                    <a:pt x="113475" y="349382"/>
                  </a:lnTo>
                  <a:cubicBezTo>
                    <a:pt x="60971" y="353704"/>
                    <a:pt x="14824" y="314167"/>
                    <a:pt x="10502" y="261028"/>
                  </a:cubicBezTo>
                  <a:lnTo>
                    <a:pt x="459" y="135172"/>
                  </a:lnTo>
                  <a:cubicBezTo>
                    <a:pt x="-5389" y="66397"/>
                    <a:pt x="45335" y="6011"/>
                    <a:pt x="113475" y="418"/>
                  </a:cubicBezTo>
                  <a:lnTo>
                    <a:pt x="113475" y="418"/>
                  </a:lnTo>
                  <a:close/>
                </a:path>
              </a:pathLst>
            </a:custGeom>
            <a:solidFill>
              <a:srgbClr val="EBA59B"/>
            </a:solidFill>
            <a:ln w="1266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84E2D8B-C63F-4FF5-84D1-53A5C7B96AF9}"/>
                </a:ext>
              </a:extLst>
            </p:cNvPr>
            <p:cNvSpPr/>
            <p:nvPr/>
          </p:nvSpPr>
          <p:spPr>
            <a:xfrm>
              <a:off x="8400309" y="4959390"/>
              <a:ext cx="243194" cy="264413"/>
            </a:xfrm>
            <a:custGeom>
              <a:avLst/>
              <a:gdLst>
                <a:gd name="connsiteX0" fmla="*/ 25807 w 243194"/>
                <a:gd name="connsiteY0" fmla="*/ 18 h 264413"/>
                <a:gd name="connsiteX1" fmla="*/ 61275 w 243194"/>
                <a:gd name="connsiteY1" fmla="*/ 35995 h 264413"/>
                <a:gd name="connsiteX2" fmla="*/ 58987 w 243194"/>
                <a:gd name="connsiteY2" fmla="*/ 84938 h 264413"/>
                <a:gd name="connsiteX3" fmla="*/ 72971 w 243194"/>
                <a:gd name="connsiteY3" fmla="*/ 98541 h 264413"/>
                <a:gd name="connsiteX4" fmla="*/ 98905 w 243194"/>
                <a:gd name="connsiteY4" fmla="*/ 96507 h 264413"/>
                <a:gd name="connsiteX5" fmla="*/ 114160 w 243194"/>
                <a:gd name="connsiteY5" fmla="*/ 191598 h 264413"/>
                <a:gd name="connsiteX6" fmla="*/ 142891 w 243194"/>
                <a:gd name="connsiteY6" fmla="*/ 189310 h 264413"/>
                <a:gd name="connsiteX7" fmla="*/ 243067 w 243194"/>
                <a:gd name="connsiteY7" fmla="*/ 127018 h 264413"/>
                <a:gd name="connsiteX8" fmla="*/ 243194 w 243194"/>
                <a:gd name="connsiteY8" fmla="*/ 127145 h 264413"/>
                <a:gd name="connsiteX9" fmla="*/ 220438 w 243194"/>
                <a:gd name="connsiteY9" fmla="*/ 206980 h 264413"/>
                <a:gd name="connsiteX10" fmla="*/ 218150 w 243194"/>
                <a:gd name="connsiteY10" fmla="*/ 252746 h 264413"/>
                <a:gd name="connsiteX11" fmla="*/ 130941 w 243194"/>
                <a:gd name="connsiteY11" fmla="*/ 262916 h 264413"/>
                <a:gd name="connsiteX12" fmla="*/ 91404 w 243194"/>
                <a:gd name="connsiteY12" fmla="*/ 244356 h 264413"/>
                <a:gd name="connsiteX13" fmla="*/ 88226 w 243194"/>
                <a:gd name="connsiteY13" fmla="*/ 190200 h 264413"/>
                <a:gd name="connsiteX14" fmla="*/ 88226 w 243194"/>
                <a:gd name="connsiteY14" fmla="*/ 190200 h 264413"/>
                <a:gd name="connsiteX15" fmla="*/ 8772 w 243194"/>
                <a:gd name="connsiteY15" fmla="*/ 105152 h 264413"/>
                <a:gd name="connsiteX16" fmla="*/ 0 w 243194"/>
                <a:gd name="connsiteY16" fmla="*/ 908 h 264413"/>
                <a:gd name="connsiteX17" fmla="*/ 25807 w 243194"/>
                <a:gd name="connsiteY17" fmla="*/ 18 h 264413"/>
                <a:gd name="connsiteX18" fmla="*/ 25807 w 243194"/>
                <a:gd name="connsiteY18" fmla="*/ 18 h 264413"/>
                <a:gd name="connsiteX19" fmla="*/ 25807 w 243194"/>
                <a:gd name="connsiteY19" fmla="*/ 18 h 26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3194" h="264413">
                  <a:moveTo>
                    <a:pt x="25807" y="18"/>
                  </a:moveTo>
                  <a:cubicBezTo>
                    <a:pt x="45766" y="-618"/>
                    <a:pt x="62165" y="16036"/>
                    <a:pt x="61275" y="35995"/>
                  </a:cubicBezTo>
                  <a:lnTo>
                    <a:pt x="58987" y="84938"/>
                  </a:lnTo>
                  <a:cubicBezTo>
                    <a:pt x="58606" y="92693"/>
                    <a:pt x="65216" y="99177"/>
                    <a:pt x="72971" y="98541"/>
                  </a:cubicBezTo>
                  <a:lnTo>
                    <a:pt x="98905" y="96507"/>
                  </a:lnTo>
                  <a:cubicBezTo>
                    <a:pt x="98905" y="96507"/>
                    <a:pt x="78437" y="153587"/>
                    <a:pt x="114160" y="191598"/>
                  </a:cubicBezTo>
                  <a:lnTo>
                    <a:pt x="142891" y="189310"/>
                  </a:lnTo>
                  <a:cubicBezTo>
                    <a:pt x="186495" y="185877"/>
                    <a:pt x="223108" y="161342"/>
                    <a:pt x="243067" y="127018"/>
                  </a:cubicBezTo>
                  <a:lnTo>
                    <a:pt x="243194" y="127145"/>
                  </a:lnTo>
                  <a:cubicBezTo>
                    <a:pt x="243194" y="127145"/>
                    <a:pt x="216243" y="186640"/>
                    <a:pt x="220438" y="206980"/>
                  </a:cubicBezTo>
                  <a:cubicBezTo>
                    <a:pt x="224379" y="225922"/>
                    <a:pt x="228702" y="242703"/>
                    <a:pt x="218150" y="252746"/>
                  </a:cubicBezTo>
                  <a:cubicBezTo>
                    <a:pt x="205819" y="264569"/>
                    <a:pt x="152680" y="266222"/>
                    <a:pt x="130941" y="262916"/>
                  </a:cubicBezTo>
                  <a:cubicBezTo>
                    <a:pt x="120135" y="261264"/>
                    <a:pt x="97506" y="253128"/>
                    <a:pt x="91404" y="244356"/>
                  </a:cubicBezTo>
                  <a:cubicBezTo>
                    <a:pt x="83650" y="232914"/>
                    <a:pt x="88226" y="190200"/>
                    <a:pt x="88226" y="190200"/>
                  </a:cubicBezTo>
                  <a:lnTo>
                    <a:pt x="88226" y="190200"/>
                  </a:lnTo>
                  <a:cubicBezTo>
                    <a:pt x="46020" y="182572"/>
                    <a:pt x="12586" y="148502"/>
                    <a:pt x="8772" y="105152"/>
                  </a:cubicBezTo>
                  <a:lnTo>
                    <a:pt x="0" y="908"/>
                  </a:lnTo>
                  <a:lnTo>
                    <a:pt x="25807" y="18"/>
                  </a:lnTo>
                  <a:lnTo>
                    <a:pt x="25807" y="18"/>
                  </a:lnTo>
                  <a:lnTo>
                    <a:pt x="25807" y="18"/>
                  </a:lnTo>
                  <a:close/>
                </a:path>
              </a:pathLst>
            </a:custGeom>
            <a:solidFill>
              <a:srgbClr val="DB857E"/>
            </a:solidFill>
            <a:ln w="1266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0435CAC-CB18-437E-AA0D-AA185D9AC4CE}"/>
                </a:ext>
              </a:extLst>
            </p:cNvPr>
            <p:cNvSpPr/>
            <p:nvPr/>
          </p:nvSpPr>
          <p:spPr>
            <a:xfrm>
              <a:off x="8536463" y="4973773"/>
              <a:ext cx="28476" cy="28476"/>
            </a:xfrm>
            <a:custGeom>
              <a:avLst/>
              <a:gdLst>
                <a:gd name="connsiteX0" fmla="*/ 28476 w 28476"/>
                <a:gd name="connsiteY0" fmla="*/ 14238 h 28476"/>
                <a:gd name="connsiteX1" fmla="*/ 14238 w 28476"/>
                <a:gd name="connsiteY1" fmla="*/ 28476 h 28476"/>
                <a:gd name="connsiteX2" fmla="*/ 0 w 28476"/>
                <a:gd name="connsiteY2" fmla="*/ 14238 h 28476"/>
                <a:gd name="connsiteX3" fmla="*/ 14238 w 28476"/>
                <a:gd name="connsiteY3" fmla="*/ 0 h 28476"/>
                <a:gd name="connsiteX4" fmla="*/ 28476 w 28476"/>
                <a:gd name="connsiteY4" fmla="*/ 14238 h 28476"/>
                <a:gd name="connsiteX5" fmla="*/ 28476 w 28476"/>
                <a:gd name="connsiteY5" fmla="*/ 14238 h 2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76" h="28476">
                  <a:moveTo>
                    <a:pt x="28476" y="14238"/>
                  </a:moveTo>
                  <a:cubicBezTo>
                    <a:pt x="28476" y="22120"/>
                    <a:pt x="22120" y="28476"/>
                    <a:pt x="14238" y="28476"/>
                  </a:cubicBezTo>
                  <a:cubicBezTo>
                    <a:pt x="6356" y="28476"/>
                    <a:pt x="0" y="22120"/>
                    <a:pt x="0" y="14238"/>
                  </a:cubicBezTo>
                  <a:cubicBezTo>
                    <a:pt x="0" y="6356"/>
                    <a:pt x="6356" y="0"/>
                    <a:pt x="14238" y="0"/>
                  </a:cubicBezTo>
                  <a:cubicBezTo>
                    <a:pt x="21993" y="0"/>
                    <a:pt x="28476" y="6356"/>
                    <a:pt x="28476" y="14238"/>
                  </a:cubicBezTo>
                  <a:lnTo>
                    <a:pt x="28476" y="14238"/>
                  </a:lnTo>
                  <a:close/>
                </a:path>
              </a:pathLst>
            </a:custGeom>
            <a:solidFill>
              <a:srgbClr val="000000"/>
            </a:solidFill>
            <a:ln w="1266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9B9946E-2E12-4732-94E3-DA70B7543A02}"/>
                </a:ext>
              </a:extLst>
            </p:cNvPr>
            <p:cNvSpPr/>
            <p:nvPr/>
          </p:nvSpPr>
          <p:spPr>
            <a:xfrm>
              <a:off x="8414675" y="4980892"/>
              <a:ext cx="28603" cy="28476"/>
            </a:xfrm>
            <a:custGeom>
              <a:avLst/>
              <a:gdLst>
                <a:gd name="connsiteX0" fmla="*/ 28604 w 28603"/>
                <a:gd name="connsiteY0" fmla="*/ 14238 h 28476"/>
                <a:gd name="connsiteX1" fmla="*/ 14365 w 28603"/>
                <a:gd name="connsiteY1" fmla="*/ 28476 h 28476"/>
                <a:gd name="connsiteX2" fmla="*/ 0 w 28603"/>
                <a:gd name="connsiteY2" fmla="*/ 14238 h 28476"/>
                <a:gd name="connsiteX3" fmla="*/ 14365 w 28603"/>
                <a:gd name="connsiteY3" fmla="*/ 0 h 28476"/>
                <a:gd name="connsiteX4" fmla="*/ 28604 w 28603"/>
                <a:gd name="connsiteY4" fmla="*/ 14238 h 28476"/>
                <a:gd name="connsiteX5" fmla="*/ 28604 w 28603"/>
                <a:gd name="connsiteY5" fmla="*/ 14238 h 2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3" h="28476">
                  <a:moveTo>
                    <a:pt x="28604" y="14238"/>
                  </a:moveTo>
                  <a:cubicBezTo>
                    <a:pt x="28604" y="22120"/>
                    <a:pt x="22247" y="28476"/>
                    <a:pt x="14365" y="28476"/>
                  </a:cubicBezTo>
                  <a:cubicBezTo>
                    <a:pt x="6483" y="28476"/>
                    <a:pt x="0" y="22120"/>
                    <a:pt x="0" y="14238"/>
                  </a:cubicBezTo>
                  <a:cubicBezTo>
                    <a:pt x="0" y="6356"/>
                    <a:pt x="6356" y="0"/>
                    <a:pt x="14365" y="0"/>
                  </a:cubicBezTo>
                  <a:cubicBezTo>
                    <a:pt x="22247" y="0"/>
                    <a:pt x="28604" y="6356"/>
                    <a:pt x="28604" y="14238"/>
                  </a:cubicBezTo>
                  <a:lnTo>
                    <a:pt x="28604" y="14238"/>
                  </a:lnTo>
                  <a:close/>
                </a:path>
              </a:pathLst>
            </a:custGeom>
            <a:solidFill>
              <a:srgbClr val="000000"/>
            </a:solidFill>
            <a:ln w="1266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E136841-A833-4781-8FAC-9F87DFF74708}"/>
                </a:ext>
              </a:extLst>
            </p:cNvPr>
            <p:cNvSpPr/>
            <p:nvPr/>
          </p:nvSpPr>
          <p:spPr>
            <a:xfrm>
              <a:off x="8464763" y="5080814"/>
              <a:ext cx="78691" cy="21426"/>
            </a:xfrm>
            <a:custGeom>
              <a:avLst/>
              <a:gdLst>
                <a:gd name="connsiteX0" fmla="*/ 78692 w 78691"/>
                <a:gd name="connsiteY0" fmla="*/ 0 h 21426"/>
                <a:gd name="connsiteX1" fmla="*/ 0 w 78691"/>
                <a:gd name="connsiteY1" fmla="*/ 7628 h 21426"/>
                <a:gd name="connsiteX2" fmla="*/ 16018 w 78691"/>
                <a:gd name="connsiteY2" fmla="*/ 16272 h 21426"/>
                <a:gd name="connsiteX3" fmla="*/ 61784 w 78691"/>
                <a:gd name="connsiteY3" fmla="*/ 12586 h 21426"/>
                <a:gd name="connsiteX4" fmla="*/ 78692 w 78691"/>
                <a:gd name="connsiteY4" fmla="*/ 0 h 21426"/>
                <a:gd name="connsiteX5" fmla="*/ 78692 w 78691"/>
                <a:gd name="connsiteY5" fmla="*/ 0 h 21426"/>
                <a:gd name="connsiteX6" fmla="*/ 78692 w 78691"/>
                <a:gd name="connsiteY6" fmla="*/ 0 h 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91" h="21426">
                  <a:moveTo>
                    <a:pt x="78692" y="0"/>
                  </a:moveTo>
                  <a:lnTo>
                    <a:pt x="0" y="7628"/>
                  </a:lnTo>
                  <a:lnTo>
                    <a:pt x="16018" y="16272"/>
                  </a:lnTo>
                  <a:cubicBezTo>
                    <a:pt x="30765" y="24281"/>
                    <a:pt x="47927" y="22883"/>
                    <a:pt x="61784" y="12586"/>
                  </a:cubicBezTo>
                  <a:lnTo>
                    <a:pt x="78692" y="0"/>
                  </a:lnTo>
                  <a:lnTo>
                    <a:pt x="78692" y="0"/>
                  </a:lnTo>
                  <a:lnTo>
                    <a:pt x="78692" y="0"/>
                  </a:lnTo>
                  <a:close/>
                </a:path>
              </a:pathLst>
            </a:custGeom>
            <a:solidFill>
              <a:srgbClr val="FFFFFF"/>
            </a:solidFill>
            <a:ln w="1266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EA97CB0-DCEA-4C6C-A02A-0136BEA7CCC9}"/>
                </a:ext>
              </a:extLst>
            </p:cNvPr>
            <p:cNvSpPr/>
            <p:nvPr/>
          </p:nvSpPr>
          <p:spPr>
            <a:xfrm>
              <a:off x="8521739" y="4945182"/>
              <a:ext cx="57344" cy="14270"/>
            </a:xfrm>
            <a:custGeom>
              <a:avLst/>
              <a:gdLst>
                <a:gd name="connsiteX0" fmla="*/ 52480 w 57344"/>
                <a:gd name="connsiteY0" fmla="*/ 14226 h 14270"/>
                <a:gd name="connsiteX1" fmla="*/ 56548 w 57344"/>
                <a:gd name="connsiteY1" fmla="*/ 11938 h 14270"/>
                <a:gd name="connsiteX2" fmla="*/ 54387 w 57344"/>
                <a:gd name="connsiteY2" fmla="*/ 5708 h 14270"/>
                <a:gd name="connsiteX3" fmla="*/ 2901 w 57344"/>
                <a:gd name="connsiteY3" fmla="*/ 4946 h 14270"/>
                <a:gd name="connsiteX4" fmla="*/ 740 w 57344"/>
                <a:gd name="connsiteY4" fmla="*/ 11175 h 14270"/>
                <a:gd name="connsiteX5" fmla="*/ 8494 w 57344"/>
                <a:gd name="connsiteY5" fmla="*/ 12828 h 14270"/>
                <a:gd name="connsiteX6" fmla="*/ 48539 w 57344"/>
                <a:gd name="connsiteY6" fmla="*/ 13590 h 14270"/>
                <a:gd name="connsiteX7" fmla="*/ 52480 w 57344"/>
                <a:gd name="connsiteY7" fmla="*/ 14226 h 14270"/>
                <a:gd name="connsiteX8" fmla="*/ 52480 w 57344"/>
                <a:gd name="connsiteY8" fmla="*/ 14226 h 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344" h="14270">
                  <a:moveTo>
                    <a:pt x="52480" y="14226"/>
                  </a:moveTo>
                  <a:cubicBezTo>
                    <a:pt x="54133" y="14099"/>
                    <a:pt x="55658" y="13209"/>
                    <a:pt x="56548" y="11938"/>
                  </a:cubicBezTo>
                  <a:cubicBezTo>
                    <a:pt x="58201" y="9777"/>
                    <a:pt x="57184" y="6980"/>
                    <a:pt x="54387" y="5708"/>
                  </a:cubicBezTo>
                  <a:cubicBezTo>
                    <a:pt x="53243" y="5200"/>
                    <a:pt x="27563" y="-6369"/>
                    <a:pt x="2901" y="4946"/>
                  </a:cubicBezTo>
                  <a:cubicBezTo>
                    <a:pt x="104" y="6217"/>
                    <a:pt x="-786" y="9014"/>
                    <a:pt x="740" y="11175"/>
                  </a:cubicBezTo>
                  <a:cubicBezTo>
                    <a:pt x="2392" y="13336"/>
                    <a:pt x="5825" y="14099"/>
                    <a:pt x="8494" y="12828"/>
                  </a:cubicBezTo>
                  <a:cubicBezTo>
                    <a:pt x="27563" y="4056"/>
                    <a:pt x="48285" y="13463"/>
                    <a:pt x="48539" y="13590"/>
                  </a:cubicBezTo>
                  <a:cubicBezTo>
                    <a:pt x="50065" y="14226"/>
                    <a:pt x="51336" y="14353"/>
                    <a:pt x="52480" y="14226"/>
                  </a:cubicBezTo>
                  <a:lnTo>
                    <a:pt x="52480" y="14226"/>
                  </a:lnTo>
                  <a:close/>
                </a:path>
              </a:pathLst>
            </a:custGeom>
            <a:solidFill>
              <a:srgbClr val="000000"/>
            </a:solidFill>
            <a:ln w="1266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CC54D1A-4C2C-4724-BA93-A947DB06F2F0}"/>
                </a:ext>
              </a:extLst>
            </p:cNvPr>
            <p:cNvSpPr/>
            <p:nvPr/>
          </p:nvSpPr>
          <p:spPr>
            <a:xfrm>
              <a:off x="8400395" y="4952338"/>
              <a:ext cx="50033" cy="14189"/>
            </a:xfrm>
            <a:custGeom>
              <a:avLst/>
              <a:gdLst>
                <a:gd name="connsiteX0" fmla="*/ 45045 w 50033"/>
                <a:gd name="connsiteY0" fmla="*/ 14189 h 14189"/>
                <a:gd name="connsiteX1" fmla="*/ 49240 w 50033"/>
                <a:gd name="connsiteY1" fmla="*/ 12155 h 14189"/>
                <a:gd name="connsiteX2" fmla="*/ 47715 w 50033"/>
                <a:gd name="connsiteY2" fmla="*/ 5926 h 14189"/>
                <a:gd name="connsiteX3" fmla="*/ 2712 w 50033"/>
                <a:gd name="connsiteY3" fmla="*/ 4655 h 14189"/>
                <a:gd name="connsiteX4" fmla="*/ 551 w 50033"/>
                <a:gd name="connsiteY4" fmla="*/ 10884 h 14189"/>
                <a:gd name="connsiteX5" fmla="*/ 7288 w 50033"/>
                <a:gd name="connsiteY5" fmla="*/ 12791 h 14189"/>
                <a:gd name="connsiteX6" fmla="*/ 42248 w 50033"/>
                <a:gd name="connsiteY6" fmla="*/ 13554 h 14189"/>
                <a:gd name="connsiteX7" fmla="*/ 45045 w 50033"/>
                <a:gd name="connsiteY7" fmla="*/ 14189 h 14189"/>
                <a:gd name="connsiteX8" fmla="*/ 45045 w 50033"/>
                <a:gd name="connsiteY8" fmla="*/ 14189 h 1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33" h="14189">
                  <a:moveTo>
                    <a:pt x="45045" y="14189"/>
                  </a:moveTo>
                  <a:cubicBezTo>
                    <a:pt x="46698" y="14189"/>
                    <a:pt x="48350" y="13426"/>
                    <a:pt x="49240" y="12155"/>
                  </a:cubicBezTo>
                  <a:cubicBezTo>
                    <a:pt x="50766" y="9994"/>
                    <a:pt x="50003" y="7197"/>
                    <a:pt x="47715" y="5926"/>
                  </a:cubicBezTo>
                  <a:cubicBezTo>
                    <a:pt x="26739" y="-6405"/>
                    <a:pt x="3602" y="4273"/>
                    <a:pt x="2712" y="4655"/>
                  </a:cubicBezTo>
                  <a:cubicBezTo>
                    <a:pt x="296" y="5799"/>
                    <a:pt x="-721" y="8596"/>
                    <a:pt x="551" y="10884"/>
                  </a:cubicBezTo>
                  <a:cubicBezTo>
                    <a:pt x="1822" y="13172"/>
                    <a:pt x="4873" y="14062"/>
                    <a:pt x="7288" y="12791"/>
                  </a:cubicBezTo>
                  <a:cubicBezTo>
                    <a:pt x="7543" y="12664"/>
                    <a:pt x="26357" y="4273"/>
                    <a:pt x="42248" y="13554"/>
                  </a:cubicBezTo>
                  <a:cubicBezTo>
                    <a:pt x="43138" y="14062"/>
                    <a:pt x="44028" y="14189"/>
                    <a:pt x="45045" y="14189"/>
                  </a:cubicBezTo>
                  <a:lnTo>
                    <a:pt x="45045" y="14189"/>
                  </a:lnTo>
                  <a:close/>
                </a:path>
              </a:pathLst>
            </a:custGeom>
            <a:solidFill>
              <a:srgbClr val="000000"/>
            </a:solidFill>
            <a:ln w="1266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CF6A982-5CA6-4202-9766-730491A0E8D3}"/>
                </a:ext>
              </a:extLst>
            </p:cNvPr>
            <p:cNvSpPr/>
            <p:nvPr/>
          </p:nvSpPr>
          <p:spPr>
            <a:xfrm>
              <a:off x="8643558" y="4959340"/>
              <a:ext cx="35669" cy="64266"/>
            </a:xfrm>
            <a:custGeom>
              <a:avLst/>
              <a:gdLst>
                <a:gd name="connsiteX0" fmla="*/ 6811 w 35669"/>
                <a:gd name="connsiteY0" fmla="*/ 48884 h 64266"/>
                <a:gd name="connsiteX1" fmla="*/ 4522 w 35669"/>
                <a:gd name="connsiteY1" fmla="*/ 31214 h 64266"/>
                <a:gd name="connsiteX2" fmla="*/ 1853 w 35669"/>
                <a:gd name="connsiteY2" fmla="*/ 29307 h 64266"/>
                <a:gd name="connsiteX3" fmla="*/ 1090 w 35669"/>
                <a:gd name="connsiteY3" fmla="*/ 29942 h 64266"/>
                <a:gd name="connsiteX4" fmla="*/ 73 w 35669"/>
                <a:gd name="connsiteY4" fmla="*/ 18882 h 64266"/>
                <a:gd name="connsiteX5" fmla="*/ 16345 w 35669"/>
                <a:gd name="connsiteY5" fmla="*/ 68 h 64266"/>
                <a:gd name="connsiteX6" fmla="*/ 16345 w 35669"/>
                <a:gd name="connsiteY6" fmla="*/ 68 h 64266"/>
                <a:gd name="connsiteX7" fmla="*/ 35668 w 35669"/>
                <a:gd name="connsiteY7" fmla="*/ 17357 h 64266"/>
                <a:gd name="connsiteX8" fmla="*/ 35541 w 35669"/>
                <a:gd name="connsiteY8" fmla="*/ 37316 h 64266"/>
                <a:gd name="connsiteX9" fmla="*/ 9989 w 35669"/>
                <a:gd name="connsiteY9" fmla="*/ 63885 h 64266"/>
                <a:gd name="connsiteX10" fmla="*/ 4395 w 35669"/>
                <a:gd name="connsiteY10" fmla="*/ 64267 h 64266"/>
                <a:gd name="connsiteX11" fmla="*/ 3760 w 35669"/>
                <a:gd name="connsiteY11" fmla="*/ 57783 h 64266"/>
                <a:gd name="connsiteX12" fmla="*/ 6811 w 35669"/>
                <a:gd name="connsiteY12" fmla="*/ 48884 h 64266"/>
                <a:gd name="connsiteX13" fmla="*/ 6811 w 35669"/>
                <a:gd name="connsiteY13" fmla="*/ 48884 h 64266"/>
                <a:gd name="connsiteX14" fmla="*/ 6811 w 35669"/>
                <a:gd name="connsiteY14" fmla="*/ 48884 h 64266"/>
                <a:gd name="connsiteX15" fmla="*/ 6811 w 35669"/>
                <a:gd name="connsiteY15" fmla="*/ 48884 h 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669" h="64266">
                  <a:moveTo>
                    <a:pt x="6811" y="48884"/>
                  </a:moveTo>
                  <a:cubicBezTo>
                    <a:pt x="11641" y="43418"/>
                    <a:pt x="10497" y="35282"/>
                    <a:pt x="4522" y="31214"/>
                  </a:cubicBezTo>
                  <a:lnTo>
                    <a:pt x="1853" y="29307"/>
                  </a:lnTo>
                  <a:lnTo>
                    <a:pt x="1090" y="29942"/>
                  </a:lnTo>
                  <a:lnTo>
                    <a:pt x="73" y="18882"/>
                  </a:lnTo>
                  <a:cubicBezTo>
                    <a:pt x="-817" y="9348"/>
                    <a:pt x="6556" y="830"/>
                    <a:pt x="16345" y="68"/>
                  </a:cubicBezTo>
                  <a:lnTo>
                    <a:pt x="16345" y="68"/>
                  </a:lnTo>
                  <a:cubicBezTo>
                    <a:pt x="26769" y="-822"/>
                    <a:pt x="35796" y="7187"/>
                    <a:pt x="35668" y="17357"/>
                  </a:cubicBezTo>
                  <a:lnTo>
                    <a:pt x="35541" y="37316"/>
                  </a:lnTo>
                  <a:cubicBezTo>
                    <a:pt x="35414" y="51173"/>
                    <a:pt x="24354" y="62741"/>
                    <a:pt x="9989" y="63885"/>
                  </a:cubicBezTo>
                  <a:lnTo>
                    <a:pt x="4395" y="64267"/>
                  </a:lnTo>
                  <a:lnTo>
                    <a:pt x="3760" y="57783"/>
                  </a:lnTo>
                  <a:cubicBezTo>
                    <a:pt x="3505" y="54605"/>
                    <a:pt x="4649" y="51427"/>
                    <a:pt x="6811" y="48884"/>
                  </a:cubicBezTo>
                  <a:lnTo>
                    <a:pt x="6811" y="48884"/>
                  </a:lnTo>
                  <a:lnTo>
                    <a:pt x="6811" y="48884"/>
                  </a:lnTo>
                  <a:lnTo>
                    <a:pt x="6811" y="48884"/>
                  </a:lnTo>
                  <a:close/>
                </a:path>
              </a:pathLst>
            </a:custGeom>
            <a:solidFill>
              <a:srgbClr val="DB857E"/>
            </a:solidFill>
            <a:ln w="1266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F503FA9-45EC-443C-8926-C7D7A42A4259}"/>
                </a:ext>
              </a:extLst>
            </p:cNvPr>
            <p:cNvSpPr/>
            <p:nvPr/>
          </p:nvSpPr>
          <p:spPr>
            <a:xfrm>
              <a:off x="8328737" y="4780832"/>
              <a:ext cx="336183" cy="221418"/>
            </a:xfrm>
            <a:custGeom>
              <a:avLst/>
              <a:gdLst>
                <a:gd name="connsiteX0" fmla="*/ 288324 w 336183"/>
                <a:gd name="connsiteY0" fmla="*/ 221164 h 221418"/>
                <a:gd name="connsiteX1" fmla="*/ 324556 w 336183"/>
                <a:gd name="connsiteY1" fmla="*/ 221418 h 221418"/>
                <a:gd name="connsiteX2" fmla="*/ 330276 w 336183"/>
                <a:gd name="connsiteY2" fmla="*/ 164719 h 221418"/>
                <a:gd name="connsiteX3" fmla="*/ 335870 w 336183"/>
                <a:gd name="connsiteY3" fmla="*/ 156838 h 221418"/>
                <a:gd name="connsiteX4" fmla="*/ 322394 w 336183"/>
                <a:gd name="connsiteY4" fmla="*/ 80434 h 221418"/>
                <a:gd name="connsiteX5" fmla="*/ 170605 w 336183"/>
                <a:gd name="connsiteY5" fmla="*/ 4412 h 221418"/>
                <a:gd name="connsiteX6" fmla="*/ 119372 w 336183"/>
                <a:gd name="connsiteY6" fmla="*/ 10896 h 221418"/>
                <a:gd name="connsiteX7" fmla="*/ 74624 w 336183"/>
                <a:gd name="connsiteY7" fmla="*/ 31363 h 221418"/>
                <a:gd name="connsiteX8" fmla="*/ 38392 w 336183"/>
                <a:gd name="connsiteY8" fmla="*/ 31109 h 221418"/>
                <a:gd name="connsiteX9" fmla="*/ 51232 w 336183"/>
                <a:gd name="connsiteY9" fmla="*/ 59077 h 221418"/>
                <a:gd name="connsiteX10" fmla="*/ 51232 w 336183"/>
                <a:gd name="connsiteY10" fmla="*/ 59077 h 221418"/>
                <a:gd name="connsiteX11" fmla="*/ 0 w 336183"/>
                <a:gd name="connsiteY11" fmla="*/ 65560 h 221418"/>
                <a:gd name="connsiteX12" fmla="*/ 34197 w 336183"/>
                <a:gd name="connsiteY12" fmla="*/ 100647 h 221418"/>
                <a:gd name="connsiteX13" fmla="*/ 119499 w 336183"/>
                <a:gd name="connsiteY13" fmla="*/ 129124 h 221418"/>
                <a:gd name="connsiteX14" fmla="*/ 134373 w 336183"/>
                <a:gd name="connsiteY14" fmla="*/ 122259 h 221418"/>
                <a:gd name="connsiteX15" fmla="*/ 149247 w 336183"/>
                <a:gd name="connsiteY15" fmla="*/ 115394 h 221418"/>
                <a:gd name="connsiteX16" fmla="*/ 266458 w 336183"/>
                <a:gd name="connsiteY16" fmla="*/ 95562 h 221418"/>
                <a:gd name="connsiteX17" fmla="*/ 288324 w 336183"/>
                <a:gd name="connsiteY17" fmla="*/ 221164 h 221418"/>
                <a:gd name="connsiteX18" fmla="*/ 288324 w 336183"/>
                <a:gd name="connsiteY18" fmla="*/ 221164 h 221418"/>
                <a:gd name="connsiteX19" fmla="*/ 288324 w 336183"/>
                <a:gd name="connsiteY19" fmla="*/ 221164 h 221418"/>
                <a:gd name="connsiteX20" fmla="*/ 288324 w 336183"/>
                <a:gd name="connsiteY20" fmla="*/ 221164 h 221418"/>
                <a:gd name="connsiteX21" fmla="*/ 288324 w 336183"/>
                <a:gd name="connsiteY21" fmla="*/ 221164 h 22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183" h="221418">
                  <a:moveTo>
                    <a:pt x="288324" y="221164"/>
                  </a:moveTo>
                  <a:cubicBezTo>
                    <a:pt x="324556" y="221418"/>
                    <a:pt x="324556" y="221418"/>
                    <a:pt x="324556" y="221418"/>
                  </a:cubicBezTo>
                  <a:cubicBezTo>
                    <a:pt x="325064" y="205400"/>
                    <a:pt x="326208" y="173491"/>
                    <a:pt x="330276" y="164719"/>
                  </a:cubicBezTo>
                  <a:cubicBezTo>
                    <a:pt x="332565" y="160016"/>
                    <a:pt x="335488" y="161923"/>
                    <a:pt x="335870" y="156838"/>
                  </a:cubicBezTo>
                  <a:cubicBezTo>
                    <a:pt x="338285" y="123149"/>
                    <a:pt x="326081" y="89079"/>
                    <a:pt x="322394" y="80434"/>
                  </a:cubicBezTo>
                  <a:cubicBezTo>
                    <a:pt x="290231" y="5683"/>
                    <a:pt x="236584" y="-8936"/>
                    <a:pt x="170605" y="4412"/>
                  </a:cubicBezTo>
                  <a:cubicBezTo>
                    <a:pt x="149247" y="-2707"/>
                    <a:pt x="134373" y="4158"/>
                    <a:pt x="119372" y="10896"/>
                  </a:cubicBezTo>
                  <a:cubicBezTo>
                    <a:pt x="104498" y="17760"/>
                    <a:pt x="89625" y="24625"/>
                    <a:pt x="74624" y="31363"/>
                  </a:cubicBezTo>
                  <a:cubicBezTo>
                    <a:pt x="38392" y="31109"/>
                    <a:pt x="38392" y="31109"/>
                    <a:pt x="38392" y="31109"/>
                  </a:cubicBezTo>
                  <a:cubicBezTo>
                    <a:pt x="51232" y="59077"/>
                    <a:pt x="51232" y="59077"/>
                    <a:pt x="51232" y="59077"/>
                  </a:cubicBezTo>
                  <a:lnTo>
                    <a:pt x="51232" y="59077"/>
                  </a:lnTo>
                  <a:cubicBezTo>
                    <a:pt x="36358" y="65942"/>
                    <a:pt x="21484" y="72807"/>
                    <a:pt x="0" y="65560"/>
                  </a:cubicBezTo>
                  <a:cubicBezTo>
                    <a:pt x="34197" y="100647"/>
                    <a:pt x="34197" y="100647"/>
                    <a:pt x="34197" y="100647"/>
                  </a:cubicBezTo>
                  <a:cubicBezTo>
                    <a:pt x="61911" y="121750"/>
                    <a:pt x="83268" y="128870"/>
                    <a:pt x="119499" y="129124"/>
                  </a:cubicBezTo>
                  <a:cubicBezTo>
                    <a:pt x="134373" y="122259"/>
                    <a:pt x="134373" y="122259"/>
                    <a:pt x="134373" y="122259"/>
                  </a:cubicBezTo>
                  <a:lnTo>
                    <a:pt x="149247" y="115394"/>
                  </a:lnTo>
                  <a:cubicBezTo>
                    <a:pt x="193996" y="94927"/>
                    <a:pt x="240270" y="72807"/>
                    <a:pt x="266458" y="95562"/>
                  </a:cubicBezTo>
                  <a:cubicBezTo>
                    <a:pt x="314767" y="137387"/>
                    <a:pt x="288324" y="221164"/>
                    <a:pt x="288324" y="221164"/>
                  </a:cubicBezTo>
                  <a:lnTo>
                    <a:pt x="288324" y="221164"/>
                  </a:lnTo>
                  <a:lnTo>
                    <a:pt x="288324" y="221164"/>
                  </a:lnTo>
                  <a:lnTo>
                    <a:pt x="288324" y="221164"/>
                  </a:lnTo>
                  <a:lnTo>
                    <a:pt x="288324" y="221164"/>
                  </a:lnTo>
                  <a:close/>
                </a:path>
              </a:pathLst>
            </a:custGeom>
            <a:solidFill>
              <a:srgbClr val="000000"/>
            </a:solidFill>
            <a:ln w="1266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FB3E507-4E30-43A0-8DA0-6B281A9014ED}"/>
                </a:ext>
              </a:extLst>
            </p:cNvPr>
            <p:cNvSpPr/>
            <p:nvPr/>
          </p:nvSpPr>
          <p:spPr>
            <a:xfrm>
              <a:off x="8450522" y="5066566"/>
              <a:ext cx="92932" cy="28536"/>
            </a:xfrm>
            <a:custGeom>
              <a:avLst/>
              <a:gdLst>
                <a:gd name="connsiteX0" fmla="*/ 66744 w 92932"/>
                <a:gd name="connsiteY0" fmla="*/ 19714 h 28536"/>
                <a:gd name="connsiteX1" fmla="*/ 24157 w 92932"/>
                <a:gd name="connsiteY1" fmla="*/ 22257 h 28536"/>
                <a:gd name="connsiteX2" fmla="*/ 3 w 92932"/>
                <a:gd name="connsiteY2" fmla="*/ 28105 h 28536"/>
                <a:gd name="connsiteX3" fmla="*/ 23902 w 92932"/>
                <a:gd name="connsiteY3" fmla="*/ 2552 h 28536"/>
                <a:gd name="connsiteX4" fmla="*/ 64837 w 92932"/>
                <a:gd name="connsiteY4" fmla="*/ 137 h 28536"/>
                <a:gd name="connsiteX5" fmla="*/ 92932 w 92932"/>
                <a:gd name="connsiteY5" fmla="*/ 24545 h 28536"/>
                <a:gd name="connsiteX6" fmla="*/ 66744 w 92932"/>
                <a:gd name="connsiteY6" fmla="*/ 19714 h 28536"/>
                <a:gd name="connsiteX7" fmla="*/ 66744 w 92932"/>
                <a:gd name="connsiteY7" fmla="*/ 19714 h 2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32" h="28536">
                  <a:moveTo>
                    <a:pt x="66744" y="19714"/>
                  </a:moveTo>
                  <a:cubicBezTo>
                    <a:pt x="46912" y="20859"/>
                    <a:pt x="33056" y="19206"/>
                    <a:pt x="24157" y="22257"/>
                  </a:cubicBezTo>
                  <a:cubicBezTo>
                    <a:pt x="-760" y="30902"/>
                    <a:pt x="3" y="28105"/>
                    <a:pt x="3" y="28105"/>
                  </a:cubicBezTo>
                  <a:cubicBezTo>
                    <a:pt x="3" y="28105"/>
                    <a:pt x="3308" y="3696"/>
                    <a:pt x="23902" y="2552"/>
                  </a:cubicBezTo>
                  <a:cubicBezTo>
                    <a:pt x="64837" y="137"/>
                    <a:pt x="64837" y="137"/>
                    <a:pt x="64837" y="137"/>
                  </a:cubicBezTo>
                  <a:cubicBezTo>
                    <a:pt x="85305" y="-1007"/>
                    <a:pt x="92170" y="4841"/>
                    <a:pt x="92932" y="24545"/>
                  </a:cubicBezTo>
                  <a:cubicBezTo>
                    <a:pt x="92805" y="24545"/>
                    <a:pt x="72592" y="19333"/>
                    <a:pt x="66744" y="19714"/>
                  </a:cubicBezTo>
                  <a:lnTo>
                    <a:pt x="66744" y="19714"/>
                  </a:lnTo>
                  <a:close/>
                </a:path>
              </a:pathLst>
            </a:custGeom>
            <a:solidFill>
              <a:srgbClr val="000000"/>
            </a:solidFill>
            <a:ln w="1266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4786BEE-7DC4-4565-85BD-4C8209DE6EA7}"/>
                </a:ext>
              </a:extLst>
            </p:cNvPr>
            <p:cNvSpPr/>
            <p:nvPr/>
          </p:nvSpPr>
          <p:spPr>
            <a:xfrm>
              <a:off x="8965389" y="5844839"/>
              <a:ext cx="42893" cy="49970"/>
            </a:xfrm>
            <a:custGeom>
              <a:avLst/>
              <a:gdLst>
                <a:gd name="connsiteX0" fmla="*/ 0 w 42893"/>
                <a:gd name="connsiteY0" fmla="*/ 49080 h 49970"/>
                <a:gd name="connsiteX1" fmla="*/ 24281 w 42893"/>
                <a:gd name="connsiteY1" fmla="*/ 5094 h 49970"/>
                <a:gd name="connsiteX2" fmla="*/ 35850 w 42893"/>
                <a:gd name="connsiteY2" fmla="*/ 390 h 49970"/>
                <a:gd name="connsiteX3" fmla="*/ 35850 w 42893"/>
                <a:gd name="connsiteY3" fmla="*/ 390 h 49970"/>
                <a:gd name="connsiteX4" fmla="*/ 41952 w 42893"/>
                <a:gd name="connsiteY4" fmla="*/ 13865 h 49970"/>
                <a:gd name="connsiteX5" fmla="*/ 32799 w 42893"/>
                <a:gd name="connsiteY5" fmla="*/ 32045 h 49970"/>
                <a:gd name="connsiteX6" fmla="*/ 28731 w 42893"/>
                <a:gd name="connsiteY6" fmla="*/ 38274 h 49970"/>
                <a:gd name="connsiteX7" fmla="*/ 0 w 42893"/>
                <a:gd name="connsiteY7" fmla="*/ 49080 h 49970"/>
                <a:gd name="connsiteX8" fmla="*/ 0 w 42893"/>
                <a:gd name="connsiteY8" fmla="*/ 49080 h 49970"/>
                <a:gd name="connsiteX9" fmla="*/ 0 w 42893"/>
                <a:gd name="connsiteY9" fmla="*/ 49080 h 49970"/>
                <a:gd name="connsiteX10" fmla="*/ 0 w 42893"/>
                <a:gd name="connsiteY10" fmla="*/ 49080 h 4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93" h="49970">
                  <a:moveTo>
                    <a:pt x="0" y="49080"/>
                  </a:moveTo>
                  <a:lnTo>
                    <a:pt x="24281" y="5094"/>
                  </a:lnTo>
                  <a:cubicBezTo>
                    <a:pt x="26570" y="1026"/>
                    <a:pt x="31400" y="-881"/>
                    <a:pt x="35850" y="390"/>
                  </a:cubicBezTo>
                  <a:lnTo>
                    <a:pt x="35850" y="390"/>
                  </a:lnTo>
                  <a:cubicBezTo>
                    <a:pt x="41698" y="2170"/>
                    <a:pt x="44494" y="8526"/>
                    <a:pt x="41952" y="13865"/>
                  </a:cubicBezTo>
                  <a:lnTo>
                    <a:pt x="32799" y="32045"/>
                  </a:lnTo>
                  <a:lnTo>
                    <a:pt x="28731" y="38274"/>
                  </a:lnTo>
                  <a:cubicBezTo>
                    <a:pt x="22502" y="47554"/>
                    <a:pt x="10933" y="52003"/>
                    <a:pt x="0" y="49080"/>
                  </a:cubicBezTo>
                  <a:lnTo>
                    <a:pt x="0" y="49080"/>
                  </a:lnTo>
                  <a:lnTo>
                    <a:pt x="0" y="49080"/>
                  </a:lnTo>
                  <a:lnTo>
                    <a:pt x="0" y="49080"/>
                  </a:lnTo>
                  <a:close/>
                </a:path>
              </a:pathLst>
            </a:custGeom>
            <a:solidFill>
              <a:srgbClr val="DB857E"/>
            </a:solidFill>
            <a:ln w="1266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81A1678-D25D-4CF8-B79D-DF545DE9E2BA}"/>
                </a:ext>
              </a:extLst>
            </p:cNvPr>
            <p:cNvSpPr/>
            <p:nvPr/>
          </p:nvSpPr>
          <p:spPr>
            <a:xfrm>
              <a:off x="8364691" y="4952282"/>
              <a:ext cx="278692" cy="78595"/>
            </a:xfrm>
            <a:custGeom>
              <a:avLst/>
              <a:gdLst>
                <a:gd name="connsiteX0" fmla="*/ 23 w 278692"/>
                <a:gd name="connsiteY0" fmla="*/ 21999 h 78595"/>
                <a:gd name="connsiteX1" fmla="*/ 4599 w 278692"/>
                <a:gd name="connsiteY1" fmla="*/ 26195 h 78595"/>
                <a:gd name="connsiteX2" fmla="*/ 8922 w 278692"/>
                <a:gd name="connsiteY2" fmla="*/ 26195 h 78595"/>
                <a:gd name="connsiteX3" fmla="*/ 7269 w 278692"/>
                <a:gd name="connsiteY3" fmla="*/ 34712 h 78595"/>
                <a:gd name="connsiteX4" fmla="*/ 8922 w 278692"/>
                <a:gd name="connsiteY4" fmla="*/ 61917 h 78595"/>
                <a:gd name="connsiteX5" fmla="*/ 26974 w 278692"/>
                <a:gd name="connsiteY5" fmla="*/ 78571 h 78595"/>
                <a:gd name="connsiteX6" fmla="*/ 92190 w 278692"/>
                <a:gd name="connsiteY6" fmla="*/ 74376 h 78595"/>
                <a:gd name="connsiteX7" fmla="*/ 93843 w 278692"/>
                <a:gd name="connsiteY7" fmla="*/ 74121 h 78595"/>
                <a:gd name="connsiteX8" fmla="*/ 108081 w 278692"/>
                <a:gd name="connsiteY8" fmla="*/ 55561 h 78595"/>
                <a:gd name="connsiteX9" fmla="*/ 107064 w 278692"/>
                <a:gd name="connsiteY9" fmla="*/ 37382 h 78595"/>
                <a:gd name="connsiteX10" fmla="*/ 111768 w 278692"/>
                <a:gd name="connsiteY10" fmla="*/ 21745 h 78595"/>
                <a:gd name="connsiteX11" fmla="*/ 124735 w 278692"/>
                <a:gd name="connsiteY11" fmla="*/ 14245 h 78595"/>
                <a:gd name="connsiteX12" fmla="*/ 129057 w 278692"/>
                <a:gd name="connsiteY12" fmla="*/ 13863 h 78595"/>
                <a:gd name="connsiteX13" fmla="*/ 142405 w 278692"/>
                <a:gd name="connsiteY13" fmla="*/ 19075 h 78595"/>
                <a:gd name="connsiteX14" fmla="*/ 148634 w 278692"/>
                <a:gd name="connsiteY14" fmla="*/ 33441 h 78595"/>
                <a:gd name="connsiteX15" fmla="*/ 149779 w 278692"/>
                <a:gd name="connsiteY15" fmla="*/ 52764 h 78595"/>
                <a:gd name="connsiteX16" fmla="*/ 167831 w 278692"/>
                <a:gd name="connsiteY16" fmla="*/ 69418 h 78595"/>
                <a:gd name="connsiteX17" fmla="*/ 167831 w 278692"/>
                <a:gd name="connsiteY17" fmla="*/ 69418 h 78595"/>
                <a:gd name="connsiteX18" fmla="*/ 233428 w 278692"/>
                <a:gd name="connsiteY18" fmla="*/ 65223 h 78595"/>
                <a:gd name="connsiteX19" fmla="*/ 235081 w 278692"/>
                <a:gd name="connsiteY19" fmla="*/ 64968 h 78595"/>
                <a:gd name="connsiteX20" fmla="*/ 245124 w 278692"/>
                <a:gd name="connsiteY20" fmla="*/ 59248 h 78595"/>
                <a:gd name="connsiteX21" fmla="*/ 249319 w 278692"/>
                <a:gd name="connsiteY21" fmla="*/ 46408 h 78595"/>
                <a:gd name="connsiteX22" fmla="*/ 247667 w 278692"/>
                <a:gd name="connsiteY22" fmla="*/ 19203 h 78595"/>
                <a:gd name="connsiteX23" fmla="*/ 244743 w 278692"/>
                <a:gd name="connsiteY23" fmla="*/ 10939 h 78595"/>
                <a:gd name="connsiteX24" fmla="*/ 274745 w 278692"/>
                <a:gd name="connsiteY24" fmla="*/ 9032 h 78595"/>
                <a:gd name="connsiteX25" fmla="*/ 275126 w 278692"/>
                <a:gd name="connsiteY25" fmla="*/ 8905 h 78595"/>
                <a:gd name="connsiteX26" fmla="*/ 278686 w 278692"/>
                <a:gd name="connsiteY26" fmla="*/ 4202 h 78595"/>
                <a:gd name="connsiteX27" fmla="*/ 274109 w 278692"/>
                <a:gd name="connsiteY27" fmla="*/ 6 h 78595"/>
                <a:gd name="connsiteX28" fmla="*/ 232920 w 278692"/>
                <a:gd name="connsiteY28" fmla="*/ 2676 h 78595"/>
                <a:gd name="connsiteX29" fmla="*/ 231903 w 278692"/>
                <a:gd name="connsiteY29" fmla="*/ 2930 h 78595"/>
                <a:gd name="connsiteX30" fmla="*/ 229360 w 278692"/>
                <a:gd name="connsiteY30" fmla="*/ 2549 h 78595"/>
                <a:gd name="connsiteX31" fmla="*/ 163763 w 278692"/>
                <a:gd name="connsiteY31" fmla="*/ 6744 h 78595"/>
                <a:gd name="connsiteX32" fmla="*/ 150287 w 278692"/>
                <a:gd name="connsiteY32" fmla="*/ 15262 h 78595"/>
                <a:gd name="connsiteX33" fmla="*/ 147999 w 278692"/>
                <a:gd name="connsiteY33" fmla="*/ 12465 h 78595"/>
                <a:gd name="connsiteX34" fmla="*/ 128040 w 278692"/>
                <a:gd name="connsiteY34" fmla="*/ 4710 h 78595"/>
                <a:gd name="connsiteX35" fmla="*/ 123718 w 278692"/>
                <a:gd name="connsiteY35" fmla="*/ 5091 h 78595"/>
                <a:gd name="connsiteX36" fmla="*/ 104649 w 278692"/>
                <a:gd name="connsiteY36" fmla="*/ 15897 h 78595"/>
                <a:gd name="connsiteX37" fmla="*/ 102869 w 278692"/>
                <a:gd name="connsiteY37" fmla="*/ 18694 h 78595"/>
                <a:gd name="connsiteX38" fmla="*/ 88122 w 278692"/>
                <a:gd name="connsiteY38" fmla="*/ 11448 h 78595"/>
                <a:gd name="connsiteX39" fmla="*/ 22906 w 278692"/>
                <a:gd name="connsiteY39" fmla="*/ 15643 h 78595"/>
                <a:gd name="connsiteX40" fmla="*/ 19982 w 278692"/>
                <a:gd name="connsiteY40" fmla="*/ 16152 h 78595"/>
                <a:gd name="connsiteX41" fmla="*/ 19855 w 278692"/>
                <a:gd name="connsiteY41" fmla="*/ 16152 h 78595"/>
                <a:gd name="connsiteX42" fmla="*/ 3582 w 278692"/>
                <a:gd name="connsiteY42" fmla="*/ 16914 h 78595"/>
                <a:gd name="connsiteX43" fmla="*/ 23 w 278692"/>
                <a:gd name="connsiteY43" fmla="*/ 21999 h 78595"/>
                <a:gd name="connsiteX44" fmla="*/ 23 w 278692"/>
                <a:gd name="connsiteY44" fmla="*/ 21999 h 78595"/>
                <a:gd name="connsiteX45" fmla="*/ 158296 w 278692"/>
                <a:gd name="connsiteY45" fmla="*/ 52383 h 78595"/>
                <a:gd name="connsiteX46" fmla="*/ 157279 w 278692"/>
                <a:gd name="connsiteY46" fmla="*/ 33059 h 78595"/>
                <a:gd name="connsiteX47" fmla="*/ 157279 w 278692"/>
                <a:gd name="connsiteY47" fmla="*/ 33059 h 78595"/>
                <a:gd name="connsiteX48" fmla="*/ 157279 w 278692"/>
                <a:gd name="connsiteY48" fmla="*/ 33059 h 78595"/>
                <a:gd name="connsiteX49" fmla="*/ 156771 w 278692"/>
                <a:gd name="connsiteY49" fmla="*/ 25178 h 78595"/>
                <a:gd name="connsiteX50" fmla="*/ 163890 w 278692"/>
                <a:gd name="connsiteY50" fmla="*/ 15897 h 78595"/>
                <a:gd name="connsiteX51" fmla="*/ 164780 w 278692"/>
                <a:gd name="connsiteY51" fmla="*/ 15770 h 78595"/>
                <a:gd name="connsiteX52" fmla="*/ 230377 w 278692"/>
                <a:gd name="connsiteY52" fmla="*/ 11575 h 78595"/>
                <a:gd name="connsiteX53" fmla="*/ 236479 w 278692"/>
                <a:gd name="connsiteY53" fmla="*/ 13736 h 78595"/>
                <a:gd name="connsiteX54" fmla="*/ 239276 w 278692"/>
                <a:gd name="connsiteY54" fmla="*/ 19711 h 78595"/>
                <a:gd name="connsiteX55" fmla="*/ 240929 w 278692"/>
                <a:gd name="connsiteY55" fmla="*/ 46916 h 78595"/>
                <a:gd name="connsiteX56" fmla="*/ 238768 w 278692"/>
                <a:gd name="connsiteY56" fmla="*/ 53273 h 78595"/>
                <a:gd name="connsiteX57" fmla="*/ 232920 w 278692"/>
                <a:gd name="connsiteY57" fmla="*/ 56197 h 78595"/>
                <a:gd name="connsiteX58" fmla="*/ 167322 w 278692"/>
                <a:gd name="connsiteY58" fmla="*/ 60392 h 78595"/>
                <a:gd name="connsiteX59" fmla="*/ 158296 w 278692"/>
                <a:gd name="connsiteY59" fmla="*/ 52383 h 78595"/>
                <a:gd name="connsiteX60" fmla="*/ 158296 w 278692"/>
                <a:gd name="connsiteY60" fmla="*/ 52383 h 78595"/>
                <a:gd name="connsiteX61" fmla="*/ 17439 w 278692"/>
                <a:gd name="connsiteY61" fmla="*/ 61409 h 78595"/>
                <a:gd name="connsiteX62" fmla="*/ 15787 w 278692"/>
                <a:gd name="connsiteY62" fmla="*/ 34204 h 78595"/>
                <a:gd name="connsiteX63" fmla="*/ 22906 w 278692"/>
                <a:gd name="connsiteY63" fmla="*/ 24923 h 78595"/>
                <a:gd name="connsiteX64" fmla="*/ 23796 w 278692"/>
                <a:gd name="connsiteY64" fmla="*/ 24796 h 78595"/>
                <a:gd name="connsiteX65" fmla="*/ 89012 w 278692"/>
                <a:gd name="connsiteY65" fmla="*/ 20601 h 78595"/>
                <a:gd name="connsiteX66" fmla="*/ 97911 w 278692"/>
                <a:gd name="connsiteY66" fmla="*/ 28737 h 78595"/>
                <a:gd name="connsiteX67" fmla="*/ 98419 w 278692"/>
                <a:gd name="connsiteY67" fmla="*/ 37763 h 78595"/>
                <a:gd name="connsiteX68" fmla="*/ 98419 w 278692"/>
                <a:gd name="connsiteY68" fmla="*/ 37763 h 78595"/>
                <a:gd name="connsiteX69" fmla="*/ 98419 w 278692"/>
                <a:gd name="connsiteY69" fmla="*/ 37763 h 78595"/>
                <a:gd name="connsiteX70" fmla="*/ 99436 w 278692"/>
                <a:gd name="connsiteY70" fmla="*/ 55942 h 78595"/>
                <a:gd name="connsiteX71" fmla="*/ 91554 w 278692"/>
                <a:gd name="connsiteY71" fmla="*/ 65223 h 78595"/>
                <a:gd name="connsiteX72" fmla="*/ 26211 w 278692"/>
                <a:gd name="connsiteY72" fmla="*/ 69418 h 78595"/>
                <a:gd name="connsiteX73" fmla="*/ 17439 w 278692"/>
                <a:gd name="connsiteY73" fmla="*/ 61409 h 78595"/>
                <a:gd name="connsiteX74" fmla="*/ 17439 w 278692"/>
                <a:gd name="connsiteY74" fmla="*/ 61409 h 7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78692" h="78595">
                  <a:moveTo>
                    <a:pt x="23" y="21999"/>
                  </a:moveTo>
                  <a:cubicBezTo>
                    <a:pt x="150" y="24542"/>
                    <a:pt x="2184" y="26322"/>
                    <a:pt x="4599" y="26195"/>
                  </a:cubicBezTo>
                  <a:lnTo>
                    <a:pt x="8922" y="26195"/>
                  </a:lnTo>
                  <a:cubicBezTo>
                    <a:pt x="7778" y="28864"/>
                    <a:pt x="7142" y="31661"/>
                    <a:pt x="7269" y="34712"/>
                  </a:cubicBezTo>
                  <a:lnTo>
                    <a:pt x="8922" y="61917"/>
                  </a:lnTo>
                  <a:cubicBezTo>
                    <a:pt x="9430" y="71706"/>
                    <a:pt x="17566" y="79079"/>
                    <a:pt x="26974" y="78571"/>
                  </a:cubicBezTo>
                  <a:lnTo>
                    <a:pt x="92190" y="74376"/>
                  </a:lnTo>
                  <a:cubicBezTo>
                    <a:pt x="92699" y="74249"/>
                    <a:pt x="93334" y="74249"/>
                    <a:pt x="93843" y="74121"/>
                  </a:cubicBezTo>
                  <a:cubicBezTo>
                    <a:pt x="102360" y="72596"/>
                    <a:pt x="108717" y="64714"/>
                    <a:pt x="108081" y="55561"/>
                  </a:cubicBezTo>
                  <a:lnTo>
                    <a:pt x="107064" y="37382"/>
                  </a:lnTo>
                  <a:cubicBezTo>
                    <a:pt x="106683" y="31788"/>
                    <a:pt x="108462" y="26067"/>
                    <a:pt x="111768" y="21745"/>
                  </a:cubicBezTo>
                  <a:cubicBezTo>
                    <a:pt x="115200" y="17296"/>
                    <a:pt x="119777" y="14626"/>
                    <a:pt x="124735" y="14245"/>
                  </a:cubicBezTo>
                  <a:lnTo>
                    <a:pt x="129057" y="13863"/>
                  </a:lnTo>
                  <a:cubicBezTo>
                    <a:pt x="133888" y="13609"/>
                    <a:pt x="138719" y="15389"/>
                    <a:pt x="142405" y="19075"/>
                  </a:cubicBezTo>
                  <a:cubicBezTo>
                    <a:pt x="146092" y="22762"/>
                    <a:pt x="148380" y="27974"/>
                    <a:pt x="148634" y="33441"/>
                  </a:cubicBezTo>
                  <a:lnTo>
                    <a:pt x="149779" y="52764"/>
                  </a:lnTo>
                  <a:cubicBezTo>
                    <a:pt x="150287" y="62553"/>
                    <a:pt x="158423" y="69926"/>
                    <a:pt x="167831" y="69418"/>
                  </a:cubicBezTo>
                  <a:lnTo>
                    <a:pt x="167831" y="69418"/>
                  </a:lnTo>
                  <a:lnTo>
                    <a:pt x="233428" y="65223"/>
                  </a:lnTo>
                  <a:cubicBezTo>
                    <a:pt x="233937" y="65095"/>
                    <a:pt x="234572" y="65095"/>
                    <a:pt x="235081" y="64968"/>
                  </a:cubicBezTo>
                  <a:cubicBezTo>
                    <a:pt x="238895" y="64333"/>
                    <a:pt x="242454" y="62299"/>
                    <a:pt x="245124" y="59248"/>
                  </a:cubicBezTo>
                  <a:cubicBezTo>
                    <a:pt x="248175" y="55688"/>
                    <a:pt x="249573" y="51111"/>
                    <a:pt x="249319" y="46408"/>
                  </a:cubicBezTo>
                  <a:lnTo>
                    <a:pt x="247667" y="19203"/>
                  </a:lnTo>
                  <a:cubicBezTo>
                    <a:pt x="247412" y="16152"/>
                    <a:pt x="246268" y="13482"/>
                    <a:pt x="244743" y="10939"/>
                  </a:cubicBezTo>
                  <a:lnTo>
                    <a:pt x="274745" y="9032"/>
                  </a:lnTo>
                  <a:cubicBezTo>
                    <a:pt x="274872" y="9032"/>
                    <a:pt x="274999" y="9032"/>
                    <a:pt x="275126" y="8905"/>
                  </a:cubicBezTo>
                  <a:cubicBezTo>
                    <a:pt x="277287" y="8524"/>
                    <a:pt x="278813" y="6617"/>
                    <a:pt x="278686" y="4202"/>
                  </a:cubicBezTo>
                  <a:cubicBezTo>
                    <a:pt x="278558" y="1659"/>
                    <a:pt x="276524" y="-121"/>
                    <a:pt x="274109" y="6"/>
                  </a:cubicBezTo>
                  <a:lnTo>
                    <a:pt x="232920" y="2676"/>
                  </a:lnTo>
                  <a:cubicBezTo>
                    <a:pt x="232538" y="2676"/>
                    <a:pt x="232157" y="2803"/>
                    <a:pt x="231903" y="2930"/>
                  </a:cubicBezTo>
                  <a:cubicBezTo>
                    <a:pt x="231013" y="2803"/>
                    <a:pt x="230250" y="2549"/>
                    <a:pt x="229360" y="2549"/>
                  </a:cubicBezTo>
                  <a:lnTo>
                    <a:pt x="163763" y="6744"/>
                  </a:lnTo>
                  <a:cubicBezTo>
                    <a:pt x="158042" y="7126"/>
                    <a:pt x="153084" y="10431"/>
                    <a:pt x="150287" y="15262"/>
                  </a:cubicBezTo>
                  <a:cubicBezTo>
                    <a:pt x="149524" y="14372"/>
                    <a:pt x="148889" y="13355"/>
                    <a:pt x="147999" y="12465"/>
                  </a:cubicBezTo>
                  <a:cubicBezTo>
                    <a:pt x="142532" y="6998"/>
                    <a:pt x="135413" y="4202"/>
                    <a:pt x="128040" y="4710"/>
                  </a:cubicBezTo>
                  <a:lnTo>
                    <a:pt x="123718" y="5091"/>
                  </a:lnTo>
                  <a:cubicBezTo>
                    <a:pt x="116344" y="5600"/>
                    <a:pt x="109606" y="9414"/>
                    <a:pt x="104649" y="15897"/>
                  </a:cubicBezTo>
                  <a:cubicBezTo>
                    <a:pt x="103886" y="16787"/>
                    <a:pt x="103504" y="17804"/>
                    <a:pt x="102869" y="18694"/>
                  </a:cubicBezTo>
                  <a:cubicBezTo>
                    <a:pt x="99563" y="13990"/>
                    <a:pt x="94097" y="11066"/>
                    <a:pt x="88122" y="11448"/>
                  </a:cubicBezTo>
                  <a:lnTo>
                    <a:pt x="22906" y="15643"/>
                  </a:lnTo>
                  <a:cubicBezTo>
                    <a:pt x="21889" y="15770"/>
                    <a:pt x="20872" y="15897"/>
                    <a:pt x="19982" y="16152"/>
                  </a:cubicBezTo>
                  <a:lnTo>
                    <a:pt x="19855" y="16152"/>
                  </a:lnTo>
                  <a:lnTo>
                    <a:pt x="3582" y="16914"/>
                  </a:lnTo>
                  <a:cubicBezTo>
                    <a:pt x="1676" y="17296"/>
                    <a:pt x="-231" y="19457"/>
                    <a:pt x="23" y="21999"/>
                  </a:cubicBezTo>
                  <a:lnTo>
                    <a:pt x="23" y="21999"/>
                  </a:lnTo>
                  <a:close/>
                  <a:moveTo>
                    <a:pt x="158296" y="52383"/>
                  </a:moveTo>
                  <a:lnTo>
                    <a:pt x="157279" y="33059"/>
                  </a:lnTo>
                  <a:lnTo>
                    <a:pt x="157279" y="33059"/>
                  </a:lnTo>
                  <a:lnTo>
                    <a:pt x="157279" y="33059"/>
                  </a:lnTo>
                  <a:lnTo>
                    <a:pt x="156771" y="25178"/>
                  </a:lnTo>
                  <a:cubicBezTo>
                    <a:pt x="156516" y="20601"/>
                    <a:pt x="159567" y="16660"/>
                    <a:pt x="163890" y="15897"/>
                  </a:cubicBezTo>
                  <a:cubicBezTo>
                    <a:pt x="164144" y="15770"/>
                    <a:pt x="164398" y="15770"/>
                    <a:pt x="164780" y="15770"/>
                  </a:cubicBezTo>
                  <a:lnTo>
                    <a:pt x="230377" y="11575"/>
                  </a:lnTo>
                  <a:cubicBezTo>
                    <a:pt x="232666" y="11448"/>
                    <a:pt x="234827" y="12211"/>
                    <a:pt x="236479" y="13736"/>
                  </a:cubicBezTo>
                  <a:cubicBezTo>
                    <a:pt x="238132" y="15262"/>
                    <a:pt x="239149" y="17423"/>
                    <a:pt x="239276" y="19711"/>
                  </a:cubicBezTo>
                  <a:lnTo>
                    <a:pt x="240929" y="46916"/>
                  </a:lnTo>
                  <a:cubicBezTo>
                    <a:pt x="241056" y="49205"/>
                    <a:pt x="240293" y="51493"/>
                    <a:pt x="238768" y="53273"/>
                  </a:cubicBezTo>
                  <a:cubicBezTo>
                    <a:pt x="237242" y="55052"/>
                    <a:pt x="235208" y="56069"/>
                    <a:pt x="232920" y="56197"/>
                  </a:cubicBezTo>
                  <a:lnTo>
                    <a:pt x="167322" y="60392"/>
                  </a:lnTo>
                  <a:cubicBezTo>
                    <a:pt x="162618" y="60773"/>
                    <a:pt x="158678" y="57214"/>
                    <a:pt x="158296" y="52383"/>
                  </a:cubicBezTo>
                  <a:lnTo>
                    <a:pt x="158296" y="52383"/>
                  </a:lnTo>
                  <a:close/>
                  <a:moveTo>
                    <a:pt x="17439" y="61409"/>
                  </a:moveTo>
                  <a:lnTo>
                    <a:pt x="15787" y="34204"/>
                  </a:lnTo>
                  <a:cubicBezTo>
                    <a:pt x="15532" y="29627"/>
                    <a:pt x="18583" y="25686"/>
                    <a:pt x="22906" y="24923"/>
                  </a:cubicBezTo>
                  <a:cubicBezTo>
                    <a:pt x="23160" y="24796"/>
                    <a:pt x="23414" y="24796"/>
                    <a:pt x="23796" y="24796"/>
                  </a:cubicBezTo>
                  <a:lnTo>
                    <a:pt x="89012" y="20601"/>
                  </a:lnTo>
                  <a:cubicBezTo>
                    <a:pt x="93716" y="20347"/>
                    <a:pt x="97657" y="23906"/>
                    <a:pt x="97911" y="28737"/>
                  </a:cubicBezTo>
                  <a:lnTo>
                    <a:pt x="98419" y="37763"/>
                  </a:lnTo>
                  <a:lnTo>
                    <a:pt x="98419" y="37763"/>
                  </a:lnTo>
                  <a:lnTo>
                    <a:pt x="98419" y="37763"/>
                  </a:lnTo>
                  <a:lnTo>
                    <a:pt x="99436" y="55942"/>
                  </a:lnTo>
                  <a:cubicBezTo>
                    <a:pt x="99691" y="60773"/>
                    <a:pt x="96131" y="64968"/>
                    <a:pt x="91554" y="65223"/>
                  </a:cubicBezTo>
                  <a:lnTo>
                    <a:pt x="26211" y="69418"/>
                  </a:lnTo>
                  <a:cubicBezTo>
                    <a:pt x="21762" y="69926"/>
                    <a:pt x="17694" y="66240"/>
                    <a:pt x="17439" y="61409"/>
                  </a:cubicBezTo>
                  <a:lnTo>
                    <a:pt x="17439" y="61409"/>
                  </a:lnTo>
                  <a:close/>
                </a:path>
              </a:pathLst>
            </a:custGeom>
            <a:solidFill>
              <a:srgbClr val="282828"/>
            </a:solidFill>
            <a:ln w="12668" cap="flat">
              <a:noFill/>
              <a:prstDash val="solid"/>
              <a:miter/>
            </a:ln>
          </p:spPr>
          <p:txBody>
            <a:bodyPr rtlCol="0" anchor="ctr"/>
            <a:lstStyle/>
            <a:p>
              <a:endParaRPr lang="en-US"/>
            </a:p>
          </p:txBody>
        </p:sp>
      </p:grpSp>
      <p:grpSp>
        <p:nvGrpSpPr>
          <p:cNvPr id="120" name="Group 119">
            <a:extLst>
              <a:ext uri="{FF2B5EF4-FFF2-40B4-BE49-F238E27FC236}">
                <a16:creationId xmlns:a16="http://schemas.microsoft.com/office/drawing/2014/main" id="{014D50FE-3676-4F74-8097-8B7D5FBC3DDD}"/>
              </a:ext>
              <a:ext uri="{C183D7F6-B498-43B3-948B-1728B52AA6E4}">
                <adec:decorative xmlns:adec="http://schemas.microsoft.com/office/drawing/2017/decorative" val="1"/>
              </a:ext>
            </a:extLst>
          </p:cNvPr>
          <p:cNvGrpSpPr/>
          <p:nvPr/>
        </p:nvGrpSpPr>
        <p:grpSpPr>
          <a:xfrm>
            <a:off x="7193280" y="1735457"/>
            <a:ext cx="616404" cy="592107"/>
            <a:chOff x="5546552" y="609653"/>
            <a:chExt cx="1374145" cy="670628"/>
          </a:xfrm>
          <a:solidFill>
            <a:schemeClr val="accent5">
              <a:alpha val="90000"/>
            </a:schemeClr>
          </a:solidFill>
        </p:grpSpPr>
        <p:sp>
          <p:nvSpPr>
            <p:cNvPr id="112" name="Oval 111">
              <a:extLst>
                <a:ext uri="{FF2B5EF4-FFF2-40B4-BE49-F238E27FC236}">
                  <a16:creationId xmlns:a16="http://schemas.microsoft.com/office/drawing/2014/main" id="{F6676D8D-52FC-42D9-BC3A-5A9D73929301}"/>
                </a:ext>
              </a:extLst>
            </p:cNvPr>
            <p:cNvSpPr/>
            <p:nvPr/>
          </p:nvSpPr>
          <p:spPr bwMode="auto">
            <a:xfrm>
              <a:off x="5546552" y="609653"/>
              <a:ext cx="1374145" cy="656882"/>
            </a:xfrm>
            <a:prstGeom prst="ellips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4D1FC8ED-C968-4065-AF42-F9BEAD80F451}"/>
                </a:ext>
              </a:extLst>
            </p:cNvPr>
            <p:cNvSpPr/>
            <p:nvPr/>
          </p:nvSpPr>
          <p:spPr bwMode="auto">
            <a:xfrm>
              <a:off x="5856915" y="758015"/>
              <a:ext cx="753424" cy="360159"/>
            </a:xfrm>
            <a:prstGeom prst="ellips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A97BF02B-FAC0-4C42-B7FD-E6C4FB46A2E2}"/>
                </a:ext>
              </a:extLst>
            </p:cNvPr>
            <p:cNvCxnSpPr>
              <a:stCxn id="112" idx="0"/>
              <a:endCxn id="113" idx="0"/>
            </p:cNvCxnSpPr>
            <p:nvPr/>
          </p:nvCxnSpPr>
          <p:spPr>
            <a:xfrm>
              <a:off x="6233627" y="609653"/>
              <a:ext cx="0" cy="148362"/>
            </a:xfrm>
            <a:prstGeom prst="lin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7" name="Straight Connector 116">
              <a:extLst>
                <a:ext uri="{FF2B5EF4-FFF2-40B4-BE49-F238E27FC236}">
                  <a16:creationId xmlns:a16="http://schemas.microsoft.com/office/drawing/2014/main" id="{B176DC44-45A2-4ED4-9C23-B1A1D9305AFC}"/>
                </a:ext>
              </a:extLst>
            </p:cNvPr>
            <p:cNvCxnSpPr/>
            <p:nvPr/>
          </p:nvCxnSpPr>
          <p:spPr>
            <a:xfrm>
              <a:off x="6231236" y="1131919"/>
              <a:ext cx="0" cy="148362"/>
            </a:xfrm>
            <a:prstGeom prst="lin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8" name="Straight Connector 117">
              <a:extLst>
                <a:ext uri="{FF2B5EF4-FFF2-40B4-BE49-F238E27FC236}">
                  <a16:creationId xmlns:a16="http://schemas.microsoft.com/office/drawing/2014/main" id="{B924F9F4-CF4D-4A75-9590-5B2ABAE8F7C1}"/>
                </a:ext>
              </a:extLst>
            </p:cNvPr>
            <p:cNvCxnSpPr>
              <a:cxnSpLocks/>
            </p:cNvCxnSpPr>
            <p:nvPr/>
          </p:nvCxnSpPr>
          <p:spPr>
            <a:xfrm flipH="1">
              <a:off x="5856919" y="949817"/>
              <a:ext cx="753424" cy="0"/>
            </a:xfrm>
            <a:prstGeom prst="line">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509950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accel="50000" decel="50000" fill="hold" nodeType="withEffect">
                                  <p:stCondLst>
                                    <p:cond delay="500"/>
                                  </p:stCondLst>
                                  <p:childTnLst>
                                    <p:animMotion origin="layout" path="M 2.84182E-6 4.02633E-6 L -0.3604 0.38447 " pathEditMode="relative" rAng="0" ptsTypes="AA">
                                      <p:cBhvr>
                                        <p:cTn id="9" dur="1250" fill="hold"/>
                                        <p:tgtEl>
                                          <p:spTgt spid="120"/>
                                        </p:tgtEl>
                                        <p:attrNameLst>
                                          <p:attrName>ppt_x</p:attrName>
                                          <p:attrName>ppt_y</p:attrName>
                                        </p:attrNameLst>
                                      </p:cBhvr>
                                      <p:rCtr x="-18026" y="19224"/>
                                    </p:animMotion>
                                  </p:childTnLst>
                                </p:cTn>
                              </p:par>
                            </p:childTnLst>
                          </p:cTn>
                        </p:par>
                        <p:par>
                          <p:cTn id="10" fill="hold">
                            <p:stCondLst>
                              <p:cond delay="1750"/>
                            </p:stCondLst>
                            <p:childTnLst>
                              <p:par>
                                <p:cTn id="11" presetID="22" presetClass="entr" presetSubtype="4" fill="hold" grpId="0" nodeType="after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wipe(down)">
                                      <p:cBhvr>
                                        <p:cTn id="13" dur="500"/>
                                        <p:tgtEl>
                                          <p:spTgt spid="232"/>
                                        </p:tgtEl>
                                      </p:cBhvr>
                                    </p:animEffect>
                                  </p:childTnLst>
                                </p:cTn>
                              </p:par>
                            </p:childTnLst>
                          </p:cTn>
                        </p:par>
                        <p:par>
                          <p:cTn id="14" fill="hold">
                            <p:stCondLst>
                              <p:cond delay="2250"/>
                            </p:stCondLst>
                            <p:childTnLst>
                              <p:par>
                                <p:cTn id="15" presetID="22" presetClass="entr" presetSubtype="4" fill="hold" nodeType="after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wipe(down)">
                                      <p:cBhvr>
                                        <p:cTn id="17" dur="500"/>
                                        <p:tgtEl>
                                          <p:spTgt spid="233"/>
                                        </p:tgtEl>
                                      </p:cBhvr>
                                    </p:animEffect>
                                  </p:childTnLst>
                                </p:cTn>
                              </p:par>
                            </p:childTnLst>
                          </p:cTn>
                        </p:par>
                        <p:par>
                          <p:cTn id="18" fill="hold">
                            <p:stCondLst>
                              <p:cond delay="2750"/>
                            </p:stCondLst>
                            <p:childTnLst>
                              <p:par>
                                <p:cTn id="19" presetID="10" presetClass="entr" presetSubtype="0" fill="hold" grpId="0" nodeType="afterEffect">
                                  <p:stCondLst>
                                    <p:cond delay="0"/>
                                  </p:stCondLst>
                                  <p:childTnLst>
                                    <p:set>
                                      <p:cBhvr>
                                        <p:cTn id="20" dur="1" fill="hold">
                                          <p:stCondLst>
                                            <p:cond delay="0"/>
                                          </p:stCondLst>
                                        </p:cTn>
                                        <p:tgtEl>
                                          <p:spTgt spid="229"/>
                                        </p:tgtEl>
                                        <p:attrNameLst>
                                          <p:attrName>style.visibility</p:attrName>
                                        </p:attrNameLst>
                                      </p:cBhvr>
                                      <p:to>
                                        <p:strVal val="visible"/>
                                      </p:to>
                                    </p:set>
                                    <p:animEffect transition="in" filter="fade">
                                      <p:cBhvr>
                                        <p:cTn id="21" dur="500"/>
                                        <p:tgtEl>
                                          <p:spTgt spid="2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32"/>
                                        </p:tgtEl>
                                      </p:cBhvr>
                                    </p:animEffect>
                                    <p:set>
                                      <p:cBhvr>
                                        <p:cTn id="26" dur="1" fill="hold">
                                          <p:stCondLst>
                                            <p:cond delay="499"/>
                                          </p:stCondLst>
                                        </p:cTn>
                                        <p:tgtEl>
                                          <p:spTgt spid="2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29"/>
                                        </p:tgtEl>
                                      </p:cBhvr>
                                    </p:animEffect>
                                    <p:set>
                                      <p:cBhvr>
                                        <p:cTn id="32" dur="1" fill="hold">
                                          <p:stCondLst>
                                            <p:cond delay="499"/>
                                          </p:stCondLst>
                                        </p:cTn>
                                        <p:tgtEl>
                                          <p:spTgt spid="229"/>
                                        </p:tgtEl>
                                        <p:attrNameLst>
                                          <p:attrName>style.visibility</p:attrName>
                                        </p:attrNameLst>
                                      </p:cBhvr>
                                      <p:to>
                                        <p:strVal val="hidden"/>
                                      </p:to>
                                    </p:set>
                                  </p:childTnLst>
                                </p:cTn>
                              </p:par>
                            </p:childTnLst>
                          </p:cTn>
                        </p:par>
                        <p:par>
                          <p:cTn id="33" fill="hold">
                            <p:stCondLst>
                              <p:cond delay="500"/>
                            </p:stCondLst>
                            <p:childTnLst>
                              <p:par>
                                <p:cTn id="34" presetID="42" presetClass="path" presetSubtype="0" accel="50000" decel="50000" fill="hold" nodeType="afterEffect">
                                  <p:stCondLst>
                                    <p:cond delay="0"/>
                                  </p:stCondLst>
                                  <p:childTnLst>
                                    <p:animMotion origin="layout" path="M -0.3604 0.38447 L -0.17707 0.37993 " pathEditMode="relative" rAng="0" ptsTypes="AA">
                                      <p:cBhvr>
                                        <p:cTn id="35" dur="1000" fill="hold"/>
                                        <p:tgtEl>
                                          <p:spTgt spid="120"/>
                                        </p:tgtEl>
                                        <p:attrNameLst>
                                          <p:attrName>ppt_x</p:attrName>
                                          <p:attrName>ppt_y</p:attrName>
                                        </p:attrNameLst>
                                      </p:cBhvr>
                                      <p:rCtr x="9166" y="0"/>
                                    </p:animMotion>
                                  </p:childTnLst>
                                </p:cTn>
                              </p:par>
                            </p:childTnLst>
                          </p:cTn>
                        </p:par>
                        <p:par>
                          <p:cTn id="36" fill="hold">
                            <p:stCondLst>
                              <p:cond delay="1500"/>
                            </p:stCondLst>
                            <p:childTnLst>
                              <p:par>
                                <p:cTn id="37" presetID="22" presetClass="entr" presetSubtype="4" fill="hold" grpId="0" nodeType="afterEffect">
                                  <p:stCondLst>
                                    <p:cond delay="0"/>
                                  </p:stCondLst>
                                  <p:childTnLst>
                                    <p:set>
                                      <p:cBhvr>
                                        <p:cTn id="38" dur="1" fill="hold">
                                          <p:stCondLst>
                                            <p:cond delay="0"/>
                                          </p:stCondLst>
                                        </p:cTn>
                                        <p:tgtEl>
                                          <p:spTgt spid="242"/>
                                        </p:tgtEl>
                                        <p:attrNameLst>
                                          <p:attrName>style.visibility</p:attrName>
                                        </p:attrNameLst>
                                      </p:cBhvr>
                                      <p:to>
                                        <p:strVal val="visible"/>
                                      </p:to>
                                    </p:set>
                                    <p:animEffect transition="in" filter="wipe(down)">
                                      <p:cBhvr>
                                        <p:cTn id="39" dur="500"/>
                                        <p:tgtEl>
                                          <p:spTgt spid="242"/>
                                        </p:tgtEl>
                                      </p:cBhvr>
                                    </p:animEffect>
                                  </p:childTnLst>
                                </p:cTn>
                              </p:par>
                            </p:childTnLst>
                          </p:cTn>
                        </p:par>
                        <p:par>
                          <p:cTn id="40" fill="hold">
                            <p:stCondLst>
                              <p:cond delay="2000"/>
                            </p:stCondLst>
                            <p:childTnLst>
                              <p:par>
                                <p:cTn id="41" presetID="22" presetClass="entr" presetSubtype="4" fill="hold" nodeType="afterEffect">
                                  <p:stCondLst>
                                    <p:cond delay="0"/>
                                  </p:stCondLst>
                                  <p:childTnLst>
                                    <p:set>
                                      <p:cBhvr>
                                        <p:cTn id="42" dur="1" fill="hold">
                                          <p:stCondLst>
                                            <p:cond delay="0"/>
                                          </p:stCondLst>
                                        </p:cTn>
                                        <p:tgtEl>
                                          <p:spTgt spid="243"/>
                                        </p:tgtEl>
                                        <p:attrNameLst>
                                          <p:attrName>style.visibility</p:attrName>
                                        </p:attrNameLst>
                                      </p:cBhvr>
                                      <p:to>
                                        <p:strVal val="visible"/>
                                      </p:to>
                                    </p:set>
                                    <p:animEffect transition="in" filter="wipe(down)">
                                      <p:cBhvr>
                                        <p:cTn id="43" dur="500"/>
                                        <p:tgtEl>
                                          <p:spTgt spid="243"/>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241"/>
                                        </p:tgtEl>
                                        <p:attrNameLst>
                                          <p:attrName>style.visibility</p:attrName>
                                        </p:attrNameLst>
                                      </p:cBhvr>
                                      <p:to>
                                        <p:strVal val="visible"/>
                                      </p:to>
                                    </p:set>
                                    <p:animEffect transition="in" filter="fade">
                                      <p:cBhvr>
                                        <p:cTn id="47" dur="500"/>
                                        <p:tgtEl>
                                          <p:spTgt spid="241"/>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0.17707 0.37993 L 0.042 0.37744 " pathEditMode="relative" rAng="0" ptsTypes="AA">
                                      <p:cBhvr>
                                        <p:cTn id="51" dur="1000" fill="hold"/>
                                        <p:tgtEl>
                                          <p:spTgt spid="120"/>
                                        </p:tgtEl>
                                        <p:attrNameLst>
                                          <p:attrName>ppt_x</p:attrName>
                                          <p:attrName>ppt_y</p:attrName>
                                        </p:attrNameLst>
                                      </p:cBhvr>
                                      <p:rCtr x="10954" y="-136"/>
                                    </p:animMotion>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242"/>
                                        </p:tgtEl>
                                      </p:cBhvr>
                                    </p:animEffect>
                                    <p:set>
                                      <p:cBhvr>
                                        <p:cTn id="56" dur="1" fill="hold">
                                          <p:stCondLst>
                                            <p:cond delay="499"/>
                                          </p:stCondLst>
                                        </p:cTn>
                                        <p:tgtEl>
                                          <p:spTgt spid="24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43"/>
                                        </p:tgtEl>
                                      </p:cBhvr>
                                    </p:animEffect>
                                    <p:set>
                                      <p:cBhvr>
                                        <p:cTn id="59" dur="1" fill="hold">
                                          <p:stCondLst>
                                            <p:cond delay="499"/>
                                          </p:stCondLst>
                                        </p:cTn>
                                        <p:tgtEl>
                                          <p:spTgt spid="243"/>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41"/>
                                        </p:tgtEl>
                                      </p:cBhvr>
                                    </p:animEffect>
                                    <p:set>
                                      <p:cBhvr>
                                        <p:cTn id="62" dur="1" fill="hold">
                                          <p:stCondLst>
                                            <p:cond delay="499"/>
                                          </p:stCondLst>
                                        </p:cTn>
                                        <p:tgtEl>
                                          <p:spTgt spid="241"/>
                                        </p:tgtEl>
                                        <p:attrNameLst>
                                          <p:attrName>style.visibility</p:attrName>
                                        </p:attrNameLst>
                                      </p:cBhvr>
                                      <p:to>
                                        <p:strVal val="hidden"/>
                                      </p:to>
                                    </p:set>
                                  </p:childTnLst>
                                </p:cTn>
                              </p:par>
                            </p:childTnLst>
                          </p:cTn>
                        </p:par>
                        <p:par>
                          <p:cTn id="63" fill="hold">
                            <p:stCondLst>
                              <p:cond delay="500"/>
                            </p:stCondLst>
                            <p:childTnLst>
                              <p:par>
                                <p:cTn id="64" presetID="22" presetClass="entr" presetSubtype="4" fill="hold" grpId="0" nodeType="afterEffect">
                                  <p:stCondLst>
                                    <p:cond delay="0"/>
                                  </p:stCondLst>
                                  <p:childTnLst>
                                    <p:set>
                                      <p:cBhvr>
                                        <p:cTn id="65" dur="1" fill="hold">
                                          <p:stCondLst>
                                            <p:cond delay="0"/>
                                          </p:stCondLst>
                                        </p:cTn>
                                        <p:tgtEl>
                                          <p:spTgt spid="250"/>
                                        </p:tgtEl>
                                        <p:attrNameLst>
                                          <p:attrName>style.visibility</p:attrName>
                                        </p:attrNameLst>
                                      </p:cBhvr>
                                      <p:to>
                                        <p:strVal val="visible"/>
                                      </p:to>
                                    </p:set>
                                    <p:animEffect transition="in" filter="wipe(down)">
                                      <p:cBhvr>
                                        <p:cTn id="66" dur="500"/>
                                        <p:tgtEl>
                                          <p:spTgt spid="250"/>
                                        </p:tgtEl>
                                      </p:cBhvr>
                                    </p:animEffect>
                                  </p:childTnLst>
                                </p:cTn>
                              </p:par>
                            </p:childTnLst>
                          </p:cTn>
                        </p:par>
                        <p:par>
                          <p:cTn id="67" fill="hold">
                            <p:stCondLst>
                              <p:cond delay="1000"/>
                            </p:stCondLst>
                            <p:childTnLst>
                              <p:par>
                                <p:cTn id="68" presetID="22" presetClass="entr" presetSubtype="4" fill="hold" nodeType="afterEffect">
                                  <p:stCondLst>
                                    <p:cond delay="0"/>
                                  </p:stCondLst>
                                  <p:childTnLst>
                                    <p:set>
                                      <p:cBhvr>
                                        <p:cTn id="69" dur="1" fill="hold">
                                          <p:stCondLst>
                                            <p:cond delay="0"/>
                                          </p:stCondLst>
                                        </p:cTn>
                                        <p:tgtEl>
                                          <p:spTgt spid="251"/>
                                        </p:tgtEl>
                                        <p:attrNameLst>
                                          <p:attrName>style.visibility</p:attrName>
                                        </p:attrNameLst>
                                      </p:cBhvr>
                                      <p:to>
                                        <p:strVal val="visible"/>
                                      </p:to>
                                    </p:set>
                                    <p:animEffect transition="in" filter="wipe(down)">
                                      <p:cBhvr>
                                        <p:cTn id="70" dur="500"/>
                                        <p:tgtEl>
                                          <p:spTgt spid="251"/>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240"/>
                                        </p:tgtEl>
                                        <p:attrNameLst>
                                          <p:attrName>style.visibility</p:attrName>
                                        </p:attrNameLst>
                                      </p:cBhvr>
                                      <p:to>
                                        <p:strVal val="visible"/>
                                      </p:to>
                                    </p:set>
                                    <p:animEffect transition="in" filter="fade">
                                      <p:cBhvr>
                                        <p:cTn id="74"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32" grpId="1" animBg="1"/>
      <p:bldP spid="242" grpId="0" animBg="1"/>
      <p:bldP spid="242" grpId="1" animBg="1"/>
      <p:bldP spid="250" grpId="0" animBg="1"/>
      <p:bldP spid="229" grpId="0" animBg="1"/>
      <p:bldP spid="229" grpId="1" animBg="1"/>
      <p:bldP spid="241" grpId="0" animBg="1"/>
      <p:bldP spid="241" grpId="1" animBg="1"/>
      <p:bldP spid="2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36562" y="2582863"/>
            <a:ext cx="11572876" cy="1828800"/>
          </a:xfrm>
        </p:spPr>
        <p:txBody>
          <a:bodyPr anchor="ctr">
            <a:noAutofit/>
          </a:bodyPr>
          <a:lstStyle/>
          <a:p>
            <a:r>
              <a:rPr lang="en-US" dirty="0"/>
              <a:t>Microsoft Cloud Adoption Framework:</a:t>
            </a:r>
            <a:br>
              <a:rPr lang="en-US" dirty="0"/>
            </a:br>
            <a:r>
              <a:rPr lang="en-US" dirty="0"/>
              <a:t>Where is security?</a:t>
            </a:r>
            <a:br>
              <a:rPr lang="en-US" dirty="0"/>
            </a:br>
            <a:br>
              <a:rPr lang="en-US" dirty="0"/>
            </a:br>
            <a:r>
              <a:rPr kumimoji="0" lang="en-US" sz="4000" b="0" i="0" u="none" strike="noStrike" kern="1200" cap="none" spc="0" normalizeH="0" baseline="0" noProof="0" dirty="0">
                <a:ln>
                  <a:noFill/>
                </a:ln>
                <a:solidFill>
                  <a:schemeClr val="accent5"/>
                </a:solidFill>
                <a:effectLst/>
                <a:uLnTx/>
                <a:uFillTx/>
                <a:latin typeface="+mn-lt"/>
                <a:cs typeface="Segoe UI Semilight" panose="020B0402040204020203" pitchFamily="34" charset="0"/>
              </a:rPr>
              <a:t>Overview of the Cloud Adoption Framework</a:t>
            </a:r>
            <a:br>
              <a:rPr kumimoji="0" lang="en-US" sz="4000" b="0" i="0" u="none" strike="noStrike" kern="1200" cap="none" spc="0" normalizeH="0" baseline="0" noProof="0" dirty="0">
                <a:ln>
                  <a:noFill/>
                </a:ln>
                <a:solidFill>
                  <a:schemeClr val="accent5"/>
                </a:solidFill>
                <a:effectLst/>
                <a:uLnTx/>
                <a:uFillTx/>
                <a:latin typeface="+mn-lt"/>
                <a:cs typeface="Segoe UI Semilight" panose="020B0402040204020203" pitchFamily="34" charset="0"/>
              </a:rPr>
            </a:br>
            <a:r>
              <a:rPr kumimoji="0" lang="en-US" sz="4000" b="0" i="0" u="none" strike="noStrike" kern="1200" cap="none" spc="0" normalizeH="0" baseline="0" noProof="0" dirty="0">
                <a:ln>
                  <a:noFill/>
                </a:ln>
                <a:solidFill>
                  <a:schemeClr val="accent5"/>
                </a:solidFill>
                <a:effectLst/>
                <a:uLnTx/>
                <a:uFillTx/>
                <a:latin typeface="+mn-lt"/>
                <a:cs typeface="Segoe UI Semilight" panose="020B0402040204020203" pitchFamily="34" charset="0"/>
              </a:rPr>
              <a:t>and how security intersects methodologies</a:t>
            </a:r>
            <a:endParaRPr lang="en-US" dirty="0">
              <a:solidFill>
                <a:schemeClr val="accent5"/>
              </a:solidFill>
              <a:latin typeface="+mn-lt"/>
            </a:endParaRPr>
          </a:p>
        </p:txBody>
      </p:sp>
    </p:spTree>
    <p:extLst>
      <p:ext uri="{BB962C8B-B14F-4D97-AF65-F5344CB8AC3E}">
        <p14:creationId xmlns:p14="http://schemas.microsoft.com/office/powerpoint/2010/main" val="30955862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012c6a72-1f1f-48df-bc7c-b0b4dc9b629e">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BA7836FE01265448CE35DBD83ECBC20" ma:contentTypeVersion="17" ma:contentTypeDescription="Create a new document." ma:contentTypeScope="" ma:versionID="00dc4a68418f090e36c1506ba937bb07">
  <xsd:schema xmlns:xsd="http://www.w3.org/2001/XMLSchema" xmlns:xs="http://www.w3.org/2001/XMLSchema" xmlns:p="http://schemas.microsoft.com/office/2006/metadata/properties" xmlns:ns1="http://schemas.microsoft.com/sharepoint/v3" xmlns:ns2="012c6a72-1f1f-48df-bc7c-b0b4dc9b629e" xmlns:ns3="3bada437-31df-4ba2-92ad-dacf49b58384" xmlns:ns4="230e9df3-be65-4c73-a93b-d1236ebd677e" targetNamespace="http://schemas.microsoft.com/office/2006/metadata/properties" ma:root="true" ma:fieldsID="70656205c65abd7c17484ea5cf9c0721" ns1:_="" ns2:_="" ns3:_="" ns4:_="">
    <xsd:import namespace="http://schemas.microsoft.com/sharepoint/v3"/>
    <xsd:import namespace="012c6a72-1f1f-48df-bc7c-b0b4dc9b629e"/>
    <xsd:import namespace="3bada437-31df-4ba2-92ad-dacf49b5838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2c6a72-1f1f-48df-bc7c-b0b4dc9b6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bada437-31df-4ba2-92ad-dacf49b583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1f3a175-5e65-4974-92db-bdabacb718da}" ma:internalName="TaxCatchAll" ma:showField="CatchAllData" ma:web="3bada437-31df-4ba2-92ad-dacf49b583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purl.org/dc/dcmitype/"/>
    <ds:schemaRef ds:uri="230e9df3-be65-4c73-a93b-d1236ebd677e"/>
    <ds:schemaRef ds:uri="http://schemas.microsoft.com/office/2006/metadata/properties"/>
    <ds:schemaRef ds:uri="http://schemas.microsoft.com/sharepoint/v3"/>
    <ds:schemaRef ds:uri="http://schemas.microsoft.com/office/infopath/2007/PartnerControls"/>
    <ds:schemaRef ds:uri="http://schemas.openxmlformats.org/package/2006/metadata/core-properties"/>
    <ds:schemaRef ds:uri="3bada437-31df-4ba2-92ad-dacf49b58384"/>
    <ds:schemaRef ds:uri="012c6a72-1f1f-48df-bc7c-b0b4dc9b629e"/>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489473D-F205-47A6-B2CA-EA836C4FF1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2c6a72-1f1f-48df-bc7c-b0b4dc9b629e"/>
    <ds:schemaRef ds:uri="3bada437-31df-4ba2-92ad-dacf49b5838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1776</TotalTime>
  <Words>7391</Words>
  <Application>Microsoft Office PowerPoint</Application>
  <PresentationFormat>Custom</PresentationFormat>
  <Paragraphs>735</Paragraphs>
  <Slides>42</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42</vt:i4>
      </vt:variant>
    </vt:vector>
  </HeadingPairs>
  <TitlesOfParts>
    <vt:vector size="56" baseType="lpstr">
      <vt:lpstr>Arial</vt:lpstr>
      <vt:lpstr>Arial,Sans-Serif</vt:lpstr>
      <vt:lpstr>Calibri</vt:lpstr>
      <vt:lpstr>Graphik Regular</vt:lpstr>
      <vt:lpstr>Open Sans</vt:lpstr>
      <vt:lpstr>Segoe</vt:lpstr>
      <vt:lpstr>Segoe UI</vt:lpstr>
      <vt:lpstr>Segoe UI </vt:lpstr>
      <vt:lpstr>Segoe UI Light</vt:lpstr>
      <vt:lpstr>Segoe UI Semibold</vt:lpstr>
      <vt:lpstr>Symbol</vt:lpstr>
      <vt:lpstr>Times</vt:lpstr>
      <vt:lpstr>Wingdings</vt:lpstr>
      <vt:lpstr>Azure Design Template</vt:lpstr>
      <vt:lpstr>Cloud Adoption Framework  for Azure: Security best practices</vt:lpstr>
      <vt:lpstr>Agenda</vt:lpstr>
      <vt:lpstr>Security in the cloud:  a shifting landscape  What impact is the cloud having on the role of security—and how is security delivered to the customer?</vt:lpstr>
      <vt:lpstr>The market is shifting to mobile and cloud— prepare your organization for change, and digitally adapt— get started right—transforming your business, technologies, and security</vt:lpstr>
      <vt:lpstr>Work together to manage transformation across changing and dynamic market and threat environments</vt:lpstr>
      <vt:lpstr>Pick a middle ground that fits your risk appetite identify tradeoffs together, and work through decisions in teams— continuously balance—adapt rapidly to the cloud—and address security risks.</vt:lpstr>
      <vt:lpstr>Security is shifting towards continuous improvement</vt:lpstr>
      <vt:lpstr>Attacker’s opportunity types (car-key-driver) Security should be understood by everyone</vt:lpstr>
      <vt:lpstr>Microsoft Cloud Adoption Framework: Where is security?  Overview of the Cloud Adoption Framework and how security intersects methodologies</vt:lpstr>
      <vt:lpstr>Microsoft Cloud Adoption Framework for Azure. Achieve balance. Deliver modernization. </vt:lpstr>
      <vt:lpstr>Objective of this model—to create balance</vt:lpstr>
      <vt:lpstr>Microsoft Cloud Adoption Framework for Azure</vt:lpstr>
      <vt:lpstr>A tale of two city [structures]</vt:lpstr>
      <vt:lpstr>Understanding compliance and design</vt:lpstr>
      <vt:lpstr>How does security fit with other elements of the building?</vt:lpstr>
      <vt:lpstr>Microsoft Cloud Adoption Framework for Azure</vt:lpstr>
      <vt:lpstr>Microsoft Cloud Adoption Framework Secure methodology</vt:lpstr>
      <vt:lpstr>Security guidance</vt:lpstr>
      <vt:lpstr>Cloud Adoption Framework – Secure methodology End state for managing your overall security posture</vt:lpstr>
      <vt:lpstr>Access control Simplify security—and make it more effective</vt:lpstr>
      <vt:lpstr>Security operations</vt:lpstr>
      <vt:lpstr>Security governance</vt:lpstr>
      <vt:lpstr>Asset protection</vt:lpstr>
      <vt:lpstr>Innovation security</vt:lpstr>
      <vt:lpstr>Security baseline: Get started</vt:lpstr>
      <vt:lpstr>Accelerate security with native tools</vt:lpstr>
      <vt:lpstr>Establish a security foundation</vt:lpstr>
      <vt:lpstr>What makes a good security foundation?</vt:lpstr>
      <vt:lpstr>Getting started</vt:lpstr>
      <vt:lpstr>Azure landing zones (including security)</vt:lpstr>
      <vt:lpstr>Disciplines and best practices: Improve your security posture</vt:lpstr>
      <vt:lpstr>Security disciplines</vt:lpstr>
      <vt:lpstr>Security best practices</vt:lpstr>
      <vt:lpstr>Why are these disciplines important?</vt:lpstr>
      <vt:lpstr>The demo environment</vt:lpstr>
      <vt:lpstr>Demo: Azure Web Application Firewall on Application Gateway</vt:lpstr>
      <vt:lpstr>Demo: Azure Firewall Premium </vt:lpstr>
      <vt:lpstr>Demo: Defender for Cloud</vt:lpstr>
      <vt:lpstr>Demo: Azure Sentinel</vt:lpstr>
      <vt:lpstr>Next steps</vt:lpstr>
      <vt:lpstr>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Jonathan Vella</cp:lastModifiedBy>
  <cp:revision>11</cp:revision>
  <dcterms:created xsi:type="dcterms:W3CDTF">2019-10-01T03:38:26Z</dcterms:created>
  <dcterms:modified xsi:type="dcterms:W3CDTF">2023-01-25T10:25:45Z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0x010100BBA7836FE01265448CE35DBD83ECBC20</vt:lpwstr>
  </property>
  <property fmtid="{D5CDD505-2E9C-101B-9397-08002B2CF9AE}" pid="3" name="MSIP_Label_f42aa342-8706-4288-bd11-ebb85995028c_Enabled">
    <vt:lpwstr>True</vt:lpwstr>
  </property>
  <property fmtid="{D5CDD505-2E9C-101B-9397-08002B2CF9AE}" pid="4" name="MSIP_Label_f42aa342-8706-4288-bd11-ebb85995028c_SetDate">
    <vt:lpwstr>2019-10-24T20:30:38.8731493Z</vt:lpwstr>
  </property>
  <property fmtid="{D5CDD505-2E9C-101B-9397-08002B2CF9AE}" pid="5" name="Sensitivity">
    <vt:lpwstr>General</vt:lpwstr>
  </property>
  <property fmtid="{D5CDD505-2E9C-101B-9397-08002B2CF9AE}" pid="6" name="MSIP_Label_f42aa342-8706-4288-bd11-ebb85995028c_ActionId">
    <vt:lpwstr>3e377364-54ab-477b-8edf-b044151eeee4</vt:lpwstr>
  </property>
  <property fmtid="{D5CDD505-2E9C-101B-9397-08002B2CF9AE}" pid="7" name="MSIP_Label_f42aa342-8706-4288-bd11-ebb85995028c_Name">
    <vt:lpwstr>General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Extended_MSFT_Method">
    <vt:lpwstr>Automatic</vt:lpwstr>
  </property>
  <property fmtid="{D5CDD505-2E9C-101B-9397-08002B2CF9AE}" pid="10" name="MediaServiceImageTags">
    <vt:lpwstr/>
  </property>
</Properties>
</file>